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66" r:id="rId2"/>
    <p:sldMasterId id="2147483673" r:id="rId3"/>
  </p:sldMasterIdLst>
  <p:notesMasterIdLst>
    <p:notesMasterId r:id="rId24"/>
  </p:notesMasterIdLst>
  <p:handoutMasterIdLst>
    <p:handoutMasterId r:id="rId25"/>
  </p:handoutMasterIdLst>
  <p:sldIdLst>
    <p:sldId id="305" r:id="rId4"/>
    <p:sldId id="264" r:id="rId5"/>
    <p:sldId id="311" r:id="rId6"/>
    <p:sldId id="297" r:id="rId7"/>
    <p:sldId id="309" r:id="rId8"/>
    <p:sldId id="308" r:id="rId9"/>
    <p:sldId id="299" r:id="rId10"/>
    <p:sldId id="320" r:id="rId11"/>
    <p:sldId id="325" r:id="rId12"/>
    <p:sldId id="295" r:id="rId13"/>
    <p:sldId id="302" r:id="rId14"/>
    <p:sldId id="321" r:id="rId15"/>
    <p:sldId id="315" r:id="rId16"/>
    <p:sldId id="318" r:id="rId17"/>
    <p:sldId id="316" r:id="rId18"/>
    <p:sldId id="317" r:id="rId19"/>
    <p:sldId id="303" r:id="rId20"/>
    <p:sldId id="326" r:id="rId21"/>
    <p:sldId id="300" r:id="rId22"/>
    <p:sldId id="304"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9">
          <p15:clr>
            <a:srgbClr val="A4A3A4"/>
          </p15:clr>
        </p15:guide>
        <p15:guide id="2" pos="3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00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80" autoAdjust="0"/>
    <p:restoredTop sz="94201"/>
  </p:normalViewPr>
  <p:slideViewPr>
    <p:cSldViewPr snapToGrid="0" snapToObjects="1" showGuides="1">
      <p:cViewPr varScale="1">
        <p:scale>
          <a:sx n="99" d="100"/>
          <a:sy n="99" d="100"/>
        </p:scale>
        <p:origin x="1668" y="78"/>
      </p:cViewPr>
      <p:guideLst>
        <p:guide orient="horz" pos="2109"/>
        <p:guide pos="3448"/>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netid.washington.edu\wfs\sop-deans\OPPE\Recruitment\Presentations\NAPLEX,%20MPJE%2014-16%20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First-Time</a:t>
            </a:r>
            <a:r>
              <a:rPr lang="en-US" baseline="0"/>
              <a:t> NAPLEX Passing Rate</a:t>
            </a:r>
          </a:p>
          <a:p>
            <a:pPr>
              <a:defRPr/>
            </a:pPr>
            <a:r>
              <a:rPr lang="en-US" baseline="0"/>
              <a:t>2014 - 2018</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UW Pass Rate</c:v>
                </c:pt>
              </c:strCache>
            </c:strRef>
          </c:tx>
          <c:spPr>
            <a:ln w="28575" cap="rnd">
              <a:solidFill>
                <a:srgbClr val="9933FF"/>
              </a:solidFill>
              <a:round/>
            </a:ln>
            <a:effectLst/>
          </c:spPr>
          <c:marker>
            <c:symbol val="none"/>
          </c:marker>
          <c:cat>
            <c:numRef>
              <c:f>Sheet1!$A$2:$A$6</c:f>
              <c:numCache>
                <c:formatCode>General</c:formatCode>
                <c:ptCount val="5"/>
                <c:pt idx="0">
                  <c:v>2014</c:v>
                </c:pt>
                <c:pt idx="1">
                  <c:v>2015</c:v>
                </c:pt>
                <c:pt idx="2">
                  <c:v>2016</c:v>
                </c:pt>
                <c:pt idx="3">
                  <c:v>2017</c:v>
                </c:pt>
                <c:pt idx="4">
                  <c:v>2018</c:v>
                </c:pt>
              </c:numCache>
            </c:numRef>
          </c:cat>
          <c:val>
            <c:numRef>
              <c:f>Sheet1!$B$2:$B$6</c:f>
              <c:numCache>
                <c:formatCode>General</c:formatCode>
                <c:ptCount val="5"/>
                <c:pt idx="0">
                  <c:v>98</c:v>
                </c:pt>
                <c:pt idx="1">
                  <c:v>99</c:v>
                </c:pt>
                <c:pt idx="2">
                  <c:v>98</c:v>
                </c:pt>
                <c:pt idx="3">
                  <c:v>96</c:v>
                </c:pt>
                <c:pt idx="4">
                  <c:v>98</c:v>
                </c:pt>
              </c:numCache>
            </c:numRef>
          </c:val>
          <c:smooth val="0"/>
          <c:extLst>
            <c:ext xmlns:c16="http://schemas.microsoft.com/office/drawing/2014/chart" uri="{C3380CC4-5D6E-409C-BE32-E72D297353CC}">
              <c16:uniqueId val="{00000000-3269-4D4C-B005-92077F3AFD91}"/>
            </c:ext>
          </c:extLst>
        </c:ser>
        <c:ser>
          <c:idx val="1"/>
          <c:order val="1"/>
          <c:tx>
            <c:strRef>
              <c:f>Sheet1!$C$1</c:f>
              <c:strCache>
                <c:ptCount val="1"/>
                <c:pt idx="0">
                  <c:v>National Pass Rate</c:v>
                </c:pt>
              </c:strCache>
            </c:strRef>
          </c:tx>
          <c:spPr>
            <a:ln w="28575" cap="rnd">
              <a:solidFill>
                <a:srgbClr val="FFCC66"/>
              </a:solidFill>
              <a:round/>
            </a:ln>
            <a:effectLst/>
          </c:spPr>
          <c:marker>
            <c:symbol val="none"/>
          </c:marker>
          <c:cat>
            <c:numRef>
              <c:f>Sheet1!$A$2:$A$6</c:f>
              <c:numCache>
                <c:formatCode>General</c:formatCode>
                <c:ptCount val="5"/>
                <c:pt idx="0">
                  <c:v>2014</c:v>
                </c:pt>
                <c:pt idx="1">
                  <c:v>2015</c:v>
                </c:pt>
                <c:pt idx="2">
                  <c:v>2016</c:v>
                </c:pt>
                <c:pt idx="3">
                  <c:v>2017</c:v>
                </c:pt>
                <c:pt idx="4">
                  <c:v>2018</c:v>
                </c:pt>
              </c:numCache>
            </c:numRef>
          </c:cat>
          <c:val>
            <c:numRef>
              <c:f>Sheet1!$C$2:$C$6</c:f>
              <c:numCache>
                <c:formatCode>General</c:formatCode>
                <c:ptCount val="5"/>
                <c:pt idx="0">
                  <c:v>94</c:v>
                </c:pt>
                <c:pt idx="1">
                  <c:v>93</c:v>
                </c:pt>
                <c:pt idx="2">
                  <c:v>85</c:v>
                </c:pt>
                <c:pt idx="3">
                  <c:v>88</c:v>
                </c:pt>
                <c:pt idx="4">
                  <c:v>88</c:v>
                </c:pt>
              </c:numCache>
            </c:numRef>
          </c:val>
          <c:smooth val="0"/>
          <c:extLst>
            <c:ext xmlns:c16="http://schemas.microsoft.com/office/drawing/2014/chart" uri="{C3380CC4-5D6E-409C-BE32-E72D297353CC}">
              <c16:uniqueId val="{00000001-3269-4D4C-B005-92077F3AFD91}"/>
            </c:ext>
          </c:extLst>
        </c:ser>
        <c:dLbls>
          <c:showLegendKey val="0"/>
          <c:showVal val="0"/>
          <c:showCatName val="0"/>
          <c:showSerName val="0"/>
          <c:showPercent val="0"/>
          <c:showBubbleSize val="0"/>
        </c:dLbls>
        <c:smooth val="0"/>
        <c:axId val="513150496"/>
        <c:axId val="513152160"/>
      </c:lineChart>
      <c:catAx>
        <c:axId val="5131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152160"/>
        <c:crosses val="autoZero"/>
        <c:auto val="1"/>
        <c:lblAlgn val="ctr"/>
        <c:lblOffset val="100"/>
        <c:noMultiLvlLbl val="0"/>
      </c:catAx>
      <c:valAx>
        <c:axId val="513152160"/>
        <c:scaling>
          <c:orientation val="minMax"/>
          <c:min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Passing Rate Percentage</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150496"/>
        <c:crosses val="autoZero"/>
        <c:crossBetween val="between"/>
        <c:majorUnit val="5"/>
      </c:valAx>
      <c:spPr>
        <a:noFill/>
        <a:ln>
          <a:noFill/>
        </a:ln>
        <a:effectLst/>
      </c:spPr>
    </c:plotArea>
    <c:legend>
      <c:legendPos val="b"/>
      <c:layout>
        <c:manualLayout>
          <c:xMode val="edge"/>
          <c:yMode val="edge"/>
          <c:x val="0.20187455262100443"/>
          <c:y val="0.86862500245173357"/>
          <c:w val="0.74265586070771694"/>
          <c:h val="0.1313749975482664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First Time</a:t>
            </a:r>
            <a:r>
              <a:rPr lang="en-US" baseline="0" dirty="0"/>
              <a:t> Passing Rate on MPJE</a:t>
            </a:r>
          </a:p>
          <a:p>
            <a:pPr>
              <a:defRPr/>
            </a:pPr>
            <a:r>
              <a:rPr lang="en-US" baseline="0" dirty="0"/>
              <a:t>2012-2016</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UW SOP's Average Passing Rate</c:v>
                </c:pt>
              </c:strCache>
            </c:strRef>
          </c:tx>
          <c:spPr>
            <a:ln w="28575" cap="rnd">
              <a:solidFill>
                <a:schemeClr val="tx2">
                  <a:lumMod val="60000"/>
                  <a:lumOff val="40000"/>
                </a:schemeClr>
              </a:solidFill>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Sheet1!$B$2:$B$6</c:f>
              <c:numCache>
                <c:formatCode>0%</c:formatCode>
                <c:ptCount val="5"/>
                <c:pt idx="0">
                  <c:v>0.95</c:v>
                </c:pt>
                <c:pt idx="1">
                  <c:v>0.92</c:v>
                </c:pt>
                <c:pt idx="2">
                  <c:v>0.99</c:v>
                </c:pt>
                <c:pt idx="3">
                  <c:v>0.99</c:v>
                </c:pt>
                <c:pt idx="4">
                  <c:v>0.89</c:v>
                </c:pt>
              </c:numCache>
            </c:numRef>
          </c:val>
          <c:smooth val="0"/>
          <c:extLst>
            <c:ext xmlns:c16="http://schemas.microsoft.com/office/drawing/2014/chart" uri="{C3380CC4-5D6E-409C-BE32-E72D297353CC}">
              <c16:uniqueId val="{00000000-9B0A-4C98-9E95-F84438C935A8}"/>
            </c:ext>
          </c:extLst>
        </c:ser>
        <c:ser>
          <c:idx val="1"/>
          <c:order val="1"/>
          <c:tx>
            <c:strRef>
              <c:f>Sheet1!$C$1</c:f>
              <c:strCache>
                <c:ptCount val="1"/>
                <c:pt idx="0">
                  <c:v>National Average Passing Rate </c:v>
                </c:pt>
              </c:strCache>
            </c:strRef>
          </c:tx>
          <c:spPr>
            <a:ln w="28575" cap="rnd">
              <a:solidFill>
                <a:schemeClr val="accent2"/>
              </a:solidFill>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Sheet1!$C$2:$C$6</c:f>
              <c:numCache>
                <c:formatCode>0%</c:formatCode>
                <c:ptCount val="5"/>
                <c:pt idx="0">
                  <c:v>0.93</c:v>
                </c:pt>
                <c:pt idx="1">
                  <c:v>0.91</c:v>
                </c:pt>
                <c:pt idx="2">
                  <c:v>0.93</c:v>
                </c:pt>
                <c:pt idx="3">
                  <c:v>0.93</c:v>
                </c:pt>
                <c:pt idx="4">
                  <c:v>0.84</c:v>
                </c:pt>
              </c:numCache>
            </c:numRef>
          </c:val>
          <c:smooth val="0"/>
          <c:extLst>
            <c:ext xmlns:c16="http://schemas.microsoft.com/office/drawing/2014/chart" uri="{C3380CC4-5D6E-409C-BE32-E72D297353CC}">
              <c16:uniqueId val="{00000001-9B0A-4C98-9E95-F84438C935A8}"/>
            </c:ext>
          </c:extLst>
        </c:ser>
        <c:dLbls>
          <c:showLegendKey val="0"/>
          <c:showVal val="0"/>
          <c:showCatName val="0"/>
          <c:showSerName val="0"/>
          <c:showPercent val="0"/>
          <c:showBubbleSize val="0"/>
        </c:dLbls>
        <c:smooth val="0"/>
        <c:axId val="140485376"/>
        <c:axId val="140486912"/>
      </c:lineChart>
      <c:catAx>
        <c:axId val="140485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486912"/>
        <c:crosses val="autoZero"/>
        <c:auto val="1"/>
        <c:lblAlgn val="ctr"/>
        <c:lblOffset val="100"/>
        <c:noMultiLvlLbl val="0"/>
      </c:catAx>
      <c:valAx>
        <c:axId val="140486912"/>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Pasing Rate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485376"/>
        <c:crosses val="autoZero"/>
        <c:crossBetween val="between"/>
      </c:valAx>
      <c:spPr>
        <a:noFill/>
        <a:ln>
          <a:noFill/>
        </a:ln>
        <a:effectLst/>
      </c:spPr>
    </c:plotArea>
    <c:legend>
      <c:legendPos val="b"/>
      <c:layout>
        <c:manualLayout>
          <c:xMode val="edge"/>
          <c:yMode val="edge"/>
          <c:x val="4.6813068180820115E-2"/>
          <c:y val="0.90998859706043556"/>
          <c:w val="0.89999992471725687"/>
          <c:h val="9.001140293956441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E30B7BF-C30D-48E9-A9F1-E0A179B2BB7A}" type="datetimeFigureOut">
              <a:rPr lang="en-US" smtClean="0"/>
              <a:t>10/16/2019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73AEE14-EAD8-401B-9A6D-A61FF6CAB1B6}" type="slidenum">
              <a:rPr lang="en-US" smtClean="0"/>
              <a:t>‹#›</a:t>
            </a:fld>
            <a:endParaRPr lang="en-US"/>
          </a:p>
        </p:txBody>
      </p:sp>
    </p:spTree>
    <p:extLst>
      <p:ext uri="{BB962C8B-B14F-4D97-AF65-F5344CB8AC3E}">
        <p14:creationId xmlns:p14="http://schemas.microsoft.com/office/powerpoint/2010/main" val="67741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DCD68C9-4095-4B54-9CB7-0C11D89465B1}" type="datetimeFigureOut">
              <a:rPr lang="en-US" smtClean="0"/>
              <a:t>10/16/2019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F1FC968-2C35-4DE1-BC3B-95A7AEBC8BC8}" type="slidenum">
              <a:rPr lang="en-US" smtClean="0"/>
              <a:t>‹#›</a:t>
            </a:fld>
            <a:endParaRPr lang="en-US"/>
          </a:p>
        </p:txBody>
      </p:sp>
    </p:spTree>
    <p:extLst>
      <p:ext uri="{BB962C8B-B14F-4D97-AF65-F5344CB8AC3E}">
        <p14:creationId xmlns:p14="http://schemas.microsoft.com/office/powerpoint/2010/main" val="3668944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BCA91-8D21-4FB6-8D7F-C8DAC4E292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294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FC968-2C35-4DE1-BC3B-95A7AEBC8BC8}" type="slidenum">
              <a:rPr lang="en-US" smtClean="0"/>
              <a:t>3</a:t>
            </a:fld>
            <a:endParaRPr lang="en-US"/>
          </a:p>
        </p:txBody>
      </p:sp>
    </p:spTree>
    <p:extLst>
      <p:ext uri="{BB962C8B-B14F-4D97-AF65-F5344CB8AC3E}">
        <p14:creationId xmlns:p14="http://schemas.microsoft.com/office/powerpoint/2010/main" val="2891157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FC968-2C35-4DE1-BC3B-95A7AEBC8BC8}" type="slidenum">
              <a:rPr lang="en-US" smtClean="0"/>
              <a:t>5</a:t>
            </a:fld>
            <a:endParaRPr lang="en-US"/>
          </a:p>
        </p:txBody>
      </p:sp>
    </p:spTree>
    <p:extLst>
      <p:ext uri="{BB962C8B-B14F-4D97-AF65-F5344CB8AC3E}">
        <p14:creationId xmlns:p14="http://schemas.microsoft.com/office/powerpoint/2010/main" val="28419516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0"/>
            <a:ext cx="6972300" cy="2641756"/>
          </a:xfrm>
          <a:prstGeom prst="rect">
            <a:avLst/>
          </a:prstGeom>
        </p:spPr>
        <p:txBody>
          <a:bodyPr>
            <a:normAutofit/>
          </a:bodyPr>
          <a:lstStyle>
            <a:lvl1pPr marL="0" indent="0">
              <a:lnSpc>
                <a:spcPct val="100000"/>
              </a:lnSpc>
              <a:buNone/>
              <a:defRPr sz="5000" b="0" i="0" baseline="0">
                <a:solidFill>
                  <a:schemeClr val="tx1"/>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ENCODE NORMAL</a:t>
            </a:r>
          </a:p>
          <a:p>
            <a:pPr lvl="0"/>
            <a:r>
              <a:rPr lang="en-US" dirty="0"/>
              <a:t>BLACK, 50 PT. </a:t>
            </a:r>
          </a:p>
        </p:txBody>
      </p:sp>
      <p:pic>
        <p:nvPicPr>
          <p:cNvPr id="3" name="Picture 2"/>
          <p:cNvPicPr>
            <a:picLocks noChangeAspect="1"/>
          </p:cNvPicPr>
          <p:nvPr userDrawn="1"/>
        </p:nvPicPr>
        <p:blipFill>
          <a:blip r:embed="rId2"/>
          <a:stretch>
            <a:fillRect/>
          </a:stretch>
        </p:blipFill>
        <p:spPr>
          <a:xfrm>
            <a:off x="779463" y="4687816"/>
            <a:ext cx="1600200" cy="139700"/>
          </a:xfrm>
          <a:prstGeom prst="rect">
            <a:avLst/>
          </a:prstGeom>
        </p:spPr>
      </p:pic>
      <p:pic>
        <p:nvPicPr>
          <p:cNvPr id="4" name="Picture 3"/>
          <p:cNvPicPr>
            <a:picLocks noChangeAspect="1"/>
          </p:cNvPicPr>
          <p:nvPr userDrawn="1"/>
        </p:nvPicPr>
        <p:blipFill>
          <a:blip r:embed="rId3"/>
          <a:stretch>
            <a:fillRect/>
          </a:stretch>
        </p:blipFill>
        <p:spPr>
          <a:xfrm>
            <a:off x="7790289" y="5686764"/>
            <a:ext cx="1371600" cy="927100"/>
          </a:xfrm>
          <a:prstGeom prst="rect">
            <a:avLst/>
          </a:prstGeom>
        </p:spPr>
      </p:pic>
      <p:pic>
        <p:nvPicPr>
          <p:cNvPr id="5" name="Picture 4"/>
          <p:cNvPicPr>
            <a:picLocks noChangeAspect="1"/>
          </p:cNvPicPr>
          <p:nvPr userDrawn="1"/>
        </p:nvPicPr>
        <p:blipFill>
          <a:blip r:embed="rId4"/>
          <a:stretch>
            <a:fillRect/>
          </a:stretch>
        </p:blipFill>
        <p:spPr>
          <a:xfrm>
            <a:off x="792039" y="1316903"/>
            <a:ext cx="2425295" cy="162965"/>
          </a:xfrm>
          <a:prstGeom prst="rect">
            <a:avLst/>
          </a:prstGeom>
        </p:spPr>
      </p:pic>
      <p:pic>
        <p:nvPicPr>
          <p:cNvPr id="7" name="Picture 6" descr="AngleBackground_gold_RGB.png"/>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71554" y="-139701"/>
            <a:ext cx="9367953" cy="479735"/>
          </a:xfrm>
          <a:prstGeom prst="rect">
            <a:avLst/>
          </a:prstGeom>
        </p:spPr>
      </p:pic>
    </p:spTree>
    <p:extLst>
      <p:ext uri="{BB962C8B-B14F-4D97-AF65-F5344CB8AC3E}">
        <p14:creationId xmlns:p14="http://schemas.microsoft.com/office/powerpoint/2010/main" val="339719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BF252BC-47AF-40AC-852B-DFB81BE70F5D}"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0EA8E-528F-4F41-B606-E18F60039C26}" type="slidenum">
              <a:rPr lang="en-US" smtClean="0"/>
              <a:t>‹#›</a:t>
            </a:fld>
            <a:endParaRPr lang="en-US"/>
          </a:p>
        </p:txBody>
      </p:sp>
    </p:spTree>
    <p:extLst>
      <p:ext uri="{BB962C8B-B14F-4D97-AF65-F5344CB8AC3E}">
        <p14:creationId xmlns:p14="http://schemas.microsoft.com/office/powerpoint/2010/main" val="1087932180"/>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F252BC-47AF-40AC-852B-DFB81BE70F5D}"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0EA8E-528F-4F41-B606-E18F60039C26}" type="slidenum">
              <a:rPr lang="en-US" smtClean="0"/>
              <a:t>‹#›</a:t>
            </a:fld>
            <a:endParaRPr lang="en-US"/>
          </a:p>
        </p:txBody>
      </p:sp>
    </p:spTree>
    <p:extLst>
      <p:ext uri="{BB962C8B-B14F-4D97-AF65-F5344CB8AC3E}">
        <p14:creationId xmlns:p14="http://schemas.microsoft.com/office/powerpoint/2010/main" val="2093184727"/>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252BC-47AF-40AC-852B-DFB81BE70F5D}"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0EA8E-528F-4F41-B606-E18F60039C26}" type="slidenum">
              <a:rPr lang="en-US" smtClean="0"/>
              <a:t>‹#›</a:t>
            </a:fld>
            <a:endParaRPr lang="en-US"/>
          </a:p>
        </p:txBody>
      </p:sp>
    </p:spTree>
    <p:extLst>
      <p:ext uri="{BB962C8B-B14F-4D97-AF65-F5344CB8AC3E}">
        <p14:creationId xmlns:p14="http://schemas.microsoft.com/office/powerpoint/2010/main" val="4134320553"/>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F252BC-47AF-40AC-852B-DFB81BE70F5D}" type="datetimeFigureOut">
              <a:rPr lang="en-US" smtClean="0"/>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B0EA8E-528F-4F41-B606-E18F60039C26}" type="slidenum">
              <a:rPr lang="en-US" smtClean="0"/>
              <a:t>‹#›</a:t>
            </a:fld>
            <a:endParaRPr lang="en-US"/>
          </a:p>
        </p:txBody>
      </p:sp>
    </p:spTree>
    <p:extLst>
      <p:ext uri="{BB962C8B-B14F-4D97-AF65-F5344CB8AC3E}">
        <p14:creationId xmlns:p14="http://schemas.microsoft.com/office/powerpoint/2010/main" val="1524619858"/>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F252BC-47AF-40AC-852B-DFB81BE70F5D}" type="datetimeFigureOut">
              <a:rPr lang="en-US" smtClean="0"/>
              <a:t>10/16/2019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B0EA8E-528F-4F41-B606-E18F60039C26}" type="slidenum">
              <a:rPr lang="en-US" smtClean="0"/>
              <a:t>‹#›</a:t>
            </a:fld>
            <a:endParaRPr lang="en-US"/>
          </a:p>
        </p:txBody>
      </p:sp>
    </p:spTree>
    <p:extLst>
      <p:ext uri="{BB962C8B-B14F-4D97-AF65-F5344CB8AC3E}">
        <p14:creationId xmlns:p14="http://schemas.microsoft.com/office/powerpoint/2010/main" val="2069057768"/>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F252BC-47AF-40AC-852B-DFB81BE70F5D}" type="datetimeFigureOut">
              <a:rPr lang="en-US" smtClean="0"/>
              <a:t>10/16/2019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B0EA8E-528F-4F41-B606-E18F60039C26}" type="slidenum">
              <a:rPr lang="en-US" smtClean="0"/>
              <a:t>‹#›</a:t>
            </a:fld>
            <a:endParaRPr lang="en-US"/>
          </a:p>
        </p:txBody>
      </p:sp>
    </p:spTree>
    <p:extLst>
      <p:ext uri="{BB962C8B-B14F-4D97-AF65-F5344CB8AC3E}">
        <p14:creationId xmlns:p14="http://schemas.microsoft.com/office/powerpoint/2010/main" val="2820652095"/>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F252BC-47AF-40AC-852B-DFB81BE70F5D}" type="datetimeFigureOut">
              <a:rPr lang="en-US" smtClean="0"/>
              <a:t>10/16/2019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B0EA8E-528F-4F41-B606-E18F60039C26}" type="slidenum">
              <a:rPr lang="en-US" smtClean="0"/>
              <a:t>‹#›</a:t>
            </a:fld>
            <a:endParaRPr lang="en-US"/>
          </a:p>
        </p:txBody>
      </p:sp>
    </p:spTree>
    <p:extLst>
      <p:ext uri="{BB962C8B-B14F-4D97-AF65-F5344CB8AC3E}">
        <p14:creationId xmlns:p14="http://schemas.microsoft.com/office/powerpoint/2010/main" val="1901359584"/>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BF252BC-47AF-40AC-852B-DFB81BE70F5D}" type="datetimeFigureOut">
              <a:rPr lang="en-US" smtClean="0"/>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B0EA8E-528F-4F41-B606-E18F60039C26}" type="slidenum">
              <a:rPr lang="en-US" smtClean="0"/>
              <a:t>‹#›</a:t>
            </a:fld>
            <a:endParaRPr lang="en-US"/>
          </a:p>
        </p:txBody>
      </p:sp>
    </p:spTree>
    <p:extLst>
      <p:ext uri="{BB962C8B-B14F-4D97-AF65-F5344CB8AC3E}">
        <p14:creationId xmlns:p14="http://schemas.microsoft.com/office/powerpoint/2010/main" val="1849367644"/>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BF252BC-47AF-40AC-852B-DFB81BE70F5D}" type="datetimeFigureOut">
              <a:rPr lang="en-US" smtClean="0"/>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B0EA8E-528F-4F41-B606-E18F60039C26}" type="slidenum">
              <a:rPr lang="en-US" smtClean="0"/>
              <a:t>‹#›</a:t>
            </a:fld>
            <a:endParaRPr lang="en-US"/>
          </a:p>
        </p:txBody>
      </p:sp>
    </p:spTree>
    <p:extLst>
      <p:ext uri="{BB962C8B-B14F-4D97-AF65-F5344CB8AC3E}">
        <p14:creationId xmlns:p14="http://schemas.microsoft.com/office/powerpoint/2010/main" val="1565547774"/>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F252BC-47AF-40AC-852B-DFB81BE70F5D}"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0EA8E-528F-4F41-B606-E18F60039C26}" type="slidenum">
              <a:rPr lang="en-US" smtClean="0"/>
              <a:t>‹#›</a:t>
            </a:fld>
            <a:endParaRPr lang="en-US"/>
          </a:p>
        </p:txBody>
      </p:sp>
    </p:spTree>
    <p:extLst>
      <p:ext uri="{BB962C8B-B14F-4D97-AF65-F5344CB8AC3E}">
        <p14:creationId xmlns:p14="http://schemas.microsoft.com/office/powerpoint/2010/main" val="31922037"/>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659305" y="2320240"/>
            <a:ext cx="8197114" cy="3117862"/>
          </a:xfrm>
          <a:prstGeom prst="rect">
            <a:avLst/>
          </a:prstGeom>
        </p:spPr>
        <p:txBody>
          <a:bodyPr/>
          <a:lstStyle>
            <a:lvl1pPr marL="342900" indent="-342900">
              <a:buFont typeface="Lucida Grande"/>
              <a:buChar char="&gt;"/>
              <a:defRPr sz="2400" b="0" i="0" baseline="0">
                <a:solidFill>
                  <a:schemeClr val="tx2"/>
                </a:solidFill>
                <a:latin typeface="Open Sans Light"/>
                <a:cs typeface="Open Sans Light"/>
              </a:defRPr>
            </a:lvl1pPr>
            <a:lvl2pPr>
              <a:defRPr sz="2000" b="0" i="0" baseline="0">
                <a:solidFill>
                  <a:schemeClr val="tx2"/>
                </a:solidFill>
                <a:latin typeface="Open Sans Light"/>
                <a:cs typeface="Open Sans Light"/>
              </a:defRPr>
            </a:lvl2pPr>
            <a:lvl3pPr marL="1143000" indent="-228600">
              <a:buSzPct val="100000"/>
              <a:buFont typeface="Lucida Grande"/>
              <a:buChar char="&gt;"/>
              <a:defRPr sz="1800" b="0" i="0" baseline="0">
                <a:solidFill>
                  <a:schemeClr val="tx2"/>
                </a:solidFill>
                <a:latin typeface="Open Sans Light"/>
                <a:cs typeface="Open Sans Light"/>
              </a:defRPr>
            </a:lvl3pPr>
            <a:lvl4pPr>
              <a:defRPr sz="1600" b="0" i="0" baseline="0">
                <a:solidFill>
                  <a:schemeClr val="tx2"/>
                </a:solidFill>
                <a:latin typeface="Open Sans Light"/>
                <a:cs typeface="Open Sans Light"/>
              </a:defRPr>
            </a:lvl4pPr>
            <a:lvl5pPr marL="2057400" indent="-228600">
              <a:buFont typeface="Lucida Grande"/>
              <a:buChar char="&gt;"/>
              <a:defRPr sz="1400" b="0" i="0" baseline="0">
                <a:solidFill>
                  <a:schemeClr val="tx2"/>
                </a:solidFill>
                <a:latin typeface="Open Sans Light"/>
                <a:cs typeface="Open Sans Light"/>
              </a:defRPr>
            </a:lvl5pPr>
          </a:lstStyle>
          <a:p>
            <a:pPr lvl="0"/>
            <a:r>
              <a:rPr lang="en-US" dirty="0"/>
              <a:t>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5" name="Picture 4"/>
          <p:cNvPicPr>
            <a:picLocks noChangeAspect="1"/>
          </p:cNvPicPr>
          <p:nvPr userDrawn="1"/>
        </p:nvPicPr>
        <p:blipFill>
          <a:blip r:embed="rId2"/>
          <a:stretch>
            <a:fillRect/>
          </a:stretch>
        </p:blipFill>
        <p:spPr>
          <a:xfrm>
            <a:off x="766763" y="1363508"/>
            <a:ext cx="1103781" cy="96362"/>
          </a:xfrm>
          <a:prstGeom prst="rect">
            <a:avLst/>
          </a:prstGeom>
        </p:spPr>
      </p:pic>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9" name="Picture 8"/>
          <p:cNvPicPr>
            <a:picLocks noChangeAspect="1"/>
          </p:cNvPicPr>
          <p:nvPr userDrawn="1"/>
        </p:nvPicPr>
        <p:blipFill>
          <a:blip r:embed="rId3"/>
          <a:stretch>
            <a:fillRect/>
          </a:stretch>
        </p:blipFill>
        <p:spPr>
          <a:xfrm>
            <a:off x="7790289" y="5686764"/>
            <a:ext cx="1371600" cy="927100"/>
          </a:xfrm>
          <a:prstGeom prst="rect">
            <a:avLst/>
          </a:prstGeom>
        </p:spPr>
      </p:pic>
      <p:pic>
        <p:nvPicPr>
          <p:cNvPr id="7" name="Picture 6" descr="AngleBackground_gold_RGB.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1554" y="-139701"/>
            <a:ext cx="9367953" cy="479735"/>
          </a:xfrm>
          <a:prstGeom prst="rect">
            <a:avLst/>
          </a:prstGeom>
        </p:spPr>
      </p:pic>
    </p:spTree>
    <p:extLst>
      <p:ext uri="{BB962C8B-B14F-4D97-AF65-F5344CB8AC3E}">
        <p14:creationId xmlns:p14="http://schemas.microsoft.com/office/powerpoint/2010/main" val="3072872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6"/>
            <a:ext cx="5800725"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F252BC-47AF-40AC-852B-DFB81BE70F5D}"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0EA8E-528F-4F41-B606-E18F60039C26}" type="slidenum">
              <a:rPr lang="en-US" smtClean="0"/>
              <a:t>‹#›</a:t>
            </a:fld>
            <a:endParaRPr lang="en-US"/>
          </a:p>
        </p:txBody>
      </p:sp>
    </p:spTree>
    <p:extLst>
      <p:ext uri="{BB962C8B-B14F-4D97-AF65-F5344CB8AC3E}">
        <p14:creationId xmlns:p14="http://schemas.microsoft.com/office/powerpoint/2010/main" val="3974664800"/>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6" name="Text Placeholder 9"/>
          <p:cNvSpPr>
            <a:spLocks noGrp="1"/>
          </p:cNvSpPr>
          <p:nvPr>
            <p:ph type="body" sz="quarter" idx="11" hasCustomPrompt="1"/>
          </p:nvPr>
        </p:nvSpPr>
        <p:spPr>
          <a:xfrm>
            <a:off x="659305" y="1736726"/>
            <a:ext cx="8196210" cy="3701376"/>
          </a:xfrm>
          <a:prstGeom prst="rect">
            <a:avLst/>
          </a:prstGeom>
        </p:spPr>
        <p:txBody>
          <a:bodyPr/>
          <a:lstStyle>
            <a:lvl1pPr marL="342900" indent="-342900">
              <a:buFont typeface="Lucida Grande"/>
              <a:buChar char="&gt;"/>
              <a:defRPr sz="2400" b="0" i="0" baseline="0">
                <a:solidFill>
                  <a:schemeClr val="accent1"/>
                </a:solidFill>
                <a:latin typeface="Open Sans Light"/>
                <a:cs typeface="Open Sans Light"/>
              </a:defRPr>
            </a:lvl1pPr>
            <a:lvl2pPr>
              <a:defRPr sz="2000" b="0" i="0" baseline="0">
                <a:solidFill>
                  <a:schemeClr val="accent1"/>
                </a:solidFill>
                <a:latin typeface="Open Sans Light"/>
                <a:cs typeface="Open Sans Light"/>
              </a:defRPr>
            </a:lvl2pPr>
            <a:lvl3pPr marL="1143000" indent="-228600">
              <a:buSzPct val="100000"/>
              <a:buFont typeface="Lucida Grande"/>
              <a:buChar char="&gt;"/>
              <a:defRPr sz="1800" b="0" i="0" baseline="0">
                <a:solidFill>
                  <a:schemeClr val="accent1"/>
                </a:solidFill>
                <a:latin typeface="Open Sans Light"/>
                <a:cs typeface="Open Sans Light"/>
              </a:defRPr>
            </a:lvl3pPr>
            <a:lvl4pPr>
              <a:defRPr sz="1600" b="0" i="0" baseline="0">
                <a:solidFill>
                  <a:schemeClr val="accent1"/>
                </a:solidFill>
                <a:latin typeface="Open Sans Light"/>
                <a:cs typeface="Open Sans Light"/>
              </a:defRPr>
            </a:lvl4pPr>
            <a:lvl5pPr marL="2057400" indent="-228600">
              <a:buFont typeface="Lucida Grande"/>
              <a:buChar char="&gt;"/>
              <a:defRPr sz="1400" b="0" i="0" baseline="0">
                <a:solidFill>
                  <a:schemeClr val="accent1"/>
                </a:solidFill>
                <a:latin typeface="Open Sans Light"/>
                <a:cs typeface="Open Sans Light"/>
              </a:defRPr>
            </a:lvl5pPr>
          </a:lstStyle>
          <a:p>
            <a:pPr lvl="0"/>
            <a:r>
              <a:rPr lang="en-US" dirty="0"/>
              <a:t>Bulleted 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7" name="Picture 6"/>
          <p:cNvPicPr>
            <a:picLocks noChangeAspect="1"/>
          </p:cNvPicPr>
          <p:nvPr userDrawn="1"/>
        </p:nvPicPr>
        <p:blipFill>
          <a:blip r:embed="rId2"/>
          <a:stretch>
            <a:fillRect/>
          </a:stretch>
        </p:blipFill>
        <p:spPr>
          <a:xfrm>
            <a:off x="766763" y="1363508"/>
            <a:ext cx="1103781" cy="96362"/>
          </a:xfrm>
          <a:prstGeom prst="rect">
            <a:avLst/>
          </a:prstGeom>
        </p:spPr>
      </p:pic>
      <p:pic>
        <p:nvPicPr>
          <p:cNvPr id="10" name="Picture 9"/>
          <p:cNvPicPr>
            <a:picLocks noChangeAspect="1"/>
          </p:cNvPicPr>
          <p:nvPr userDrawn="1"/>
        </p:nvPicPr>
        <p:blipFill>
          <a:blip r:embed="rId3"/>
          <a:stretch>
            <a:fillRect/>
          </a:stretch>
        </p:blipFill>
        <p:spPr>
          <a:xfrm>
            <a:off x="7790289" y="5686764"/>
            <a:ext cx="1371600" cy="927100"/>
          </a:xfrm>
          <a:prstGeom prst="rect">
            <a:avLst/>
          </a:prstGeom>
        </p:spPr>
      </p:pic>
      <p:pic>
        <p:nvPicPr>
          <p:cNvPr id="8" name="Picture 7" descr="AngleBackground_gold_RGB.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1554" y="-139701"/>
            <a:ext cx="9367953" cy="479735"/>
          </a:xfrm>
          <a:prstGeom prst="rect">
            <a:avLst/>
          </a:prstGeom>
        </p:spPr>
      </p:pic>
    </p:spTree>
    <p:extLst>
      <p:ext uri="{BB962C8B-B14F-4D97-AF65-F5344CB8AC3E}">
        <p14:creationId xmlns:p14="http://schemas.microsoft.com/office/powerpoint/2010/main" val="145022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3656655"/>
          </a:xfrm>
          <a:prstGeom prst="rect">
            <a:avLst/>
          </a:prstGeom>
        </p:spPr>
        <p:txBody>
          <a:bodyPr>
            <a:normAutofit/>
          </a:bodyPr>
          <a:lstStyle>
            <a:lvl1pPr marL="0" indent="0">
              <a:buNone/>
              <a:defRPr sz="2400" b="0" i="0" baseline="0">
                <a:solidFill>
                  <a:srgbClr val="999999"/>
                </a:solidFill>
                <a:latin typeface="Open Sans Light"/>
                <a:cs typeface="Open Sans Light"/>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pic>
        <p:nvPicPr>
          <p:cNvPr id="17" name="Picture 16"/>
          <p:cNvPicPr>
            <a:picLocks noChangeAspect="1"/>
          </p:cNvPicPr>
          <p:nvPr userDrawn="1"/>
        </p:nvPicPr>
        <p:blipFill>
          <a:blip r:embed="rId2"/>
          <a:stretch>
            <a:fillRect/>
          </a:stretch>
        </p:blipFill>
        <p:spPr>
          <a:xfrm>
            <a:off x="766763" y="1363508"/>
            <a:ext cx="1103781" cy="96362"/>
          </a:xfrm>
          <a:prstGeom prst="rect">
            <a:avLst/>
          </a:prstGeom>
        </p:spPr>
      </p:pic>
      <p:pic>
        <p:nvPicPr>
          <p:cNvPr id="7" name="Picture 6"/>
          <p:cNvPicPr>
            <a:picLocks noChangeAspect="1"/>
          </p:cNvPicPr>
          <p:nvPr userDrawn="1"/>
        </p:nvPicPr>
        <p:blipFill>
          <a:blip r:embed="rId3"/>
          <a:stretch>
            <a:fillRect/>
          </a:stretch>
        </p:blipFill>
        <p:spPr>
          <a:xfrm>
            <a:off x="7790289" y="5686764"/>
            <a:ext cx="1371600" cy="927100"/>
          </a:xfrm>
          <a:prstGeom prst="rect">
            <a:avLst/>
          </a:prstGeom>
        </p:spPr>
      </p:pic>
      <p:pic>
        <p:nvPicPr>
          <p:cNvPr id="6" name="Picture 5" descr="AngleBackground_gold_RGB.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1554" y="-139701"/>
            <a:ext cx="9367953" cy="479735"/>
          </a:xfrm>
          <a:prstGeom prst="rect">
            <a:avLst/>
          </a:prstGeom>
        </p:spPr>
      </p:pic>
    </p:spTree>
    <p:extLst>
      <p:ext uri="{BB962C8B-B14F-4D97-AF65-F5344CB8AC3E}">
        <p14:creationId xmlns:p14="http://schemas.microsoft.com/office/powerpoint/2010/main" val="248955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8"/>
            <a:ext cx="6972300" cy="2641756"/>
          </a:xfrm>
          <a:prstGeom prst="rect">
            <a:avLst/>
          </a:prstGeom>
        </p:spPr>
        <p:txBody>
          <a:bodyPr>
            <a:normAutofit/>
          </a:bodyPr>
          <a:lstStyle>
            <a:lvl1pPr marL="0" indent="0">
              <a:lnSpc>
                <a:spcPct val="100000"/>
              </a:lnSpc>
              <a:buNone/>
              <a:defRPr sz="5000" b="0" i="0" baseline="0">
                <a:solidFill>
                  <a:schemeClr val="tx1"/>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ENCODE NORMAL</a:t>
            </a:r>
          </a:p>
          <a:p>
            <a:pPr lvl="0"/>
            <a:r>
              <a:rPr lang="en-US" dirty="0"/>
              <a:t>BLACK, 50 PT. </a:t>
            </a:r>
          </a:p>
        </p:txBody>
      </p:sp>
      <p:pic>
        <p:nvPicPr>
          <p:cNvPr id="4" name="Picture 3"/>
          <p:cNvPicPr>
            <a:picLocks noChangeAspect="1"/>
          </p:cNvPicPr>
          <p:nvPr userDrawn="1"/>
        </p:nvPicPr>
        <p:blipFill>
          <a:blip r:embed="rId2"/>
          <a:stretch>
            <a:fillRect/>
          </a:stretch>
        </p:blipFill>
        <p:spPr>
          <a:xfrm>
            <a:off x="7772400" y="5686764"/>
            <a:ext cx="1371600" cy="927100"/>
          </a:xfrm>
          <a:prstGeom prst="rect">
            <a:avLst/>
          </a:prstGeom>
        </p:spPr>
      </p:pic>
      <p:pic>
        <p:nvPicPr>
          <p:cNvPr id="5" name="Picture 4"/>
          <p:cNvPicPr>
            <a:picLocks noChangeAspect="1"/>
          </p:cNvPicPr>
          <p:nvPr userDrawn="1"/>
        </p:nvPicPr>
        <p:blipFill>
          <a:blip r:embed="rId3"/>
          <a:stretch>
            <a:fillRect/>
          </a:stretch>
        </p:blipFill>
        <p:spPr>
          <a:xfrm>
            <a:off x="792039" y="1245348"/>
            <a:ext cx="2425295" cy="162965"/>
          </a:xfrm>
          <a:prstGeom prst="rect">
            <a:avLst/>
          </a:prstGeom>
        </p:spPr>
      </p:pic>
      <p:pic>
        <p:nvPicPr>
          <p:cNvPr id="6" name="Picture 5"/>
          <p:cNvPicPr>
            <a:picLocks noChangeAspect="1"/>
          </p:cNvPicPr>
          <p:nvPr userDrawn="1"/>
        </p:nvPicPr>
        <p:blipFill>
          <a:blip r:embed="rId4"/>
          <a:stretch>
            <a:fillRect/>
          </a:stretch>
        </p:blipFill>
        <p:spPr>
          <a:xfrm>
            <a:off x="779463" y="4704000"/>
            <a:ext cx="1600200" cy="139700"/>
          </a:xfrm>
          <a:prstGeom prst="rect">
            <a:avLst/>
          </a:prstGeom>
        </p:spPr>
      </p:pic>
      <p:pic>
        <p:nvPicPr>
          <p:cNvPr id="7" name="Picture 6" descr="AngleBackground_gold_RGB.png"/>
          <p:cNvPicPr>
            <a:picLocks noChangeAspect="1"/>
          </p:cNvPicPr>
          <p:nvPr userDrawn="1"/>
        </p:nvPicPr>
        <p:blipFill rotWithShape="1">
          <a:blip r:embed="rId5" cstate="screen">
            <a:duotone>
              <a:prstClr val="black"/>
              <a:srgbClr val="33006F">
                <a:tint val="45000"/>
                <a:satMod val="400000"/>
              </a:srgbClr>
            </a:duotone>
            <a:extLst>
              <a:ext uri="{28A0092B-C50C-407E-A947-70E740481C1C}">
                <a14:useLocalDpi xmlns:a14="http://schemas.microsoft.com/office/drawing/2010/main"/>
              </a:ext>
            </a:extLst>
          </a:blip>
          <a:srcRect/>
          <a:stretch/>
        </p:blipFill>
        <p:spPr>
          <a:xfrm>
            <a:off x="-71553" y="-203201"/>
            <a:ext cx="9342553" cy="529441"/>
          </a:xfrm>
          <a:prstGeom prst="rect">
            <a:avLst/>
          </a:prstGeom>
        </p:spPr>
      </p:pic>
    </p:spTree>
    <p:extLst>
      <p:ext uri="{BB962C8B-B14F-4D97-AF65-F5344CB8AC3E}">
        <p14:creationId xmlns:p14="http://schemas.microsoft.com/office/powerpoint/2010/main" val="3029503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chemeClr val="accent1"/>
                </a:solidFill>
                <a:latin typeface="Open Sans Light"/>
                <a:cs typeface="Open Sans Light"/>
              </a:defRPr>
            </a:lvl1pPr>
            <a:lvl2pPr>
              <a:defRPr sz="2000" b="0" i="0" baseline="0">
                <a:solidFill>
                  <a:schemeClr val="accent1"/>
                </a:solidFill>
                <a:latin typeface="Open Sans Light"/>
                <a:cs typeface="Open Sans Light"/>
              </a:defRPr>
            </a:lvl2pPr>
            <a:lvl3pPr marL="1143000" indent="-228600">
              <a:buSzPct val="100000"/>
              <a:buFont typeface="Lucida Grande"/>
              <a:buChar char="&gt;"/>
              <a:defRPr sz="1800" b="0" i="0" baseline="0">
                <a:solidFill>
                  <a:schemeClr val="accent1"/>
                </a:solidFill>
                <a:latin typeface="Open Sans Light"/>
                <a:cs typeface="Open Sans Light"/>
              </a:defRPr>
            </a:lvl3pPr>
            <a:lvl4pPr>
              <a:defRPr sz="1600" b="0" i="0" baseline="0">
                <a:solidFill>
                  <a:schemeClr val="accent1"/>
                </a:solidFill>
                <a:latin typeface="Open Sans Light"/>
                <a:cs typeface="Open Sans Light"/>
              </a:defRPr>
            </a:lvl4pPr>
            <a:lvl5pPr marL="2057400" indent="-228600">
              <a:buFont typeface="Lucida Grande"/>
              <a:buChar char="&gt;"/>
              <a:defRPr sz="1400" b="0" i="0" baseline="0">
                <a:solidFill>
                  <a:schemeClr val="accent1"/>
                </a:solidFill>
                <a:latin typeface="Open Sans Light"/>
                <a:cs typeface="Open Sans Light"/>
              </a:defRPr>
            </a:lvl5pPr>
          </a:lstStyle>
          <a:p>
            <a:pPr lvl="0"/>
            <a:r>
              <a:rPr lang="en-US" dirty="0"/>
              <a:t>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7" name="Picture 6"/>
          <p:cNvPicPr>
            <a:picLocks noChangeAspect="1"/>
          </p:cNvPicPr>
          <p:nvPr userDrawn="1"/>
        </p:nvPicPr>
        <p:blipFill>
          <a:blip r:embed="rId2"/>
          <a:stretch>
            <a:fillRect/>
          </a:stretch>
        </p:blipFill>
        <p:spPr>
          <a:xfrm>
            <a:off x="766763" y="1364403"/>
            <a:ext cx="1103781" cy="96361"/>
          </a:xfrm>
          <a:prstGeom prst="rect">
            <a:avLst/>
          </a:prstGeom>
        </p:spPr>
      </p:pic>
      <p:pic>
        <p:nvPicPr>
          <p:cNvPr id="9" name="Picture 8"/>
          <p:cNvPicPr>
            <a:picLocks noChangeAspect="1"/>
          </p:cNvPicPr>
          <p:nvPr userDrawn="1"/>
        </p:nvPicPr>
        <p:blipFill>
          <a:blip r:embed="rId3"/>
          <a:stretch>
            <a:fillRect/>
          </a:stretch>
        </p:blipFill>
        <p:spPr>
          <a:xfrm>
            <a:off x="7772400" y="5686764"/>
            <a:ext cx="1371600" cy="927100"/>
          </a:xfrm>
          <a:prstGeom prst="rect">
            <a:avLst/>
          </a:prstGeom>
        </p:spPr>
      </p:pic>
      <p:pic>
        <p:nvPicPr>
          <p:cNvPr id="8" name="Picture 7" descr="AngleBackground_gold_RGB.png"/>
          <p:cNvPicPr>
            <a:picLocks noChangeAspect="1"/>
          </p:cNvPicPr>
          <p:nvPr userDrawn="1"/>
        </p:nvPicPr>
        <p:blipFill rotWithShape="1">
          <a:blip r:embed="rId4" cstate="screen">
            <a:duotone>
              <a:prstClr val="black"/>
              <a:srgbClr val="33006F">
                <a:tint val="45000"/>
                <a:satMod val="400000"/>
              </a:srgbClr>
            </a:duotone>
            <a:extLst>
              <a:ext uri="{28A0092B-C50C-407E-A947-70E740481C1C}">
                <a14:useLocalDpi xmlns:a14="http://schemas.microsoft.com/office/drawing/2010/main"/>
              </a:ext>
            </a:extLst>
          </a:blip>
          <a:srcRect/>
          <a:stretch/>
        </p:blipFill>
        <p:spPr>
          <a:xfrm>
            <a:off x="-71553" y="-203201"/>
            <a:ext cx="9342553" cy="529441"/>
          </a:xfrm>
          <a:prstGeom prst="rect">
            <a:avLst/>
          </a:prstGeom>
        </p:spPr>
      </p:pic>
    </p:spTree>
    <p:extLst>
      <p:ext uri="{BB962C8B-B14F-4D97-AF65-F5344CB8AC3E}">
        <p14:creationId xmlns:p14="http://schemas.microsoft.com/office/powerpoint/2010/main" val="558263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0" i="0" baseline="0">
                <a:solidFill>
                  <a:srgbClr val="33006F"/>
                </a:solidFill>
                <a:latin typeface="Open Sans Light"/>
                <a:cs typeface="Open Sans Light"/>
              </a:defRPr>
            </a:lvl1pPr>
            <a:lvl2pPr>
              <a:defRPr sz="2000" b="0" i="0" baseline="0">
                <a:solidFill>
                  <a:srgbClr val="33006F"/>
                </a:solidFill>
                <a:latin typeface="Open Sans Light"/>
                <a:cs typeface="Open Sans Light"/>
              </a:defRPr>
            </a:lvl2pPr>
            <a:lvl3pPr marL="1143000" indent="-228600">
              <a:buSzPct val="100000"/>
              <a:buFont typeface="Lucida Grande"/>
              <a:buChar char="&gt;"/>
              <a:defRPr sz="1800" b="0" i="0" baseline="0">
                <a:solidFill>
                  <a:srgbClr val="33006F"/>
                </a:solidFill>
                <a:latin typeface="Open Sans Light"/>
                <a:cs typeface="Open Sans Light"/>
              </a:defRPr>
            </a:lvl3pPr>
            <a:lvl4pPr>
              <a:defRPr sz="1600" b="0" i="0" baseline="0">
                <a:solidFill>
                  <a:srgbClr val="33006F"/>
                </a:solidFill>
                <a:latin typeface="Open Sans Light"/>
                <a:cs typeface="Open Sans Light"/>
              </a:defRPr>
            </a:lvl4pPr>
            <a:lvl5pPr marL="2057400" indent="-228600">
              <a:buFont typeface="Lucida Grande"/>
              <a:buChar char="&gt;"/>
              <a:defRPr sz="1400" b="0" i="0" baseline="0">
                <a:solidFill>
                  <a:srgbClr val="33006F"/>
                </a:solidFill>
                <a:latin typeface="Open Sans Light"/>
                <a:cs typeface="Open Sans Light"/>
              </a:defRPr>
            </a:lvl5pPr>
          </a:lstStyle>
          <a:p>
            <a:pPr lvl="0"/>
            <a:r>
              <a:rPr lang="en-US" dirty="0"/>
              <a:t>Bulleted 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8" name="Picture 7"/>
          <p:cNvPicPr>
            <a:picLocks noChangeAspect="1"/>
          </p:cNvPicPr>
          <p:nvPr userDrawn="1"/>
        </p:nvPicPr>
        <p:blipFill>
          <a:blip r:embed="rId2"/>
          <a:stretch>
            <a:fillRect/>
          </a:stretch>
        </p:blipFill>
        <p:spPr>
          <a:xfrm>
            <a:off x="766763" y="1364403"/>
            <a:ext cx="1103781" cy="96361"/>
          </a:xfrm>
          <a:prstGeom prst="rect">
            <a:avLst/>
          </a:prstGeom>
        </p:spPr>
      </p:pic>
      <p:pic>
        <p:nvPicPr>
          <p:cNvPr id="10" name="Picture 9"/>
          <p:cNvPicPr>
            <a:picLocks noChangeAspect="1"/>
          </p:cNvPicPr>
          <p:nvPr userDrawn="1"/>
        </p:nvPicPr>
        <p:blipFill>
          <a:blip r:embed="rId3"/>
          <a:stretch>
            <a:fillRect/>
          </a:stretch>
        </p:blipFill>
        <p:spPr>
          <a:xfrm>
            <a:off x="7772400" y="5686764"/>
            <a:ext cx="1371600" cy="927100"/>
          </a:xfrm>
          <a:prstGeom prst="rect">
            <a:avLst/>
          </a:prstGeom>
        </p:spPr>
      </p:pic>
      <p:pic>
        <p:nvPicPr>
          <p:cNvPr id="7" name="Picture 6" descr="AngleBackground_gold_RGB.png"/>
          <p:cNvPicPr>
            <a:picLocks noChangeAspect="1"/>
          </p:cNvPicPr>
          <p:nvPr userDrawn="1"/>
        </p:nvPicPr>
        <p:blipFill rotWithShape="1">
          <a:blip r:embed="rId4" cstate="screen">
            <a:duotone>
              <a:prstClr val="black"/>
              <a:srgbClr val="33006F">
                <a:tint val="45000"/>
                <a:satMod val="400000"/>
              </a:srgbClr>
            </a:duotone>
            <a:extLst>
              <a:ext uri="{28A0092B-C50C-407E-A947-70E740481C1C}">
                <a14:useLocalDpi xmlns:a14="http://schemas.microsoft.com/office/drawing/2010/main"/>
              </a:ext>
            </a:extLst>
          </a:blip>
          <a:srcRect/>
          <a:stretch/>
        </p:blipFill>
        <p:spPr>
          <a:xfrm>
            <a:off x="-71553" y="-203201"/>
            <a:ext cx="9342553" cy="529441"/>
          </a:xfrm>
          <a:prstGeom prst="rect">
            <a:avLst/>
          </a:prstGeom>
        </p:spPr>
      </p:pic>
    </p:spTree>
    <p:extLst>
      <p:ext uri="{BB962C8B-B14F-4D97-AF65-F5344CB8AC3E}">
        <p14:creationId xmlns:p14="http://schemas.microsoft.com/office/powerpoint/2010/main" val="806958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0" baseline="0">
                <a:solidFill>
                  <a:srgbClr val="33006F"/>
                </a:solidFill>
                <a:latin typeface="Open Sans Light"/>
                <a:cs typeface="Open Sans Light"/>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pic>
        <p:nvPicPr>
          <p:cNvPr id="7" name="Picture 6"/>
          <p:cNvPicPr>
            <a:picLocks noChangeAspect="1"/>
          </p:cNvPicPr>
          <p:nvPr userDrawn="1"/>
        </p:nvPicPr>
        <p:blipFill>
          <a:blip r:embed="rId2"/>
          <a:stretch>
            <a:fillRect/>
          </a:stretch>
        </p:blipFill>
        <p:spPr>
          <a:xfrm>
            <a:off x="766763" y="1364403"/>
            <a:ext cx="1103781" cy="96361"/>
          </a:xfrm>
          <a:prstGeom prst="rect">
            <a:avLst/>
          </a:prstGeom>
        </p:spPr>
      </p:pic>
      <p:pic>
        <p:nvPicPr>
          <p:cNvPr id="8" name="Picture 7"/>
          <p:cNvPicPr>
            <a:picLocks noChangeAspect="1"/>
          </p:cNvPicPr>
          <p:nvPr userDrawn="1"/>
        </p:nvPicPr>
        <p:blipFill>
          <a:blip r:embed="rId3"/>
          <a:stretch>
            <a:fillRect/>
          </a:stretch>
        </p:blipFill>
        <p:spPr>
          <a:xfrm>
            <a:off x="7772400" y="5686764"/>
            <a:ext cx="1371600" cy="927100"/>
          </a:xfrm>
          <a:prstGeom prst="rect">
            <a:avLst/>
          </a:prstGeom>
        </p:spPr>
      </p:pic>
      <p:pic>
        <p:nvPicPr>
          <p:cNvPr id="6" name="Picture 5" descr="AngleBackground_gold_RGB.png"/>
          <p:cNvPicPr>
            <a:picLocks noChangeAspect="1"/>
          </p:cNvPicPr>
          <p:nvPr userDrawn="1"/>
        </p:nvPicPr>
        <p:blipFill rotWithShape="1">
          <a:blip r:embed="rId4" cstate="screen">
            <a:duotone>
              <a:prstClr val="black"/>
              <a:srgbClr val="33006F">
                <a:tint val="45000"/>
                <a:satMod val="400000"/>
              </a:srgbClr>
            </a:duotone>
            <a:extLst>
              <a:ext uri="{28A0092B-C50C-407E-A947-70E740481C1C}">
                <a14:useLocalDpi xmlns:a14="http://schemas.microsoft.com/office/drawing/2010/main"/>
              </a:ext>
            </a:extLst>
          </a:blip>
          <a:srcRect/>
          <a:stretch/>
        </p:blipFill>
        <p:spPr>
          <a:xfrm>
            <a:off x="-71553" y="-203201"/>
            <a:ext cx="9342553" cy="529441"/>
          </a:xfrm>
          <a:prstGeom prst="rect">
            <a:avLst/>
          </a:prstGeom>
        </p:spPr>
      </p:pic>
    </p:spTree>
    <p:extLst>
      <p:ext uri="{BB962C8B-B14F-4D97-AF65-F5344CB8AC3E}">
        <p14:creationId xmlns:p14="http://schemas.microsoft.com/office/powerpoint/2010/main" val="2724014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0"/>
            <a:ext cx="6972300" cy="2641756"/>
          </a:xfrm>
          <a:prstGeom prst="rect">
            <a:avLst/>
          </a:prstGeom>
        </p:spPr>
        <p:txBody>
          <a:bodyPr>
            <a:normAutofit/>
          </a:bodyPr>
          <a:lstStyle>
            <a:lvl1pPr marL="0" indent="0">
              <a:lnSpc>
                <a:spcPct val="100000"/>
              </a:lnSpc>
              <a:buNone/>
              <a:defRPr sz="5000" b="0" i="0" baseline="0">
                <a:solidFill>
                  <a:schemeClr val="tx1"/>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ENCODE NORMAL</a:t>
            </a:r>
          </a:p>
          <a:p>
            <a:pPr lvl="0"/>
            <a:r>
              <a:rPr lang="en-US" dirty="0"/>
              <a:t>BLACK, 50 PT. </a:t>
            </a:r>
          </a:p>
        </p:txBody>
      </p:sp>
      <p:pic>
        <p:nvPicPr>
          <p:cNvPr id="3" name="Picture 2"/>
          <p:cNvPicPr>
            <a:picLocks noChangeAspect="1"/>
          </p:cNvPicPr>
          <p:nvPr userDrawn="1"/>
        </p:nvPicPr>
        <p:blipFill>
          <a:blip r:embed="rId2"/>
          <a:stretch>
            <a:fillRect/>
          </a:stretch>
        </p:blipFill>
        <p:spPr>
          <a:xfrm>
            <a:off x="779463" y="4687816"/>
            <a:ext cx="1600200" cy="139700"/>
          </a:xfrm>
          <a:prstGeom prst="rect">
            <a:avLst/>
          </a:prstGeom>
        </p:spPr>
      </p:pic>
      <p:pic>
        <p:nvPicPr>
          <p:cNvPr id="4" name="Picture 3"/>
          <p:cNvPicPr>
            <a:picLocks noChangeAspect="1"/>
          </p:cNvPicPr>
          <p:nvPr userDrawn="1"/>
        </p:nvPicPr>
        <p:blipFill>
          <a:blip r:embed="rId3"/>
          <a:stretch>
            <a:fillRect/>
          </a:stretch>
        </p:blipFill>
        <p:spPr>
          <a:xfrm>
            <a:off x="7790289" y="5686764"/>
            <a:ext cx="1371600" cy="927100"/>
          </a:xfrm>
          <a:prstGeom prst="rect">
            <a:avLst/>
          </a:prstGeom>
        </p:spPr>
      </p:pic>
      <p:pic>
        <p:nvPicPr>
          <p:cNvPr id="5" name="Picture 4"/>
          <p:cNvPicPr>
            <a:picLocks noChangeAspect="1"/>
          </p:cNvPicPr>
          <p:nvPr userDrawn="1"/>
        </p:nvPicPr>
        <p:blipFill>
          <a:blip r:embed="rId4"/>
          <a:stretch>
            <a:fillRect/>
          </a:stretch>
        </p:blipFill>
        <p:spPr>
          <a:xfrm>
            <a:off x="792039" y="1316903"/>
            <a:ext cx="2425295" cy="162965"/>
          </a:xfrm>
          <a:prstGeom prst="rect">
            <a:avLst/>
          </a:prstGeom>
        </p:spPr>
      </p:pic>
      <p:pic>
        <p:nvPicPr>
          <p:cNvPr id="7" name="Picture 6" descr="AngleBackground_gold_RGB.png"/>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71554" y="-139701"/>
            <a:ext cx="9367953" cy="479735"/>
          </a:xfrm>
          <a:prstGeom prst="rect">
            <a:avLst/>
          </a:prstGeom>
        </p:spPr>
      </p:pic>
    </p:spTree>
    <p:extLst>
      <p:ext uri="{BB962C8B-B14F-4D97-AF65-F5344CB8AC3E}">
        <p14:creationId xmlns:p14="http://schemas.microsoft.com/office/powerpoint/2010/main" val="6181180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76121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BF252BC-47AF-40AC-852B-DFB81BE70F5D}" type="datetimeFigureOut">
              <a:rPr lang="en-US" smtClean="0"/>
              <a:t>10/16/2019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CB0EA8E-528F-4F41-B606-E18F60039C26}" type="slidenum">
              <a:rPr lang="en-US" smtClean="0"/>
              <a:t>‹#›</a:t>
            </a:fld>
            <a:endParaRPr lang="en-US"/>
          </a:p>
        </p:txBody>
      </p:sp>
    </p:spTree>
    <p:extLst>
      <p:ext uri="{BB962C8B-B14F-4D97-AF65-F5344CB8AC3E}">
        <p14:creationId xmlns:p14="http://schemas.microsoft.com/office/powerpoint/2010/main" val="24844030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registrar.washington.edu/students/residency/residency-requirements/"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mJ7N3vMNKZE&amp;feature=youtu.be"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6635F6-0A70-4E62-8CD4-8BD62DFCF08C}"/>
              </a:ext>
            </a:extLst>
          </p:cNvPr>
          <p:cNvSpPr/>
          <p:nvPr/>
        </p:nvSpPr>
        <p:spPr>
          <a:xfrm>
            <a:off x="-76200" y="5257801"/>
            <a:ext cx="9372600" cy="914397"/>
          </a:xfrm>
          <a:prstGeom prst="rect">
            <a:avLst/>
          </a:prstGeom>
          <a:solidFill>
            <a:srgbClr val="35236A">
              <a:alpha val="82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cxnSp>
        <p:nvCxnSpPr>
          <p:cNvPr id="2" name="Straight Connector 1">
            <a:extLst>
              <a:ext uri="{FF2B5EF4-FFF2-40B4-BE49-F238E27FC236}">
                <a16:creationId xmlns:a16="http://schemas.microsoft.com/office/drawing/2014/main" id="{D4F318AE-245B-441F-8CE5-4B531FD30594}"/>
              </a:ext>
            </a:extLst>
          </p:cNvPr>
          <p:cNvCxnSpPr/>
          <p:nvPr/>
        </p:nvCxnSpPr>
        <p:spPr>
          <a:xfrm>
            <a:off x="0" y="857250"/>
            <a:ext cx="6858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6" name="Picture 5" descr="A close up of text on a black background&#10;&#10;Description automatically generated">
            <a:extLst>
              <a:ext uri="{FF2B5EF4-FFF2-40B4-BE49-F238E27FC236}">
                <a16:creationId xmlns:a16="http://schemas.microsoft.com/office/drawing/2014/main" id="{20ADD949-91A2-405A-BEC4-3D83DF4455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5783" y="857252"/>
            <a:ext cx="2463151" cy="2247915"/>
          </a:xfrm>
          <a:prstGeom prst="rect">
            <a:avLst/>
          </a:prstGeom>
        </p:spPr>
      </p:pic>
      <p:sp>
        <p:nvSpPr>
          <p:cNvPr id="4" name="TextBox 3">
            <a:extLst>
              <a:ext uri="{FF2B5EF4-FFF2-40B4-BE49-F238E27FC236}">
                <a16:creationId xmlns:a16="http://schemas.microsoft.com/office/drawing/2014/main" id="{81B193E5-9AE2-42D6-B53C-7E9A670EEE3F}"/>
              </a:ext>
            </a:extLst>
          </p:cNvPr>
          <p:cNvSpPr txBox="1"/>
          <p:nvPr/>
        </p:nvSpPr>
        <p:spPr>
          <a:xfrm>
            <a:off x="958792" y="5424457"/>
            <a:ext cx="7239000" cy="523220"/>
          </a:xfrm>
          <a:prstGeom prst="rect">
            <a:avLst/>
          </a:prstGeom>
          <a:noFill/>
        </p:spPr>
        <p:txBody>
          <a:bodyPr wrap="square" rtlCol="0">
            <a:spAutoFit/>
          </a:bodyPr>
          <a:lstStyle/>
          <a:p>
            <a:pPr algn="ctr"/>
            <a:r>
              <a:rPr lang="en-US" sz="2800" b="1" dirty="0">
                <a:solidFill>
                  <a:prstClr val="white"/>
                </a:solidFill>
                <a:latin typeface="Uni Sans"/>
              </a:rPr>
              <a:t>UW PHARMD INFORMATION SESSION</a:t>
            </a:r>
          </a:p>
        </p:txBody>
      </p:sp>
      <p:pic>
        <p:nvPicPr>
          <p:cNvPr id="8" name="Picture 7" descr="A close up of a sign&#10;&#10;Description automatically generated">
            <a:extLst>
              <a:ext uri="{FF2B5EF4-FFF2-40B4-BE49-F238E27FC236}">
                <a16:creationId xmlns:a16="http://schemas.microsoft.com/office/drawing/2014/main" id="{6F92E171-F51C-4221-9790-23C6C89C46EE}"/>
              </a:ext>
            </a:extLst>
          </p:cNvPr>
          <p:cNvPicPr>
            <a:picLocks noChangeAspect="1"/>
          </p:cNvPicPr>
          <p:nvPr/>
        </p:nvPicPr>
        <p:blipFill>
          <a:blip r:embed="rId5"/>
          <a:stretch>
            <a:fillRect/>
          </a:stretch>
        </p:blipFill>
        <p:spPr>
          <a:xfrm>
            <a:off x="6623746" y="3291839"/>
            <a:ext cx="2414191" cy="487716"/>
          </a:xfrm>
          <a:prstGeom prst="rect">
            <a:avLst/>
          </a:prstGeom>
        </p:spPr>
      </p:pic>
    </p:spTree>
    <p:extLst>
      <p:ext uri="{BB962C8B-B14F-4D97-AF65-F5344CB8AC3E}">
        <p14:creationId xmlns:p14="http://schemas.microsoft.com/office/powerpoint/2010/main" val="1379940415"/>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71756" y="371510"/>
            <a:ext cx="8472243" cy="991998"/>
          </a:xfrm>
        </p:spPr>
        <p:txBody>
          <a:bodyPr/>
          <a:lstStyle/>
          <a:p>
            <a:r>
              <a:rPr lang="en-US" dirty="0"/>
              <a:t>PRACTICING PHARMACY IN WASHINGTON</a:t>
            </a:r>
          </a:p>
        </p:txBody>
      </p:sp>
      <p:sp>
        <p:nvSpPr>
          <p:cNvPr id="4" name="Text Placeholder 3"/>
          <p:cNvSpPr>
            <a:spLocks noGrp="1"/>
          </p:cNvSpPr>
          <p:nvPr>
            <p:ph type="body" sz="quarter" idx="11"/>
          </p:nvPr>
        </p:nvSpPr>
        <p:spPr>
          <a:xfrm>
            <a:off x="659305" y="1736725"/>
            <a:ext cx="8196210" cy="4530909"/>
          </a:xfrm>
        </p:spPr>
        <p:txBody>
          <a:bodyPr/>
          <a:lstStyle/>
          <a:p>
            <a:r>
              <a:rPr lang="en-US" sz="2000" dirty="0"/>
              <a:t>Prescriptive authority for pharmacists (collaborative drug therapy agreements)</a:t>
            </a:r>
          </a:p>
          <a:p>
            <a:r>
              <a:rPr lang="en-US" sz="2000" dirty="0"/>
              <a:t>Pharmacist-provided immunization services</a:t>
            </a:r>
            <a:r>
              <a:rPr lang="en-US" sz="2000" b="1" dirty="0"/>
              <a:t>*</a:t>
            </a:r>
            <a:endParaRPr lang="en-US" sz="2000" b="1" dirty="0">
              <a:solidFill>
                <a:srgbClr val="00B050"/>
              </a:solidFill>
            </a:endParaRPr>
          </a:p>
          <a:p>
            <a:r>
              <a:rPr lang="en-US" sz="2000" dirty="0"/>
              <a:t>Emergency contraception</a:t>
            </a:r>
            <a:r>
              <a:rPr lang="en-US" sz="2000" b="1" dirty="0"/>
              <a:t>* </a:t>
            </a:r>
            <a:endParaRPr lang="en-US" sz="2000" b="1" dirty="0">
              <a:solidFill>
                <a:srgbClr val="00B050"/>
              </a:solidFill>
            </a:endParaRPr>
          </a:p>
          <a:p>
            <a:r>
              <a:rPr lang="en-US" sz="2000" dirty="0"/>
              <a:t>Tobacco cessation</a:t>
            </a:r>
            <a:r>
              <a:rPr lang="en-US" sz="2000" b="1" dirty="0"/>
              <a:t>*</a:t>
            </a:r>
            <a:endParaRPr lang="en-US" sz="2000" b="1" dirty="0">
              <a:solidFill>
                <a:srgbClr val="00B050"/>
              </a:solidFill>
            </a:endParaRPr>
          </a:p>
          <a:p>
            <a:r>
              <a:rPr lang="en-US" sz="2000" dirty="0"/>
              <a:t>Pharmacists have provider status as part of the health care team, increasing patient access to care and allows for payments of services.</a:t>
            </a:r>
            <a:r>
              <a:rPr lang="en-US" sz="2000" b="1" dirty="0"/>
              <a:t>*</a:t>
            </a:r>
          </a:p>
          <a:p>
            <a:r>
              <a:rPr lang="en-US" sz="2000" dirty="0"/>
              <a:t>UW alumni created an HIV </a:t>
            </a:r>
            <a:r>
              <a:rPr lang="en-US" sz="2000" dirty="0" err="1"/>
              <a:t>PrEP</a:t>
            </a:r>
            <a:r>
              <a:rPr lang="en-US" sz="2000" dirty="0"/>
              <a:t> service in their pharmacy, winning innovation awards</a:t>
            </a:r>
          </a:p>
          <a:p>
            <a:endParaRPr lang="en-US" sz="2000" dirty="0"/>
          </a:p>
          <a:p>
            <a:pPr marL="0" indent="0">
              <a:buNone/>
            </a:pPr>
            <a:r>
              <a:rPr lang="en-US" sz="2000" b="1" dirty="0"/>
              <a:t>*UW-led initiative</a:t>
            </a:r>
          </a:p>
        </p:txBody>
      </p:sp>
    </p:spTree>
    <p:extLst>
      <p:ext uri="{BB962C8B-B14F-4D97-AF65-F5344CB8AC3E}">
        <p14:creationId xmlns:p14="http://schemas.microsoft.com/office/powerpoint/2010/main" val="1599835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PHARMD APPLICATION &amp; INTERVIEW PROCESS</a:t>
            </a:r>
          </a:p>
        </p:txBody>
      </p:sp>
      <p:sp>
        <p:nvSpPr>
          <p:cNvPr id="3" name="Text Placeholder 2"/>
          <p:cNvSpPr>
            <a:spLocks noGrp="1"/>
          </p:cNvSpPr>
          <p:nvPr>
            <p:ph type="body" sz="quarter" idx="11"/>
          </p:nvPr>
        </p:nvSpPr>
        <p:spPr>
          <a:xfrm>
            <a:off x="671757" y="1522722"/>
            <a:ext cx="8196210" cy="4676774"/>
          </a:xfrm>
        </p:spPr>
        <p:txBody>
          <a:bodyPr/>
          <a:lstStyle/>
          <a:p>
            <a:endParaRPr lang="en-US" sz="1800" dirty="0"/>
          </a:p>
          <a:p>
            <a:r>
              <a:rPr lang="en-US" dirty="0"/>
              <a:t>Be eligible to study in the U.S.</a:t>
            </a:r>
          </a:p>
          <a:p>
            <a:r>
              <a:rPr lang="en-US" dirty="0"/>
              <a:t>Complete pre-requisites</a:t>
            </a:r>
          </a:p>
          <a:p>
            <a:r>
              <a:rPr lang="en-US" dirty="0"/>
              <a:t>BA or BS recommended, but not required</a:t>
            </a:r>
          </a:p>
          <a:p>
            <a:r>
              <a:rPr lang="en-US" dirty="0"/>
              <a:t>Complete </a:t>
            </a:r>
            <a:r>
              <a:rPr lang="en-US" dirty="0" err="1"/>
              <a:t>PharmCAS</a:t>
            </a:r>
            <a:r>
              <a:rPr lang="en-US" dirty="0"/>
              <a:t> by </a:t>
            </a:r>
            <a:r>
              <a:rPr lang="en-US"/>
              <a:t>December 2 </a:t>
            </a:r>
            <a:r>
              <a:rPr lang="en-US" dirty="0"/>
              <a:t>(or Early Decision application – early September)</a:t>
            </a:r>
          </a:p>
          <a:p>
            <a:r>
              <a:rPr lang="en-US" dirty="0"/>
              <a:t>Submit your transcripts and recommendations to </a:t>
            </a:r>
            <a:r>
              <a:rPr lang="en-US" dirty="0" err="1"/>
              <a:t>PharmCAS</a:t>
            </a:r>
            <a:endParaRPr lang="en-US" dirty="0"/>
          </a:p>
          <a:p>
            <a:r>
              <a:rPr lang="en-US" dirty="0"/>
              <a:t>In-person interview on campus for qualified applicants</a:t>
            </a:r>
          </a:p>
          <a:p>
            <a:endParaRPr lang="en-US" sz="2000" dirty="0"/>
          </a:p>
        </p:txBody>
      </p:sp>
    </p:spTree>
    <p:extLst>
      <p:ext uri="{BB962C8B-B14F-4D97-AF65-F5344CB8AC3E}">
        <p14:creationId xmlns:p14="http://schemas.microsoft.com/office/powerpoint/2010/main" val="106187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PHARMCAS APPLICATION</a:t>
            </a:r>
          </a:p>
        </p:txBody>
      </p:sp>
      <p:sp>
        <p:nvSpPr>
          <p:cNvPr id="3" name="Text Placeholder 2"/>
          <p:cNvSpPr>
            <a:spLocks noGrp="1"/>
          </p:cNvSpPr>
          <p:nvPr>
            <p:ph type="body" sz="quarter" idx="11"/>
          </p:nvPr>
        </p:nvSpPr>
        <p:spPr>
          <a:xfrm>
            <a:off x="659305" y="1535723"/>
            <a:ext cx="8197114" cy="4183759"/>
          </a:xfrm>
        </p:spPr>
        <p:txBody>
          <a:bodyPr/>
          <a:lstStyle/>
          <a:p>
            <a:endParaRPr lang="en-US" dirty="0"/>
          </a:p>
          <a:p>
            <a:r>
              <a:rPr lang="en-US" dirty="0" err="1"/>
              <a:t>PharmCAS</a:t>
            </a:r>
            <a:r>
              <a:rPr lang="en-US" dirty="0"/>
              <a:t> Application Includes:</a:t>
            </a:r>
          </a:p>
          <a:p>
            <a:pPr lvl="1"/>
            <a:r>
              <a:rPr lang="en-US" dirty="0"/>
              <a:t>Application (demographic information, coursework uploaded)</a:t>
            </a:r>
          </a:p>
          <a:p>
            <a:pPr lvl="1"/>
            <a:r>
              <a:rPr lang="en-US" dirty="0"/>
              <a:t>Official Transcripts – sent directly to </a:t>
            </a:r>
            <a:r>
              <a:rPr lang="en-US" dirty="0" err="1"/>
              <a:t>PharmCAS</a:t>
            </a:r>
            <a:endParaRPr lang="en-US" dirty="0"/>
          </a:p>
          <a:p>
            <a:pPr lvl="1"/>
            <a:r>
              <a:rPr lang="en-US" dirty="0"/>
              <a:t>Two Letters of Recommendation required </a:t>
            </a:r>
          </a:p>
          <a:p>
            <a:pPr lvl="2"/>
            <a:r>
              <a:rPr lang="en-US" dirty="0"/>
              <a:t>Includes a </a:t>
            </a:r>
            <a:r>
              <a:rPr lang="en-US" dirty="0" err="1"/>
              <a:t>PharmCAS</a:t>
            </a:r>
            <a:r>
              <a:rPr lang="en-US" dirty="0"/>
              <a:t> required recommendation form and optional letter of recommendation. </a:t>
            </a:r>
          </a:p>
          <a:p>
            <a:pPr lvl="2"/>
            <a:r>
              <a:rPr lang="en-US" dirty="0"/>
              <a:t>We are able to accept recommendations from a source who can speak to your professional demeanor, accountability and maturity, such as a professor, teaching assistant, employer or volunteer supervisor. </a:t>
            </a:r>
          </a:p>
        </p:txBody>
      </p:sp>
    </p:spTree>
    <p:extLst>
      <p:ext uri="{BB962C8B-B14F-4D97-AF65-F5344CB8AC3E}">
        <p14:creationId xmlns:p14="http://schemas.microsoft.com/office/powerpoint/2010/main" val="79085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PREREQUISITE COURSEWORK</a:t>
            </a:r>
          </a:p>
        </p:txBody>
      </p:sp>
      <p:sp>
        <p:nvSpPr>
          <p:cNvPr id="3" name="Text Placeholder 2"/>
          <p:cNvSpPr>
            <a:spLocks noGrp="1"/>
          </p:cNvSpPr>
          <p:nvPr>
            <p:ph type="body" sz="quarter" idx="11"/>
          </p:nvPr>
        </p:nvSpPr>
        <p:spPr>
          <a:xfrm>
            <a:off x="660209" y="1993901"/>
            <a:ext cx="8196210" cy="2820987"/>
          </a:xfrm>
        </p:spPr>
        <p:txBody>
          <a:bodyPr/>
          <a:lstStyle/>
          <a:p>
            <a:r>
              <a:rPr lang="en-US" dirty="0"/>
              <a:t>Courses from schools are assessed by the Admissions Director on how they meet the requirements.</a:t>
            </a:r>
          </a:p>
          <a:p>
            <a:pPr marL="0" indent="0">
              <a:buNone/>
            </a:pPr>
            <a:endParaRPr lang="en-US" dirty="0"/>
          </a:p>
          <a:p>
            <a:r>
              <a:rPr lang="en-US" dirty="0"/>
              <a:t>Course syllabi may be required for evaluation.</a:t>
            </a:r>
          </a:p>
          <a:p>
            <a:pPr marL="0" indent="0">
              <a:buNone/>
            </a:pPr>
            <a:endParaRPr lang="en-US" dirty="0"/>
          </a:p>
          <a:p>
            <a:r>
              <a:rPr lang="en-US" dirty="0"/>
              <a:t>A database is available on our SOP website that lists prerequisites by school</a:t>
            </a:r>
          </a:p>
          <a:p>
            <a:pPr lvl="1"/>
            <a:r>
              <a:rPr lang="en-US" dirty="0"/>
              <a:t>https://</a:t>
            </a:r>
            <a:r>
              <a:rPr lang="en-US" dirty="0" err="1"/>
              <a:t>sop.washington.edu</a:t>
            </a:r>
            <a:r>
              <a:rPr lang="en-US" dirty="0"/>
              <a:t>/</a:t>
            </a:r>
            <a:r>
              <a:rPr lang="en-US" dirty="0" err="1"/>
              <a:t>pharmd</a:t>
            </a:r>
            <a:r>
              <a:rPr lang="en-US" dirty="0"/>
              <a:t>/admissions/school-prerequisite-courses/</a:t>
            </a:r>
          </a:p>
          <a:p>
            <a:endParaRPr lang="en-US" dirty="0"/>
          </a:p>
          <a:p>
            <a:endParaRPr lang="en-US" dirty="0"/>
          </a:p>
        </p:txBody>
      </p:sp>
    </p:spTree>
    <p:extLst>
      <p:ext uri="{BB962C8B-B14F-4D97-AF65-F5344CB8AC3E}">
        <p14:creationId xmlns:p14="http://schemas.microsoft.com/office/powerpoint/2010/main" val="2848888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71757" y="371510"/>
            <a:ext cx="8184662" cy="991998"/>
          </a:xfrm>
        </p:spPr>
        <p:txBody>
          <a:bodyPr/>
          <a:lstStyle/>
          <a:p>
            <a:r>
              <a:rPr lang="en-US" dirty="0"/>
              <a:t>PREREQUISITE COURSEWORK</a:t>
            </a:r>
          </a:p>
        </p:txBody>
      </p:sp>
      <p:sp>
        <p:nvSpPr>
          <p:cNvPr id="3" name="Text Placeholder 2"/>
          <p:cNvSpPr>
            <a:spLocks noGrp="1"/>
          </p:cNvSpPr>
          <p:nvPr>
            <p:ph type="body" sz="quarter" idx="11"/>
          </p:nvPr>
        </p:nvSpPr>
        <p:spPr>
          <a:xfrm>
            <a:off x="659305" y="1736726"/>
            <a:ext cx="8196210" cy="4234306"/>
          </a:xfrm>
        </p:spPr>
        <p:txBody>
          <a:bodyPr/>
          <a:lstStyle/>
          <a:p>
            <a:r>
              <a:rPr lang="en-US" sz="1800" dirty="0"/>
              <a:t>Anatomy &amp; Physiology </a:t>
            </a:r>
            <a:r>
              <a:rPr lang="en-US" sz="1100" dirty="0"/>
              <a:t>(4 sem. or 6 qtr. Credits – lab credit not included, must be lecture only)</a:t>
            </a:r>
          </a:p>
          <a:p>
            <a:endParaRPr lang="en-US" sz="1100" dirty="0"/>
          </a:p>
          <a:p>
            <a:r>
              <a:rPr lang="en-US" sz="1800" dirty="0"/>
              <a:t>Biochemistry </a:t>
            </a:r>
            <a:r>
              <a:rPr lang="en-US" sz="1100" dirty="0"/>
              <a:t>(4 sem. or 6 qtr. Credits – lab credit not included, must be lecture only)</a:t>
            </a:r>
          </a:p>
          <a:p>
            <a:endParaRPr lang="en-US" sz="1100" dirty="0"/>
          </a:p>
          <a:p>
            <a:r>
              <a:rPr lang="en-US" sz="1800" dirty="0"/>
              <a:t>General Biology w/labs </a:t>
            </a:r>
            <a:r>
              <a:rPr lang="en-US" sz="1100" dirty="0"/>
              <a:t>(8 sem. or 15 qtr. Credits)</a:t>
            </a:r>
          </a:p>
          <a:p>
            <a:endParaRPr lang="en-US" sz="1100" dirty="0"/>
          </a:p>
          <a:p>
            <a:r>
              <a:rPr lang="en-US" sz="1800" dirty="0"/>
              <a:t>Microbiology w/lab </a:t>
            </a:r>
            <a:r>
              <a:rPr lang="en-US" sz="1100" dirty="0"/>
              <a:t>(4 sem. or 6 </a:t>
            </a:r>
            <a:r>
              <a:rPr lang="en-US" sz="1100" dirty="0" err="1"/>
              <a:t>qtr</a:t>
            </a:r>
            <a:r>
              <a:rPr lang="en-US" sz="1100" dirty="0"/>
              <a:t> Credits)</a:t>
            </a:r>
          </a:p>
          <a:p>
            <a:endParaRPr lang="en-US" sz="1100" dirty="0"/>
          </a:p>
          <a:p>
            <a:r>
              <a:rPr lang="en-US" sz="1800" dirty="0"/>
              <a:t>Inorganic Chemistry w/labs </a:t>
            </a:r>
            <a:r>
              <a:rPr lang="en-US" sz="1100" dirty="0"/>
              <a:t>(8 sem. or 16 qtr. Credits)</a:t>
            </a:r>
          </a:p>
          <a:p>
            <a:endParaRPr lang="en-US" sz="1100" dirty="0"/>
          </a:p>
          <a:p>
            <a:r>
              <a:rPr lang="en-US" sz="1800" dirty="0"/>
              <a:t>Organic Chemistry w/labs </a:t>
            </a:r>
            <a:r>
              <a:rPr lang="en-US" sz="1100" dirty="0"/>
              <a:t>(8 sem. or 16 qtr. Credits)</a:t>
            </a:r>
          </a:p>
          <a:p>
            <a:endParaRPr lang="en-US" sz="1100" dirty="0"/>
          </a:p>
          <a:p>
            <a:r>
              <a:rPr lang="en-US" sz="1800" dirty="0"/>
              <a:t>Calculus </a:t>
            </a:r>
            <a:r>
              <a:rPr lang="en-US" sz="1100" dirty="0"/>
              <a:t>(3 sem. or 5 qtr. Credits)</a:t>
            </a:r>
          </a:p>
          <a:p>
            <a:endParaRPr lang="en-US" sz="1100" dirty="0"/>
          </a:p>
          <a:p>
            <a:r>
              <a:rPr lang="en-US" sz="1800" dirty="0"/>
              <a:t>Statistics</a:t>
            </a:r>
            <a:r>
              <a:rPr lang="en-US" dirty="0"/>
              <a:t> </a:t>
            </a:r>
            <a:r>
              <a:rPr lang="en-US" sz="1100" dirty="0"/>
              <a:t>(3 sem. or 5 qtr. Credits)</a:t>
            </a:r>
          </a:p>
          <a:p>
            <a:endParaRPr lang="en-US" sz="1100" dirty="0"/>
          </a:p>
          <a:p>
            <a:endParaRPr lang="en-US" dirty="0"/>
          </a:p>
        </p:txBody>
      </p:sp>
    </p:spTree>
    <p:extLst>
      <p:ext uri="{BB962C8B-B14F-4D97-AF65-F5344CB8AC3E}">
        <p14:creationId xmlns:p14="http://schemas.microsoft.com/office/powerpoint/2010/main" val="1305579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PREREQUISITES</a:t>
            </a:r>
          </a:p>
        </p:txBody>
      </p:sp>
      <p:sp>
        <p:nvSpPr>
          <p:cNvPr id="3" name="Text Placeholder 2"/>
          <p:cNvSpPr>
            <a:spLocks noGrp="1"/>
          </p:cNvSpPr>
          <p:nvPr>
            <p:ph type="body" sz="quarter" idx="11"/>
          </p:nvPr>
        </p:nvSpPr>
        <p:spPr>
          <a:xfrm>
            <a:off x="298821" y="1516919"/>
            <a:ext cx="7895610" cy="5050936"/>
          </a:xfrm>
        </p:spPr>
        <p:txBody>
          <a:bodyPr/>
          <a:lstStyle/>
          <a:p>
            <a:endParaRPr lang="en-US" sz="1800" dirty="0"/>
          </a:p>
          <a:p>
            <a:r>
              <a:rPr lang="en-US" sz="1800" dirty="0"/>
              <a:t>2 English composition courses or 2 writing courses/1 English composition or Bachelors degree or higher </a:t>
            </a:r>
            <a:r>
              <a:rPr lang="en-US" sz="1100" dirty="0"/>
              <a:t>(6 sem. or 10 qtr. Credits) </a:t>
            </a:r>
          </a:p>
          <a:p>
            <a:pPr marL="0" indent="0">
              <a:buNone/>
            </a:pPr>
            <a:endParaRPr lang="en-US" sz="1100" dirty="0"/>
          </a:p>
          <a:p>
            <a:r>
              <a:rPr lang="en-US" sz="1800" dirty="0"/>
              <a:t>Interpersonal Communications/Public Speaking </a:t>
            </a:r>
            <a:r>
              <a:rPr lang="en-US" sz="1100" dirty="0"/>
              <a:t>(3 sem. or 5 qtr. Credits)</a:t>
            </a:r>
          </a:p>
          <a:p>
            <a:pPr marL="0" indent="0">
              <a:buNone/>
            </a:pPr>
            <a:endParaRPr lang="en-US" sz="1100" dirty="0"/>
          </a:p>
          <a:p>
            <a:r>
              <a:rPr lang="en-US" sz="1800" dirty="0"/>
              <a:t>Microeconomics</a:t>
            </a:r>
            <a:r>
              <a:rPr lang="en-US" dirty="0"/>
              <a:t> </a:t>
            </a:r>
            <a:r>
              <a:rPr lang="en-US" sz="1100" dirty="0"/>
              <a:t>(3 sem. or 5 qtr. Credits)</a:t>
            </a:r>
          </a:p>
          <a:p>
            <a:pPr marL="0" indent="0">
              <a:buNone/>
            </a:pPr>
            <a:endParaRPr lang="en-US" sz="1100" dirty="0"/>
          </a:p>
          <a:p>
            <a:r>
              <a:rPr lang="en-US" sz="1800" dirty="0"/>
              <a:t>Humanities Electives </a:t>
            </a:r>
            <a:r>
              <a:rPr lang="en-US" sz="1100" dirty="0"/>
              <a:t>(3 sem. or 5 qtr. Credits) </a:t>
            </a:r>
            <a:r>
              <a:rPr lang="en-US" dirty="0"/>
              <a:t>- </a:t>
            </a:r>
            <a:r>
              <a:rPr lang="en-US" sz="1100" dirty="0"/>
              <a:t>Examples are: Art &amp; Art History, Speech Communications, Dance, Theatre, Music, Literature, Classics. Foreign languages may count towards humanities electives if they are 200 level and above. If foreign language courses are below 200 level, a full academic year is required or if student has an AA degree, we honor the previous school’s distribution.</a:t>
            </a:r>
          </a:p>
          <a:p>
            <a:pPr marL="0" indent="0">
              <a:buNone/>
            </a:pPr>
            <a:endParaRPr lang="en-US" sz="1100" dirty="0"/>
          </a:p>
          <a:p>
            <a:r>
              <a:rPr lang="en-US" sz="1800" dirty="0"/>
              <a:t>Social Science Electives </a:t>
            </a:r>
            <a:r>
              <a:rPr lang="en-US" sz="1100" dirty="0"/>
              <a:t>(3 sem. or 5 qtr. Credits) </a:t>
            </a:r>
            <a:r>
              <a:rPr lang="en-US" dirty="0"/>
              <a:t>- </a:t>
            </a:r>
            <a:r>
              <a:rPr lang="en-US" sz="1100" dirty="0"/>
              <a:t>Examples are: Anthropology, History, macroeconomics (not microeconomics), Psychology, most Women studies, Philosophy, Law, Sociology.</a:t>
            </a:r>
          </a:p>
        </p:txBody>
      </p:sp>
    </p:spTree>
    <p:extLst>
      <p:ext uri="{BB962C8B-B14F-4D97-AF65-F5344CB8AC3E}">
        <p14:creationId xmlns:p14="http://schemas.microsoft.com/office/powerpoint/2010/main" val="3389455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INTERVIEW PROCESS</a:t>
            </a:r>
          </a:p>
        </p:txBody>
      </p:sp>
      <p:sp>
        <p:nvSpPr>
          <p:cNvPr id="3" name="Text Placeholder 2"/>
          <p:cNvSpPr>
            <a:spLocks noGrp="1"/>
          </p:cNvSpPr>
          <p:nvPr>
            <p:ph type="body" sz="quarter" idx="11"/>
          </p:nvPr>
        </p:nvSpPr>
        <p:spPr>
          <a:xfrm>
            <a:off x="671757" y="2193920"/>
            <a:ext cx="8196210" cy="4117670"/>
          </a:xfrm>
        </p:spPr>
        <p:txBody>
          <a:bodyPr/>
          <a:lstStyle/>
          <a:p>
            <a:r>
              <a:rPr lang="en-US" sz="2000" dirty="0"/>
              <a:t>Opportunity to assess fit on both sides</a:t>
            </a:r>
          </a:p>
          <a:p>
            <a:pPr marL="0" indent="0">
              <a:buNone/>
            </a:pPr>
            <a:endParaRPr lang="en-US" sz="2000" dirty="0"/>
          </a:p>
          <a:p>
            <a:r>
              <a:rPr lang="en-US" sz="2000" dirty="0"/>
              <a:t>Evaluated in a variety of areas, including: motivation, verbal and written communication skills, personal attributes, knowledge of the pharmacy profession and issues affecting health care</a:t>
            </a:r>
          </a:p>
          <a:p>
            <a:pPr marL="0" indent="0">
              <a:buNone/>
            </a:pPr>
            <a:endParaRPr lang="en-US" sz="2000" dirty="0"/>
          </a:p>
          <a:p>
            <a:r>
              <a:rPr lang="en-US" sz="2000" dirty="0"/>
              <a:t>Highly considered qualities: Integrity, maturity, responsibility, humanitarianism, compassion, leadership and the ability to overcome personal or social adversity</a:t>
            </a:r>
          </a:p>
          <a:p>
            <a:pPr marL="0" indent="0">
              <a:buNone/>
            </a:pPr>
            <a:endParaRPr lang="en-US" sz="2000" dirty="0"/>
          </a:p>
          <a:p>
            <a:r>
              <a:rPr lang="en-US" sz="2000" dirty="0"/>
              <a:t>Interaction with faculty, current students and staff</a:t>
            </a:r>
          </a:p>
          <a:p>
            <a:endParaRPr lang="en-US" sz="2000" dirty="0"/>
          </a:p>
        </p:txBody>
      </p:sp>
    </p:spTree>
    <p:extLst>
      <p:ext uri="{BB962C8B-B14F-4D97-AF65-F5344CB8AC3E}">
        <p14:creationId xmlns:p14="http://schemas.microsoft.com/office/powerpoint/2010/main" val="2010892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TUITION &amp; FINANCIAL AID</a:t>
            </a:r>
          </a:p>
        </p:txBody>
      </p:sp>
      <p:sp>
        <p:nvSpPr>
          <p:cNvPr id="3" name="Text Placeholder 2"/>
          <p:cNvSpPr>
            <a:spLocks noGrp="1"/>
          </p:cNvSpPr>
          <p:nvPr>
            <p:ph type="body" sz="quarter" idx="11"/>
          </p:nvPr>
        </p:nvSpPr>
        <p:spPr>
          <a:xfrm>
            <a:off x="312234" y="1536694"/>
            <a:ext cx="8543281" cy="4774896"/>
          </a:xfrm>
        </p:spPr>
        <p:txBody>
          <a:bodyPr/>
          <a:lstStyle/>
          <a:p>
            <a:endParaRPr lang="en-US" sz="2000" dirty="0">
              <a:solidFill>
                <a:srgbClr val="33006F"/>
              </a:solidFill>
            </a:endParaRPr>
          </a:p>
          <a:p>
            <a:r>
              <a:rPr lang="en-US" sz="2000" dirty="0">
                <a:solidFill>
                  <a:srgbClr val="33006F"/>
                </a:solidFill>
              </a:rPr>
              <a:t>2019 - 2020 tuition &amp; fees</a:t>
            </a:r>
          </a:p>
          <a:p>
            <a:pPr lvl="1"/>
            <a:r>
              <a:rPr lang="en-US" dirty="0">
                <a:solidFill>
                  <a:srgbClr val="33006F"/>
                </a:solidFill>
              </a:rPr>
              <a:t>Washington residents $32,712</a:t>
            </a:r>
          </a:p>
          <a:p>
            <a:pPr lvl="1"/>
            <a:r>
              <a:rPr lang="en-US" dirty="0">
                <a:solidFill>
                  <a:srgbClr val="33006F"/>
                </a:solidFill>
              </a:rPr>
              <a:t>Non-residents $54,324</a:t>
            </a:r>
          </a:p>
          <a:p>
            <a:pPr lvl="1"/>
            <a:r>
              <a:rPr lang="en-US" dirty="0">
                <a:solidFill>
                  <a:srgbClr val="33006F"/>
                </a:solidFill>
              </a:rPr>
              <a:t>Additional health science ($200) and lab fees ($20-60/lab)</a:t>
            </a:r>
          </a:p>
          <a:p>
            <a:pPr marL="457200" lvl="1" indent="0">
              <a:buNone/>
            </a:pPr>
            <a:endParaRPr lang="en-US" dirty="0">
              <a:solidFill>
                <a:srgbClr val="33006F"/>
              </a:solidFill>
            </a:endParaRPr>
          </a:p>
          <a:p>
            <a:r>
              <a:rPr lang="en-US" sz="2000" dirty="0"/>
              <a:t>Submit your FAFSA to apply for financial aid</a:t>
            </a:r>
          </a:p>
          <a:p>
            <a:pPr lvl="1"/>
            <a:r>
              <a:rPr lang="en-US" sz="1600" dirty="0"/>
              <a:t>SOP scholarships typically range from $1,000 to $3,000</a:t>
            </a:r>
          </a:p>
          <a:p>
            <a:pPr marL="457200" lvl="1" indent="0">
              <a:buNone/>
            </a:pPr>
            <a:endParaRPr lang="en-US" sz="1600" dirty="0"/>
          </a:p>
          <a:p>
            <a:r>
              <a:rPr lang="en-US" sz="2000" dirty="0"/>
              <a:t>Merit and need-based alumni and donor scholarships are available</a:t>
            </a:r>
            <a:r>
              <a:rPr lang="en-US" sz="1600" dirty="0">
                <a:hlinkClick r:id="rId2"/>
              </a:rPr>
              <a:t>/</a:t>
            </a:r>
            <a:endParaRPr lang="en-US" sz="1600" dirty="0"/>
          </a:p>
        </p:txBody>
      </p:sp>
    </p:spTree>
    <p:extLst>
      <p:ext uri="{BB962C8B-B14F-4D97-AF65-F5344CB8AC3E}">
        <p14:creationId xmlns:p14="http://schemas.microsoft.com/office/powerpoint/2010/main" val="3837413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Text Placeholder 2"/>
          <p:cNvSpPr>
            <a:spLocks noGrp="1"/>
          </p:cNvSpPr>
          <p:nvPr>
            <p:ph type="body" sz="quarter" idx="11"/>
          </p:nvPr>
        </p:nvSpPr>
        <p:spPr>
          <a:xfrm>
            <a:off x="312234" y="1536694"/>
            <a:ext cx="8543281" cy="4774896"/>
          </a:xfrm>
        </p:spPr>
        <p:txBody>
          <a:bodyPr anchor="ctr"/>
          <a:lstStyle/>
          <a:p>
            <a:pPr marL="0" lvl="0" indent="0" algn="ctr">
              <a:lnSpc>
                <a:spcPct val="90000"/>
              </a:lnSpc>
              <a:buNone/>
            </a:pPr>
            <a:r>
              <a:rPr lang="en-US" sz="3000" dirty="0">
                <a:solidFill>
                  <a:srgbClr val="33006F"/>
                </a:solidFill>
                <a:latin typeface="Encode Sans Normal Black"/>
              </a:rPr>
              <a:t>QUESTIONS?</a:t>
            </a:r>
          </a:p>
          <a:p>
            <a:endParaRPr lang="en-US" sz="1600" dirty="0"/>
          </a:p>
        </p:txBody>
      </p:sp>
    </p:spTree>
    <p:extLst>
      <p:ext uri="{BB962C8B-B14F-4D97-AF65-F5344CB8AC3E}">
        <p14:creationId xmlns:p14="http://schemas.microsoft.com/office/powerpoint/2010/main" val="3096205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WHY UW? JUST ASK OUR STUDENTS…</a:t>
            </a:r>
          </a:p>
        </p:txBody>
      </p:sp>
      <p:pic>
        <p:nvPicPr>
          <p:cNvPr id="1028" name="Picture 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420" y="1797715"/>
            <a:ext cx="6232679" cy="3915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028453" y="5840242"/>
            <a:ext cx="6500611" cy="323165"/>
          </a:xfrm>
          <a:prstGeom prst="rect">
            <a:avLst/>
          </a:prstGeom>
        </p:spPr>
        <p:txBody>
          <a:bodyPr wrap="square">
            <a:spAutoFit/>
          </a:bodyPr>
          <a:lstStyle/>
          <a:p>
            <a:r>
              <a:rPr lang="en-US" sz="1500" dirty="0">
                <a:solidFill>
                  <a:srgbClr val="0070C0"/>
                </a:solidFill>
                <a:hlinkClick r:id="rId2"/>
              </a:rPr>
              <a:t>https://www.youtube.com/watch?v=mJ7N3vMNKZE&amp;feature=youtu.be</a:t>
            </a:r>
          </a:p>
        </p:txBody>
      </p:sp>
    </p:spTree>
    <p:extLst>
      <p:ext uri="{BB962C8B-B14F-4D97-AF65-F5344CB8AC3E}">
        <p14:creationId xmlns:p14="http://schemas.microsoft.com/office/powerpoint/2010/main" val="2384087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864915" y="187326"/>
            <a:ext cx="990600" cy="1549400"/>
          </a:xfrm>
          <a:prstGeom prst="rect">
            <a:avLst/>
          </a:prstGeom>
        </p:spPr>
      </p:pic>
      <p:sp>
        <p:nvSpPr>
          <p:cNvPr id="2" name="Text Placeholder 1"/>
          <p:cNvSpPr>
            <a:spLocks noGrp="1"/>
          </p:cNvSpPr>
          <p:nvPr>
            <p:ph type="body" sz="quarter" idx="10"/>
          </p:nvPr>
        </p:nvSpPr>
        <p:spPr/>
        <p:txBody>
          <a:bodyPr/>
          <a:lstStyle/>
          <a:p>
            <a:r>
              <a:rPr lang="en-US" dirty="0"/>
              <a:t>UW SCHOOL OF PHARMACY MISSION</a:t>
            </a:r>
          </a:p>
        </p:txBody>
      </p:sp>
      <p:sp>
        <p:nvSpPr>
          <p:cNvPr id="3" name="Text Placeholder 2"/>
          <p:cNvSpPr>
            <a:spLocks noGrp="1"/>
          </p:cNvSpPr>
          <p:nvPr>
            <p:ph type="body" sz="quarter" idx="11"/>
          </p:nvPr>
        </p:nvSpPr>
        <p:spPr/>
        <p:txBody>
          <a:bodyPr/>
          <a:lstStyle/>
          <a:p>
            <a:pPr>
              <a:spcBef>
                <a:spcPts val="1800"/>
              </a:spcBef>
            </a:pPr>
            <a:r>
              <a:rPr lang="en-US" dirty="0">
                <a:latin typeface="Encode Sans Normal Black"/>
                <a:cs typeface="Encode Sans Normal Black"/>
              </a:rPr>
              <a:t>INSPIRING EDUCATION: </a:t>
            </a:r>
            <a:r>
              <a:rPr lang="en-US" dirty="0"/>
              <a:t>Develop exceptional, innovative and diverse pharmacy leaders and scientists.</a:t>
            </a:r>
          </a:p>
          <a:p>
            <a:pPr>
              <a:spcBef>
                <a:spcPts val="1800"/>
              </a:spcBef>
            </a:pPr>
            <a:r>
              <a:rPr lang="en-US" dirty="0">
                <a:latin typeface="Encode Sans Normal Black"/>
                <a:cs typeface="Encode Sans Normal Black"/>
              </a:rPr>
              <a:t>DISCOVERING SOLUTIONS: </a:t>
            </a:r>
            <a:r>
              <a:rPr lang="en-US" dirty="0"/>
              <a:t>Advance the science, development, implementation, and outcomes of safe and appropriate treatments.</a:t>
            </a:r>
          </a:p>
          <a:p>
            <a:pPr>
              <a:spcBef>
                <a:spcPts val="1800"/>
              </a:spcBef>
            </a:pPr>
            <a:r>
              <a:rPr lang="en-US" dirty="0">
                <a:latin typeface="Encode Sans Normal Black"/>
                <a:cs typeface="Encode Sans Normal Black"/>
              </a:rPr>
              <a:t>SERVING PEOPLE AND COMMUNITIES: </a:t>
            </a:r>
            <a:r>
              <a:rPr lang="en-US" dirty="0"/>
              <a:t>Promote the health and well-being of the public, locally and globally.</a:t>
            </a:r>
          </a:p>
        </p:txBody>
      </p:sp>
      <p:pic>
        <p:nvPicPr>
          <p:cNvPr id="5" name="Picture 4"/>
          <p:cNvPicPr>
            <a:picLocks noChangeAspect="1"/>
          </p:cNvPicPr>
          <p:nvPr/>
        </p:nvPicPr>
        <p:blipFill>
          <a:blip r:embed="rId3"/>
          <a:stretch>
            <a:fillRect/>
          </a:stretch>
        </p:blipFill>
        <p:spPr>
          <a:xfrm>
            <a:off x="244556" y="5438102"/>
            <a:ext cx="1187777" cy="1371600"/>
          </a:xfrm>
          <a:prstGeom prst="rect">
            <a:avLst/>
          </a:prstGeom>
        </p:spPr>
      </p:pic>
    </p:spTree>
    <p:extLst>
      <p:ext uri="{BB962C8B-B14F-4D97-AF65-F5344CB8AC3E}">
        <p14:creationId xmlns:p14="http://schemas.microsoft.com/office/powerpoint/2010/main" val="722259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Keep In Touch!</a:t>
            </a:r>
          </a:p>
        </p:txBody>
      </p:sp>
      <p:sp>
        <p:nvSpPr>
          <p:cNvPr id="3" name="Text Placeholder 2"/>
          <p:cNvSpPr>
            <a:spLocks noGrp="1"/>
          </p:cNvSpPr>
          <p:nvPr>
            <p:ph type="body" sz="quarter" idx="11"/>
          </p:nvPr>
        </p:nvSpPr>
        <p:spPr>
          <a:xfrm>
            <a:off x="659305" y="1736726"/>
            <a:ext cx="8346150" cy="3701376"/>
          </a:xfrm>
        </p:spPr>
        <p:txBody>
          <a:bodyPr/>
          <a:lstStyle/>
          <a:p>
            <a:r>
              <a:rPr lang="en-US" dirty="0"/>
              <a:t>Email: </a:t>
            </a:r>
            <a:r>
              <a:rPr lang="en-US" dirty="0">
                <a:solidFill>
                  <a:schemeClr val="tx1"/>
                </a:solidFill>
              </a:rPr>
              <a:t>uwpharmd@uw.edu</a:t>
            </a:r>
          </a:p>
          <a:p>
            <a:r>
              <a:rPr lang="en-US" dirty="0"/>
              <a:t>Web: </a:t>
            </a:r>
            <a:r>
              <a:rPr lang="en-US" dirty="0" err="1"/>
              <a:t>sop.uw.edu</a:t>
            </a:r>
            <a:endParaRPr lang="en-US" dirty="0"/>
          </a:p>
          <a:p>
            <a:pPr marL="0" indent="0">
              <a:buNone/>
            </a:pPr>
            <a:endParaRPr lang="en-US" dirty="0"/>
          </a:p>
          <a:p>
            <a:r>
              <a:rPr lang="en-US" dirty="0"/>
              <a:t>Bailey Clem – bclem@uw.edu</a:t>
            </a:r>
            <a:br>
              <a:rPr lang="en-US" dirty="0"/>
            </a:br>
            <a:r>
              <a:rPr lang="en-US" dirty="0"/>
              <a:t>Associate Director of Recruitment</a:t>
            </a:r>
          </a:p>
          <a:p>
            <a:endParaRPr lang="en-US" dirty="0"/>
          </a:p>
        </p:txBody>
      </p:sp>
    </p:spTree>
    <p:extLst>
      <p:ext uri="{BB962C8B-B14F-4D97-AF65-F5344CB8AC3E}">
        <p14:creationId xmlns:p14="http://schemas.microsoft.com/office/powerpoint/2010/main" val="3598887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THE HUSKY PHARMACIST</a:t>
            </a:r>
          </a:p>
        </p:txBody>
      </p:sp>
      <p:sp>
        <p:nvSpPr>
          <p:cNvPr id="3" name="Text Placeholder 2"/>
          <p:cNvSpPr>
            <a:spLocks noGrp="1"/>
          </p:cNvSpPr>
          <p:nvPr>
            <p:ph type="body" sz="quarter" idx="11"/>
          </p:nvPr>
        </p:nvSpPr>
        <p:spPr/>
        <p:txBody>
          <a:bodyPr/>
          <a:lstStyle/>
          <a:p>
            <a:r>
              <a:rPr lang="en-US" dirty="0"/>
              <a:t>Demonstrates Expertise</a:t>
            </a:r>
          </a:p>
          <a:p>
            <a:r>
              <a:rPr lang="en-US" dirty="0"/>
              <a:t>Thinks Critically</a:t>
            </a:r>
          </a:p>
          <a:p>
            <a:r>
              <a:rPr lang="en-US" dirty="0"/>
              <a:t>Possess Strong Decision-Making Skills</a:t>
            </a:r>
          </a:p>
          <a:p>
            <a:r>
              <a:rPr lang="en-US" dirty="0"/>
              <a:t>Works Collaboratively</a:t>
            </a:r>
          </a:p>
          <a:p>
            <a:r>
              <a:rPr lang="en-US" dirty="0"/>
              <a:t>Demonstrates Leadership</a:t>
            </a:r>
          </a:p>
          <a:p>
            <a:r>
              <a:rPr lang="en-US" dirty="0"/>
              <a:t>Adapts and Thrives</a:t>
            </a:r>
          </a:p>
          <a:p>
            <a:r>
              <a:rPr lang="en-US" dirty="0"/>
              <a:t>Communicates Well</a:t>
            </a:r>
          </a:p>
          <a:p>
            <a:endParaRPr lang="en-US" dirty="0"/>
          </a:p>
        </p:txBody>
      </p:sp>
    </p:spTree>
    <p:extLst>
      <p:ext uri="{BB962C8B-B14F-4D97-AF65-F5344CB8AC3E}">
        <p14:creationId xmlns:p14="http://schemas.microsoft.com/office/powerpoint/2010/main" val="3721931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UW PHARMD PROGRAM OVERVIEW</a:t>
            </a:r>
          </a:p>
        </p:txBody>
      </p:sp>
      <p:sp>
        <p:nvSpPr>
          <p:cNvPr id="5" name="Text Placeholder 4"/>
          <p:cNvSpPr>
            <a:spLocks noGrp="1"/>
          </p:cNvSpPr>
          <p:nvPr>
            <p:ph type="body" sz="quarter" idx="11"/>
          </p:nvPr>
        </p:nvSpPr>
        <p:spPr>
          <a:xfrm>
            <a:off x="659305" y="1736726"/>
            <a:ext cx="8056070" cy="4359274"/>
          </a:xfrm>
        </p:spPr>
        <p:txBody>
          <a:bodyPr/>
          <a:lstStyle/>
          <a:p>
            <a:r>
              <a:rPr lang="en-US" dirty="0"/>
              <a:t>4-year professional degree program</a:t>
            </a:r>
          </a:p>
          <a:p>
            <a:pPr lvl="1"/>
            <a:r>
              <a:rPr lang="en-US" dirty="0"/>
              <a:t>PY1 – PY3 years on campus at UW</a:t>
            </a:r>
          </a:p>
          <a:p>
            <a:pPr lvl="1"/>
            <a:r>
              <a:rPr lang="en-US" dirty="0"/>
              <a:t>PY4 year on Advanced Pharmacy Practice Experience (APPEs)</a:t>
            </a:r>
          </a:p>
          <a:p>
            <a:pPr lvl="2"/>
            <a:r>
              <a:rPr lang="en-US" dirty="0"/>
              <a:t>Office of Experiential Education</a:t>
            </a:r>
          </a:p>
          <a:p>
            <a:pPr lvl="2"/>
            <a:r>
              <a:rPr lang="en-US" dirty="0"/>
              <a:t>Local, National and International APPEs</a:t>
            </a:r>
          </a:p>
          <a:p>
            <a:r>
              <a:rPr lang="en-US" dirty="0"/>
              <a:t>We emphasize: critical thinking, problem-solving and clinical skills prepares grads to:</a:t>
            </a:r>
          </a:p>
          <a:p>
            <a:pPr lvl="1"/>
            <a:r>
              <a:rPr lang="en-US" dirty="0"/>
              <a:t>Provide rational drug therapy</a:t>
            </a:r>
          </a:p>
          <a:p>
            <a:pPr lvl="1"/>
            <a:r>
              <a:rPr lang="en-US" dirty="0"/>
              <a:t>Reduce medication-related problems</a:t>
            </a:r>
          </a:p>
          <a:p>
            <a:pPr lvl="1"/>
            <a:r>
              <a:rPr lang="en-US" dirty="0"/>
              <a:t>Promote healthy lifestyles and disease prevention</a:t>
            </a:r>
          </a:p>
          <a:p>
            <a:pPr lvl="1"/>
            <a:r>
              <a:rPr lang="en-US" dirty="0"/>
              <a:t>Enhance patient adherence</a:t>
            </a:r>
          </a:p>
          <a:p>
            <a:pPr lvl="1"/>
            <a:r>
              <a:rPr lang="en-US" dirty="0"/>
              <a:t>Provide care in the changing health system</a:t>
            </a:r>
          </a:p>
          <a:p>
            <a:pPr lvl="1"/>
            <a:endParaRPr lang="en-US" dirty="0"/>
          </a:p>
        </p:txBody>
      </p:sp>
    </p:spTree>
    <p:extLst>
      <p:ext uri="{BB962C8B-B14F-4D97-AF65-F5344CB8AC3E}">
        <p14:creationId xmlns:p14="http://schemas.microsoft.com/office/powerpoint/2010/main" val="3404960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71757" y="284420"/>
            <a:ext cx="8184662" cy="991998"/>
          </a:xfrm>
        </p:spPr>
        <p:txBody>
          <a:bodyPr/>
          <a:lstStyle/>
          <a:p>
            <a:r>
              <a:rPr lang="en-US" dirty="0"/>
              <a:t>CURRICULUM - ELECTIVE OPTIONS</a:t>
            </a:r>
          </a:p>
        </p:txBody>
      </p:sp>
      <p:sp>
        <p:nvSpPr>
          <p:cNvPr id="3" name="Text Placeholder 2"/>
          <p:cNvSpPr>
            <a:spLocks noGrp="1"/>
          </p:cNvSpPr>
          <p:nvPr>
            <p:ph type="body" sz="quarter" idx="11"/>
          </p:nvPr>
        </p:nvSpPr>
        <p:spPr>
          <a:xfrm>
            <a:off x="665983" y="1545127"/>
            <a:ext cx="8196210" cy="4935571"/>
          </a:xfrm>
        </p:spPr>
        <p:txBody>
          <a:bodyPr/>
          <a:lstStyle/>
          <a:p>
            <a:r>
              <a:rPr lang="en-US" sz="1900" dirty="0"/>
              <a:t>Broaden your career choices through a wide variety of elective courses</a:t>
            </a:r>
          </a:p>
          <a:p>
            <a:r>
              <a:rPr lang="en-US" sz="1900" dirty="0"/>
              <a:t>Position yourself for specialty practice areas such as geriatric pharmacy, health care in underserved communities, diabetes prevention and care, and more</a:t>
            </a:r>
          </a:p>
          <a:p>
            <a:r>
              <a:rPr lang="en-US" sz="1900" dirty="0"/>
              <a:t>Complete a certificate:</a:t>
            </a:r>
          </a:p>
          <a:p>
            <a:pPr lvl="1"/>
            <a:r>
              <a:rPr lang="en-US" sz="1900" dirty="0"/>
              <a:t>Plein Certificate in Geriatrics</a:t>
            </a:r>
          </a:p>
          <a:p>
            <a:pPr lvl="1"/>
            <a:r>
              <a:rPr lang="en-US" sz="1900" dirty="0"/>
              <a:t>Biomedical Regulatory Affairs Certificate</a:t>
            </a:r>
          </a:p>
          <a:p>
            <a:pPr lvl="1"/>
            <a:r>
              <a:rPr lang="en-US" sz="1900" dirty="0"/>
              <a:t>Clinical Trials Certificate</a:t>
            </a:r>
          </a:p>
          <a:p>
            <a:r>
              <a:rPr lang="en-US" sz="1900" dirty="0"/>
              <a:t>Extend your studies:</a:t>
            </a:r>
          </a:p>
          <a:p>
            <a:pPr lvl="1"/>
            <a:r>
              <a:rPr lang="en-US" sz="1900" dirty="0"/>
              <a:t>Pharmaceutical Outcomes Research and Policy (MS or PhD)</a:t>
            </a:r>
          </a:p>
          <a:p>
            <a:pPr lvl="1"/>
            <a:r>
              <a:rPr lang="en-US" sz="1900" dirty="0"/>
              <a:t>Biomedical Regulatory Affairs (MS)</a:t>
            </a:r>
          </a:p>
          <a:p>
            <a:pPr lvl="1"/>
            <a:r>
              <a:rPr lang="en-US" sz="1900" dirty="0"/>
              <a:t>PharmD/PA Program (5-year program)</a:t>
            </a:r>
          </a:p>
          <a:p>
            <a:pPr lvl="1"/>
            <a:r>
              <a:rPr lang="en-US" sz="1900" dirty="0"/>
              <a:t>PharmD/MBA Program (5-year program)</a:t>
            </a:r>
          </a:p>
          <a:p>
            <a:pPr lvl="1"/>
            <a:endParaRPr lang="en-US" sz="1900" dirty="0"/>
          </a:p>
        </p:txBody>
      </p:sp>
    </p:spTree>
    <p:extLst>
      <p:ext uri="{BB962C8B-B14F-4D97-AF65-F5344CB8AC3E}">
        <p14:creationId xmlns:p14="http://schemas.microsoft.com/office/powerpoint/2010/main" val="4223032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CURRICULUM - INTERPROFESSIONAL EDUCATION</a:t>
            </a:r>
          </a:p>
        </p:txBody>
      </p:sp>
      <p:sp>
        <p:nvSpPr>
          <p:cNvPr id="4" name="Text Placeholder 3"/>
          <p:cNvSpPr>
            <a:spLocks noGrp="1"/>
          </p:cNvSpPr>
          <p:nvPr>
            <p:ph type="body" sz="quarter" idx="11"/>
          </p:nvPr>
        </p:nvSpPr>
        <p:spPr>
          <a:xfrm>
            <a:off x="671757" y="1982911"/>
            <a:ext cx="8196210" cy="3345228"/>
          </a:xfrm>
        </p:spPr>
        <p:txBody>
          <a:bodyPr/>
          <a:lstStyle/>
          <a:p>
            <a:r>
              <a:rPr lang="en-US" dirty="0"/>
              <a:t>Prepare for an evolving profession and environment</a:t>
            </a:r>
          </a:p>
          <a:p>
            <a:r>
              <a:rPr lang="en-US" dirty="0"/>
              <a:t>Located in the middle of UW health sciences</a:t>
            </a:r>
          </a:p>
          <a:p>
            <a:r>
              <a:rPr lang="en-US" dirty="0"/>
              <a:t>Take classes with students studying to be physicians, physician assistants, nurses, nurse practitioners, physical therapists, dentists, social workers, public health specialists, and other provider roles</a:t>
            </a:r>
          </a:p>
          <a:p>
            <a:r>
              <a:rPr lang="en-US" dirty="0"/>
              <a:t>Collaborate with health science colleagues in activities </a:t>
            </a:r>
          </a:p>
        </p:txBody>
      </p:sp>
    </p:spTree>
    <p:extLst>
      <p:ext uri="{BB962C8B-B14F-4D97-AF65-F5344CB8AC3E}">
        <p14:creationId xmlns:p14="http://schemas.microsoft.com/office/powerpoint/2010/main" val="1696274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CURRICULUM - PROFESSIONAL DEVELOPMENT OPPORTUNITIES </a:t>
            </a:r>
          </a:p>
        </p:txBody>
      </p:sp>
      <p:sp>
        <p:nvSpPr>
          <p:cNvPr id="3" name="Text Placeholder 2"/>
          <p:cNvSpPr>
            <a:spLocks noGrp="1"/>
          </p:cNvSpPr>
          <p:nvPr>
            <p:ph type="body" sz="quarter" idx="11"/>
          </p:nvPr>
        </p:nvSpPr>
        <p:spPr>
          <a:xfrm>
            <a:off x="659305" y="1736725"/>
            <a:ext cx="8196210" cy="4347551"/>
          </a:xfrm>
        </p:spPr>
        <p:txBody>
          <a:bodyPr/>
          <a:lstStyle/>
          <a:p>
            <a:r>
              <a:rPr lang="en-US" dirty="0"/>
              <a:t>Extracurricular activities compliment your training Health fairs and screenings </a:t>
            </a:r>
          </a:p>
          <a:p>
            <a:pPr lvl="1"/>
            <a:r>
              <a:rPr lang="en-US" dirty="0"/>
              <a:t>Professional Networking Day</a:t>
            </a:r>
          </a:p>
          <a:p>
            <a:pPr lvl="1"/>
            <a:r>
              <a:rPr lang="en-US" dirty="0"/>
              <a:t>Community immunization programs</a:t>
            </a:r>
          </a:p>
          <a:p>
            <a:pPr lvl="1"/>
            <a:r>
              <a:rPr lang="en-US" dirty="0"/>
              <a:t>Tobacco cessation education</a:t>
            </a:r>
          </a:p>
          <a:p>
            <a:pPr lvl="1"/>
            <a:r>
              <a:rPr lang="en-US" dirty="0"/>
              <a:t>Under-served and rural community outreach in Washington State</a:t>
            </a:r>
          </a:p>
          <a:p>
            <a:pPr lvl="1"/>
            <a:r>
              <a:rPr lang="en-US" dirty="0"/>
              <a:t>International travel to provide health information and care to people in developing countries (i.e., Ghana, Panama, Nicaragua, Honduras, and India)</a:t>
            </a:r>
          </a:p>
        </p:txBody>
      </p:sp>
    </p:spTree>
    <p:extLst>
      <p:ext uri="{BB962C8B-B14F-4D97-AF65-F5344CB8AC3E}">
        <p14:creationId xmlns:p14="http://schemas.microsoft.com/office/powerpoint/2010/main" val="364540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PHARMD PROGRAM OUTCOMES</a:t>
            </a:r>
          </a:p>
        </p:txBody>
      </p:sp>
      <p:sp>
        <p:nvSpPr>
          <p:cNvPr id="5" name="Text Placeholder 4"/>
          <p:cNvSpPr>
            <a:spLocks noGrp="1"/>
          </p:cNvSpPr>
          <p:nvPr>
            <p:ph type="body" sz="quarter" idx="11"/>
          </p:nvPr>
        </p:nvSpPr>
        <p:spPr>
          <a:xfrm>
            <a:off x="659305" y="1865317"/>
            <a:ext cx="8196210" cy="4400729"/>
          </a:xfrm>
        </p:spPr>
        <p:txBody>
          <a:bodyPr/>
          <a:lstStyle/>
          <a:p>
            <a:r>
              <a:rPr lang="en-US" dirty="0"/>
              <a:t>2019 Graduate’s Plans</a:t>
            </a:r>
          </a:p>
          <a:p>
            <a:pPr lvl="1"/>
            <a:r>
              <a:rPr lang="en-US" sz="1400" dirty="0"/>
              <a:t>49% Community Pharmacy</a:t>
            </a:r>
          </a:p>
          <a:p>
            <a:pPr lvl="1"/>
            <a:r>
              <a:rPr lang="en-US" sz="1400" dirty="0"/>
              <a:t>46% Institutional Pharmacy</a:t>
            </a:r>
          </a:p>
          <a:p>
            <a:pPr lvl="1"/>
            <a:r>
              <a:rPr lang="en-US" sz="1400" dirty="0"/>
              <a:t>5% Fellowship</a:t>
            </a:r>
          </a:p>
          <a:p>
            <a:pPr marL="457200" lvl="1" indent="0">
              <a:buNone/>
            </a:pPr>
            <a:endParaRPr lang="en-US" sz="1400" dirty="0"/>
          </a:p>
          <a:p>
            <a:r>
              <a:rPr lang="en-US" dirty="0"/>
              <a:t>68% of our students that applied for residency matched into a program</a:t>
            </a:r>
          </a:p>
          <a:p>
            <a:pPr marL="0" indent="0">
              <a:buNone/>
            </a:pPr>
            <a:endParaRPr lang="en-US" sz="1800" dirty="0"/>
          </a:p>
          <a:p>
            <a:r>
              <a:rPr lang="en-US" dirty="0"/>
              <a:t>Graduate Residencies Include:</a:t>
            </a:r>
          </a:p>
          <a:p>
            <a:pPr lvl="1"/>
            <a:r>
              <a:rPr lang="en-US" sz="1400" dirty="0"/>
              <a:t>Community: Bartell Drugs, Providence Monroe, QFC Pharmacy</a:t>
            </a:r>
          </a:p>
          <a:p>
            <a:pPr lvl="1"/>
            <a:r>
              <a:rPr lang="en-US" sz="1400" dirty="0"/>
              <a:t>UW Medical Center/</a:t>
            </a:r>
            <a:r>
              <a:rPr lang="en-US" sz="1400" dirty="0" err="1"/>
              <a:t>Haborview</a:t>
            </a:r>
            <a:r>
              <a:rPr lang="en-US" sz="1400" dirty="0"/>
              <a:t>/Seattle Cancer Care:</a:t>
            </a:r>
          </a:p>
          <a:p>
            <a:pPr lvl="2"/>
            <a:r>
              <a:rPr lang="en-US" sz="1200" dirty="0"/>
              <a:t>Ambulatory Care, Critical Care, Geriatrics, Oncology, Pain/Palliative Care, Pharmacy Administration/Master of Health Administration</a:t>
            </a:r>
          </a:p>
        </p:txBody>
      </p:sp>
    </p:spTree>
    <p:extLst>
      <p:ext uri="{BB962C8B-B14F-4D97-AF65-F5344CB8AC3E}">
        <p14:creationId xmlns:p14="http://schemas.microsoft.com/office/powerpoint/2010/main" val="1218913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PHARMD PROGRAM OUTCOMES</a:t>
            </a:r>
          </a:p>
        </p:txBody>
      </p:sp>
      <p:sp>
        <p:nvSpPr>
          <p:cNvPr id="3" name="Text Placeholder 2"/>
          <p:cNvSpPr>
            <a:spLocks noGrp="1"/>
          </p:cNvSpPr>
          <p:nvPr>
            <p:ph type="body" sz="quarter" idx="11"/>
          </p:nvPr>
        </p:nvSpPr>
        <p:spPr>
          <a:xfrm>
            <a:off x="659305" y="1736725"/>
            <a:ext cx="8196210" cy="4347551"/>
          </a:xfrm>
        </p:spPr>
        <p:txBody>
          <a:bodyPr/>
          <a:lstStyle/>
          <a:p>
            <a:r>
              <a:rPr lang="en-US" dirty="0">
                <a:latin typeface="Encode Sans Normal Black"/>
              </a:rPr>
              <a:t>The UW PharmD Curriculum prepares graduates for licensure exams needed to practice pharmacy</a:t>
            </a:r>
          </a:p>
          <a:p>
            <a:r>
              <a:rPr lang="en-US" dirty="0">
                <a:latin typeface="Encode Sans Normal Black"/>
              </a:rPr>
              <a:t>NAPLEX 100% Pass Rate from the Class of 2019</a:t>
            </a:r>
          </a:p>
        </p:txBody>
      </p:sp>
      <p:graphicFrame>
        <p:nvGraphicFramePr>
          <p:cNvPr id="4" name="Chart 3">
            <a:extLst>
              <a:ext uri="{FF2B5EF4-FFF2-40B4-BE49-F238E27FC236}">
                <a16:creationId xmlns:a16="http://schemas.microsoft.com/office/drawing/2014/main" id="{2287C5E4-D4F5-4346-B8BB-ECE95CA0F3FE}"/>
              </a:ext>
            </a:extLst>
          </p:cNvPr>
          <p:cNvGraphicFramePr>
            <a:graphicFrameLocks/>
          </p:cNvGraphicFramePr>
          <p:nvPr>
            <p:extLst>
              <p:ext uri="{D42A27DB-BD31-4B8C-83A1-F6EECF244321}">
                <p14:modId xmlns:p14="http://schemas.microsoft.com/office/powerpoint/2010/main" val="2601822572"/>
              </p:ext>
            </p:extLst>
          </p:nvPr>
        </p:nvGraphicFramePr>
        <p:xfrm>
          <a:off x="123501" y="3269107"/>
          <a:ext cx="3790131" cy="22942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652EA811-8BD7-4277-9402-98C155FABB8D}"/>
              </a:ext>
            </a:extLst>
          </p:cNvPr>
          <p:cNvGraphicFramePr>
            <a:graphicFrameLocks/>
          </p:cNvGraphicFramePr>
          <p:nvPr>
            <p:extLst>
              <p:ext uri="{D42A27DB-BD31-4B8C-83A1-F6EECF244321}">
                <p14:modId xmlns:p14="http://schemas.microsoft.com/office/powerpoint/2010/main" val="3134173581"/>
              </p:ext>
            </p:extLst>
          </p:nvPr>
        </p:nvGraphicFramePr>
        <p:xfrm>
          <a:off x="4246643" y="3269107"/>
          <a:ext cx="3984977" cy="23809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4013668"/>
      </p:ext>
    </p:extLst>
  </p:cSld>
  <p:clrMapOvr>
    <a:masterClrMapping/>
  </p:clrMapOvr>
</p:sld>
</file>

<file path=ppt/theme/theme1.xml><?xml version="1.0" encoding="utf-8"?>
<a:theme xmlns:a="http://schemas.openxmlformats.org/drawingml/2006/main" name="1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14688</TotalTime>
  <Words>1211</Words>
  <Application>Microsoft Office PowerPoint</Application>
  <PresentationFormat>On-screen Show (4:3)</PresentationFormat>
  <Paragraphs>159</Paragraphs>
  <Slides>20</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20</vt:i4>
      </vt:variant>
    </vt:vector>
  </HeadingPairs>
  <TitlesOfParts>
    <vt:vector size="31" baseType="lpstr">
      <vt:lpstr>Arial</vt:lpstr>
      <vt:lpstr>Calibri</vt:lpstr>
      <vt:lpstr>Calibri Light</vt:lpstr>
      <vt:lpstr>Encode Sans Normal Black</vt:lpstr>
      <vt:lpstr>Lucida Grande</vt:lpstr>
      <vt:lpstr>Open Sans Light</vt:lpstr>
      <vt:lpstr>Uni Sans</vt:lpstr>
      <vt:lpstr>Uni Sans Regular</vt:lpstr>
      <vt:lpstr>1_Custom Design</vt:lpstr>
      <vt:lpstr>2_Custom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Bailey Clem</cp:lastModifiedBy>
  <cp:revision>227</cp:revision>
  <cp:lastPrinted>2016-08-30T22:48:14Z</cp:lastPrinted>
  <dcterms:created xsi:type="dcterms:W3CDTF">2014-10-14T00:51:43Z</dcterms:created>
  <dcterms:modified xsi:type="dcterms:W3CDTF">2019-10-16T18:40:18Z</dcterms:modified>
</cp:coreProperties>
</file>