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/>
    <p:restoredTop sz="94599"/>
  </p:normalViewPr>
  <p:slideViewPr>
    <p:cSldViewPr snapToGrid="0">
      <p:cViewPr varScale="1">
        <p:scale>
          <a:sx n="106" d="100"/>
          <a:sy n="106" d="100"/>
        </p:scale>
        <p:origin x="1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6114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27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166f09d4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166f09d4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852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1757852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1757852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8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1757852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1757852c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148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72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402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dirty="0"/>
          </a:p>
        </p:txBody>
      </p:sp>
      <p:sp>
        <p:nvSpPr>
          <p:cNvPr id="233" name="Google Shape;233;p13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799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072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1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53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0432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1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2119f16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f2119f16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90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219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182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230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8102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3546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07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58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7847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-100"/>
            <a:ext cx="4085100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790"/>
            <a:ext cx="2250363" cy="1392365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790"/>
            <a:ext cx="2250363" cy="1392365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6784"/>
            <a:ext cx="1851282" cy="1002839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5623802"/>
            <a:ext cx="2389068" cy="123431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5407536"/>
            <a:ext cx="2795414" cy="1444382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2430444"/>
            <a:ext cx="53613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4550878"/>
            <a:ext cx="53613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3778767"/>
            <a:ext cx="35748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5492768"/>
            <a:ext cx="2520952" cy="1365553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3"/>
            <a:ext cx="2795414" cy="1444382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845133"/>
            <a:ext cx="63723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3818467"/>
            <a:ext cx="63723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3079200"/>
            <a:ext cx="43869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5281486"/>
            <a:ext cx="2910145" cy="1576482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3"/>
            <a:ext cx="2795414" cy="1444382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2328133"/>
            <a:ext cx="53775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75057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3709200" cy="184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3092067"/>
            <a:ext cx="3709200" cy="282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3764192"/>
            <a:ext cx="7369200" cy="30891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2072150"/>
            <a:ext cx="5560500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"/>
            <a:ext cx="2251347" cy="1391229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6029501"/>
            <a:ext cx="1593306" cy="822734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657"/>
            <a:ext cx="3257455" cy="1681990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734861"/>
            <a:ext cx="6366900" cy="3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6424200" cy="93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2067600"/>
            <a:ext cx="58599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3289400"/>
            <a:ext cx="5859900" cy="2793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5551333"/>
            <a:ext cx="74151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a/u.pacific.edu/forms/d/1DOv46-qXVE8VaahLDFBoXLw1oRgHt_HOxQWsCqdaaQ4/viewform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_sahyouni@u.pacific.edu" TargetMode="External"/><Relationship Id="rId4" Type="http://schemas.openxmlformats.org/officeDocument/2006/relationships/hyperlink" Target="mailto:s_mahal@u.pacific.edu" TargetMode="External"/><Relationship Id="rId5" Type="http://schemas.openxmlformats.org/officeDocument/2006/relationships/hyperlink" Target="mailto:c_mayo@u.pacific.edu" TargetMode="External"/><Relationship Id="rId6" Type="http://schemas.openxmlformats.org/officeDocument/2006/relationships/hyperlink" Target="mailto:p_nguyen@u.pacific.edu" TargetMode="External"/><Relationship Id="rId7" Type="http://schemas.openxmlformats.org/officeDocument/2006/relationships/hyperlink" Target="mailto:k_derreza@u.pacific.edu" TargetMode="External"/><Relationship Id="rId8" Type="http://schemas.openxmlformats.org/officeDocument/2006/relationships/hyperlink" Target="mailto:w_ahad@u.pacific.edu" TargetMode="External"/><Relationship Id="rId9" Type="http://schemas.openxmlformats.org/officeDocument/2006/relationships/hyperlink" Target="mailto:_ahad@u.pacific.edu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F5EE"/>
            </a:gs>
            <a:gs pos="100000">
              <a:srgbClr val="73D6C0"/>
            </a:gs>
          </a:gsLst>
          <a:lin ang="5400012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62200" y="2404525"/>
            <a:ext cx="87993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Trebuchet MS"/>
              <a:buNone/>
            </a:pPr>
            <a:r>
              <a:rPr lang="en" sz="6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Mobile Medicare Clinics 2018</a:t>
            </a:r>
            <a:endParaRPr sz="80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553251" y="4550878"/>
            <a:ext cx="798371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of the Pacific</a:t>
            </a:r>
            <a:endParaRPr sz="2100" b="1" i="0" u="none" strike="noStrike" cap="none" dirty="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Thomas J. Long School of Pharmacy and Health Sciences</a:t>
            </a:r>
            <a:endParaRPr sz="2100" b="1" i="0" u="none" strike="noStrike" cap="none" dirty="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>
            <a:spLocks noGrp="1"/>
          </p:cNvSpPr>
          <p:nvPr>
            <p:ph type="title"/>
          </p:nvPr>
        </p:nvSpPr>
        <p:spPr>
          <a:xfrm>
            <a:off x="317250" y="505375"/>
            <a:ext cx="8509500" cy="9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Opioids: What are they?</a:t>
            </a:r>
            <a:endParaRPr sz="44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5" name="Google Shape;195;p22"/>
          <p:cNvSpPr txBox="1">
            <a:spLocks noGrp="1"/>
          </p:cNvSpPr>
          <p:nvPr>
            <p:ph type="body" idx="1"/>
          </p:nvPr>
        </p:nvSpPr>
        <p:spPr>
          <a:xfrm>
            <a:off x="643200" y="1380150"/>
            <a:ext cx="7857600" cy="39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Opioids are a class of drugs that include: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Heroin (Schedule I)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Fentanyl, oxycodone, hydrocodone, codeine, and morphine (prescription opioids)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2" indent="-406400">
              <a:spcBef>
                <a:spcPts val="0"/>
              </a:spcBef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Prescription opioids are mostly used to treat moderate-severe pain</a:t>
            </a:r>
            <a:endParaRPr sz="26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Potential for abuse and misuse 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>
            <a:spLocks noGrp="1"/>
          </p:cNvSpPr>
          <p:nvPr>
            <p:ph type="title"/>
          </p:nvPr>
        </p:nvSpPr>
        <p:spPr>
          <a:xfrm>
            <a:off x="819150" y="478042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So, what is the big deal?</a:t>
            </a:r>
            <a:r>
              <a:rPr lang="en" sz="4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1"/>
          </p:nvPr>
        </p:nvSpPr>
        <p:spPr>
          <a:xfrm>
            <a:off x="819150" y="1590594"/>
            <a:ext cx="7505700" cy="4395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Opioid Crisis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 2017 there was a total of 191 million opioid prescriptions dispensed in the U.S.  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 2017, </a:t>
            </a:r>
            <a:r>
              <a:rPr lang="en" sz="2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Alameda County</a:t>
            </a: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dispensed </a:t>
            </a:r>
            <a:r>
              <a:rPr lang="en" sz="2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759,873</a:t>
            </a: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opioid prescriptions 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this total there were: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r>
              <a:rPr lang="en" sz="2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144 hospitalizations</a:t>
            </a: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r>
              <a:rPr lang="en" sz="28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35 deaths due to opioid overdose</a:t>
            </a:r>
            <a:endParaRPr sz="28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title"/>
          </p:nvPr>
        </p:nvSpPr>
        <p:spPr>
          <a:xfrm>
            <a:off x="819150" y="452142"/>
            <a:ext cx="75057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 will the Mobile Medicare Clinics Assist?</a:t>
            </a:r>
            <a:r>
              <a:rPr lang="en" sz="4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709950" y="2136160"/>
            <a:ext cx="5772000" cy="40736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Medicare class at UOP will be dispensing a drug called Naloxone (Narcan) 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Naloxone can be administered via an intranasal spray or an intramuscular injection 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Used to reverse opioid induced depression </a:t>
            </a: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be distributing the Narcan Nasal spray at our Medicare events</a:t>
            </a:r>
            <a:endParaRPr sz="20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 l="15341" r="7373"/>
          <a:stretch/>
        </p:blipFill>
        <p:spPr>
          <a:xfrm>
            <a:off x="6481950" y="2706682"/>
            <a:ext cx="2093250" cy="203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819150" y="29751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Want to get involved?</a:t>
            </a:r>
            <a:endParaRPr sz="44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1"/>
          </p:nvPr>
        </p:nvSpPr>
        <p:spPr>
          <a:xfrm>
            <a:off x="819150" y="1704225"/>
            <a:ext cx="75057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●"/>
            </a:pPr>
            <a:r>
              <a:rPr lang="en" sz="28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Shadow </a:t>
            </a: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pharmacists working under pharmacist supervision</a:t>
            </a: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●"/>
            </a:pPr>
            <a:r>
              <a:rPr lang="en" sz="28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Serve as Translators*</a:t>
            </a: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28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●"/>
            </a:pPr>
            <a:r>
              <a:rPr lang="en" sz="28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Spread the word </a:t>
            </a: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about our events in your local community</a:t>
            </a:r>
            <a:r>
              <a:rPr lang="en" sz="28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28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291" y="3935993"/>
            <a:ext cx="3507418" cy="233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xfrm>
            <a:off x="819150" y="30294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What you can expect…</a:t>
            </a:r>
            <a:endParaRPr sz="42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7" name="Google Shape;227;p27"/>
          <p:cNvSpPr txBox="1">
            <a:spLocks noGrp="1"/>
          </p:cNvSpPr>
          <p:nvPr>
            <p:ph type="body" idx="1"/>
          </p:nvPr>
        </p:nvSpPr>
        <p:spPr>
          <a:xfrm>
            <a:off x="430307" y="1720874"/>
            <a:ext cx="4863992" cy="459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61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Sit and learn with us as we perform MTM/Medicare Part D interventions</a:t>
            </a:r>
            <a:endParaRPr sz="2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361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Observe and learn about health care screenings and services</a:t>
            </a:r>
            <a:endParaRPr sz="2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361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One-on-one time with a UOP faculty member </a:t>
            </a:r>
            <a:endParaRPr sz="2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361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Understand what is possible as a student pharmacist!</a:t>
            </a:r>
            <a:endParaRPr sz="2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463" y="1720875"/>
            <a:ext cx="2892523" cy="192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 l="11142"/>
          <a:stretch/>
        </p:blipFill>
        <p:spPr>
          <a:xfrm>
            <a:off x="5754599" y="4058050"/>
            <a:ext cx="2570246" cy="192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819150" y="436775"/>
            <a:ext cx="78468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Calibri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2018 </a:t>
            </a: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Mobile Medicare Clinics</a:t>
            </a: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4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436775" y="1324400"/>
            <a:ext cx="8498100" cy="5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marR="0" lvl="0" indent="-368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●"/>
            </a:pPr>
            <a:r>
              <a:rPr lang="en" sz="22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Stockton </a:t>
            </a:r>
            <a:endParaRPr sz="2200" b="1" i="0" u="sng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October 2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0</a:t>
            </a:r>
            <a:r>
              <a:rPr lang="en" sz="2200" b="0" i="0" u="none" strike="noStrike" cap="none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  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UOP School of Pharmacy 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10am-6pm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Tuesday,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November 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r>
              <a:rPr lang="en" sz="2200" b="0" i="0" u="none" strike="noStrike" cap="none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Sierra Vista Homes 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1pm-5pm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Spanish translators needed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Friday, November 9</a:t>
            </a:r>
            <a:r>
              <a:rPr lang="en" sz="2200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First Congregational Church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1pm-7pm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830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November 18</a:t>
            </a:r>
            <a:r>
              <a:rPr lang="en" sz="2200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O’Connor Woods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SzPts val="2200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10am-6pm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●"/>
            </a:pPr>
            <a:r>
              <a:rPr lang="en" sz="22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Ripon</a:t>
            </a:r>
            <a:endParaRPr sz="2200" b="1" i="0" u="sng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, November 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en" sz="2200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</a:t>
            </a:r>
            <a:r>
              <a:rPr lang="en" sz="2200" b="0" i="0" u="none" strike="noStrike" cap="none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Bethany Home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5pm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None/>
            </a:pPr>
            <a:endParaRPr sz="21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2" indent="0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endParaRPr sz="2100" b="0" i="0" u="none" strike="noStrike" cap="none">
              <a:solidFill>
                <a:srgbClr val="7F7F7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2" indent="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endParaRPr sz="2100" b="0" i="0" u="none" strike="noStrike" cap="none">
              <a:solidFill>
                <a:srgbClr val="7F7F7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81000" marR="0" lvl="2" indent="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endParaRPr sz="21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66928" marR="0" lvl="2" indent="-122426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endParaRPr sz="21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4048" marR="0" lvl="1" indent="-104648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body" idx="1"/>
          </p:nvPr>
        </p:nvSpPr>
        <p:spPr>
          <a:xfrm>
            <a:off x="507225" y="450850"/>
            <a:ext cx="8427600" cy="6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Lodi</a:t>
            </a:r>
            <a:endParaRPr sz="2200" b="1" i="0" u="sng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Thursday, October 18</a:t>
            </a:r>
            <a:r>
              <a:rPr lang="en" sz="2200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LOEL Senior Center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1pm-6:30pm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Thursday, 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November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r>
            <a:r>
              <a:rPr lang="en" sz="2200" b="0" i="0" u="none" strike="noStrike" cap="none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Hutchins Street Square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pm-6:30pm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Tracy</a:t>
            </a:r>
            <a:endParaRPr sz="2200" b="1" i="0" u="sng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Friday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, October 2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r>
              <a:rPr lang="en" sz="2200" b="0" i="0" u="none" strike="noStrike" cap="none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Tracy Community Center 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1pm-6:30pm</a:t>
            </a:r>
            <a:endParaRPr sz="2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Turlock</a:t>
            </a:r>
            <a:endParaRPr sz="2200" b="1" i="0" u="sng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October 27</a:t>
            </a:r>
            <a:r>
              <a:rPr lang="en" sz="2200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Covenant Village of Turlock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Sacramento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November 17</a:t>
            </a:r>
            <a:r>
              <a:rPr lang="en" sz="2200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Hart Senior Center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10am-4:30pm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2200" b="0" i="0" u="none" strike="noStrike" cap="none">
              <a:solidFill>
                <a:srgbClr val="3F3F3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body" idx="1"/>
          </p:nvPr>
        </p:nvSpPr>
        <p:spPr>
          <a:xfrm>
            <a:off x="507225" y="422675"/>
            <a:ext cx="8421000" cy="6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95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 Jose</a:t>
            </a:r>
            <a:endParaRPr sz="2200" b="1" i="0" u="sng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October 2</a:t>
            </a:r>
            <a:r>
              <a:rPr lang="en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" sz="2200" baseline="30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</a:t>
            </a: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Vietnamese Community Center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Vietnamese speakers needed</a:t>
            </a:r>
            <a:endParaRPr sz="22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61950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 Francisco</a:t>
            </a:r>
            <a:endParaRPr sz="2200" b="1" i="0" u="sng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November </a:t>
            </a:r>
            <a:r>
              <a:rPr lang="en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lang="en" sz="2200" b="0" i="0" u="none" strike="noStrike" cap="none" baseline="30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JCCSF 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10am-4pm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Cantonese, Russian, Mandarin speakers needed</a:t>
            </a:r>
            <a:endParaRPr sz="22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61950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Pleasanton</a:t>
            </a:r>
            <a:endParaRPr sz="2200" b="1" i="0" u="sng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November </a:t>
            </a:r>
            <a:r>
              <a:rPr lang="en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r>
            <a:r>
              <a:rPr lang="en" sz="2200" b="0" i="0" u="none" strike="noStrike" cap="none" baseline="30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Stoneridge Creek 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619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i="0" u="sng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Berkeley</a:t>
            </a:r>
            <a:endParaRPr sz="2200" b="1" i="0" u="sng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</a:t>
            </a:r>
            <a:r>
              <a:rPr lang="en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October</a:t>
            </a: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r>
            <a:r>
              <a:rPr lang="en" sz="2200" b="0" i="0" u="none" strike="noStrike" cap="none" baseline="300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Ed Roberts Campus </a:t>
            </a:r>
            <a:endParaRPr sz="2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r>
            <a:r>
              <a:rPr lang="en" sz="2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am-5pm</a:t>
            </a:r>
            <a:endParaRPr sz="22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922675" y="64419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Garamond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Come participate at our Mobile Medicare Clinics!</a:t>
            </a:r>
            <a:endParaRPr sz="42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31"/>
          <p:cNvSpPr txBox="1">
            <a:spLocks noGrp="1"/>
          </p:cNvSpPr>
          <p:nvPr>
            <p:ph type="body" idx="1"/>
          </p:nvPr>
        </p:nvSpPr>
        <p:spPr>
          <a:xfrm>
            <a:off x="748650" y="2220686"/>
            <a:ext cx="7753500" cy="374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Deadline to Sign-Up:</a:t>
            </a:r>
            <a:r>
              <a:rPr lang="en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800" b="0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Three Days from Today</a:t>
            </a:r>
            <a:endParaRPr sz="2800" b="0" i="0" u="none" strike="noStrike" cap="none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Please sign up using our Google form</a:t>
            </a:r>
            <a:endParaRPr sz="2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Once notified that you have been chosen to participate you will need to complete the following (which will be provided to you):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○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HIPAA Training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○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Volunteer Form</a:t>
            </a: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/</a:t>
            </a: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Conduct Contract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○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Flu Vaccination (provided on site for free if needed)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-2538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Sign-Up Form</a:t>
            </a:r>
            <a:endParaRPr sz="4200" b="1" i="0" u="none" strike="noStrike" cap="none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32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75057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34640" marR="0" lvl="0" indent="111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3200" b="0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Link to Form</a:t>
            </a:r>
            <a:endParaRPr sz="3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1117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91440" marR="0" lvl="0" indent="1117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1050" b="0" i="0" u="none" strike="noStrike" cap="none">
                <a:solidFill>
                  <a:srgbClr val="000000"/>
                </a:solidFill>
                <a:highlight>
                  <a:srgbClr val="EFEFE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" sz="3200" b="0" i="0" u="none" strike="noStrike" cap="none">
                <a:solidFill>
                  <a:srgbClr val="000000"/>
                </a:solidFill>
                <a:highlight>
                  <a:srgbClr val="EFEFEF"/>
                </a:highlight>
                <a:latin typeface="Garamond"/>
                <a:ea typeface="Garamond"/>
                <a:cs typeface="Garamond"/>
                <a:sym typeface="Garamond"/>
              </a:rPr>
              <a:t/>
            </a:r>
            <a:br>
              <a:rPr lang="en" sz="3200" b="0" i="0" u="none" strike="noStrike" cap="none">
                <a:solidFill>
                  <a:srgbClr val="000000"/>
                </a:solidFill>
                <a:highlight>
                  <a:srgbClr val="EFEFEF"/>
                </a:highlight>
                <a:latin typeface="Garamond"/>
                <a:ea typeface="Garamond"/>
                <a:cs typeface="Garamond"/>
                <a:sym typeface="Garamond"/>
              </a:rPr>
            </a:br>
            <a:r>
              <a:rPr lang="en" sz="2800" b="0" i="0" u="sng" strike="noStrike" cap="none">
                <a:solidFill>
                  <a:srgbClr val="000000"/>
                </a:solidFill>
                <a:highlight>
                  <a:srgbClr val="EFEFEF"/>
                </a:highlight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Link to Form</a:t>
            </a:r>
            <a:endParaRPr sz="2400" b="0" i="0" u="none" strike="noStrike" cap="none">
              <a:solidFill>
                <a:srgbClr val="000000"/>
              </a:solidFill>
              <a:highlight>
                <a:srgbClr val="EFEFE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1117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59" name="Google Shape;25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8100" y="1688424"/>
            <a:ext cx="6607800" cy="25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3047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Who Are We?</a:t>
            </a:r>
            <a:endParaRPr sz="42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330413" y="1736700"/>
            <a:ext cx="8490858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Pharmacists at the Thomas J. Long School of Pharmacy and Health Sciences</a:t>
            </a:r>
            <a:endParaRPr sz="26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Students enrolled in Medicare Part D Elective Course </a:t>
            </a:r>
            <a:endParaRPr sz="26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3762675" y="4673925"/>
            <a:ext cx="18564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737" y="3262637"/>
            <a:ext cx="4430525" cy="29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819150" y="2756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4400" b="1" i="0" u="sng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5" name="Google Shape;265;p33"/>
          <p:cNvSpPr txBox="1">
            <a:spLocks noGrp="1"/>
          </p:cNvSpPr>
          <p:nvPr>
            <p:ph type="body" idx="1"/>
          </p:nvPr>
        </p:nvSpPr>
        <p:spPr>
          <a:xfrm>
            <a:off x="819150" y="2047975"/>
            <a:ext cx="75057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u="sng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Christine Sahyouni</a:t>
            </a: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:	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c_sahyouni@u.pacific.edu</a:t>
            </a:r>
            <a:endParaRPr sz="20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Sabrina Mahal:         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s_mahal@u.pacific.edu</a:t>
            </a:r>
            <a:endParaRPr sz="20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Camille Mayo:	       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c_mayo@u.pacific.edu</a:t>
            </a: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0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Petrus Nguyen-Tu:	  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p_nguyentu@u.pacific.edu</a:t>
            </a: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0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u="sng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Kimberly Derreza</a:t>
            </a: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:	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k_derreza@u.pacific.edu</a:t>
            </a: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0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Wajeeha Ahad:        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8"/>
              </a:rPr>
              <a:t>w_ahad@u.pacific.edu</a:t>
            </a:r>
            <a:endParaRPr lang="en" sz="2000" b="1" dirty="0">
              <a:solidFill>
                <a:srgbClr val="000000"/>
              </a:solidFill>
              <a:uFill>
                <a:no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" sz="2000" b="1" u="sng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Stephanie </a:t>
            </a:r>
            <a:r>
              <a:rPr lang="en-US" sz="2000" b="1" u="sng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Anderson-Barroso</a:t>
            </a:r>
            <a:r>
              <a:rPr lang="en" sz="20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</a:rPr>
              <a:t>sbarroso@</a:t>
            </a:r>
            <a:r>
              <a:rPr lang="en" sz="2000" b="1" dirty="0">
                <a:solidFill>
                  <a:schemeClr val="hlink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9"/>
              </a:rPr>
              <a:t>pacific.edu</a:t>
            </a:r>
            <a:endParaRPr lang="en" sz="2000" b="1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9728" marR="0" lvl="0" indent="-8128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b="0" i="0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9728" marR="0" lvl="0" indent="-8128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b="0" i="0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9728" marR="0" lvl="0" indent="-81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b="1" i="0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109728" marR="0" lvl="0" indent="-8128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b="0" i="0" strike="noStrike" cap="none" dirty="0">
              <a:solidFill>
                <a:srgbClr val="3F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819150" y="3047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Medicare?</a:t>
            </a:r>
            <a:endParaRPr sz="42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body" idx="1"/>
          </p:nvPr>
        </p:nvSpPr>
        <p:spPr>
          <a:xfrm>
            <a:off x="607039" y="1736699"/>
            <a:ext cx="7960657" cy="392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federal health insurance </a:t>
            </a: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program</a:t>
            </a: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that covers more nearly 60 million Americans:</a:t>
            </a:r>
            <a:endParaRPr sz="2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◦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Age 65+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◦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Permanently Disabled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◦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End-Stage Renal Disease 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◦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Amyotrophic Lateral Sclerosis (aka Lou Gehrig’s Disease)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◦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Exposed to Environmental Health Hazards</a:t>
            </a:r>
            <a:endParaRPr sz="2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819150" y="28319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Parts of Medicare</a:t>
            </a:r>
            <a:endParaRPr sz="42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819138" y="1468750"/>
            <a:ext cx="75057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Four different parts of Medicare:</a:t>
            </a: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 A = Hospital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 B = Medical</a:t>
            </a: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 C = Part A + Part B +/- Part D</a:t>
            </a: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○"/>
            </a:pPr>
            <a:r>
              <a:rPr lang="en" sz="2800" b="1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 D </a:t>
            </a: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=</a:t>
            </a:r>
            <a:r>
              <a:rPr lang="en" sz="2800" b="0" i="0" u="sng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Outpatient Prescription Drugs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6" descr="New Medicare Car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972" y="4034350"/>
            <a:ext cx="3544051" cy="22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819150" y="29071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Medicare Part D</a:t>
            </a:r>
            <a:endParaRPr sz="42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202149" y="1563617"/>
            <a:ext cx="4531215" cy="4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Many aspects of each Part D plan changes annually </a:t>
            </a: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○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Premium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○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Deductible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○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Formulary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○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Cost-sharing structure (e.g.,co-pays)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Char char="○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Drug utilization requirements</a:t>
            </a: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325" y="1666700"/>
            <a:ext cx="4158749" cy="445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819150" y="20791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Garamond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 we help…</a:t>
            </a:r>
            <a:endParaRPr sz="44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1"/>
          </p:nvPr>
        </p:nvSpPr>
        <p:spPr>
          <a:xfrm>
            <a:off x="819150" y="1611850"/>
            <a:ext cx="78015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Medicare Part D Plan Optimization</a:t>
            </a:r>
            <a:endParaRPr sz="28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57250" marR="0" lvl="1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Potentially save them $ on their prescription costs</a:t>
            </a:r>
          </a:p>
          <a:p>
            <a:pPr marL="857250" marR="0" lvl="1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endParaRPr sz="2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 Therapy Management (MTM)</a:t>
            </a:r>
            <a:endParaRPr sz="28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57250" marR="0" lvl="1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Evaluate all of their medications</a:t>
            </a:r>
            <a:endParaRPr sz="24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73150" marR="0" lvl="2" indent="-4222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r>
              <a:rPr lang="en" sz="20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Safety and effectiveness</a:t>
            </a:r>
            <a:endParaRPr sz="20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73150" marR="0" lvl="2" indent="-4222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r>
              <a:rPr lang="en" sz="20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 engagement and understanding</a:t>
            </a:r>
          </a:p>
          <a:p>
            <a:pPr marL="1073150" marR="0" lvl="2" indent="-4222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endParaRPr sz="20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73050" marR="0" lvl="0" indent="-273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Health screenings/services</a:t>
            </a:r>
            <a:endParaRPr sz="280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06400" marR="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1400" b="0" i="0" u="none" strike="noStrike" cap="none" dirty="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" marR="0" lvl="0" indent="2286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8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533" y="4596260"/>
            <a:ext cx="2522734" cy="16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819150" y="666050"/>
            <a:ext cx="77703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 Therapy Management (MTM) Services</a:t>
            </a:r>
            <a:endParaRPr sz="44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19"/>
          <p:cNvSpPr txBox="1">
            <a:spLocks noGrp="1"/>
          </p:cNvSpPr>
          <p:nvPr>
            <p:ph type="body" idx="1"/>
          </p:nvPr>
        </p:nvSpPr>
        <p:spPr>
          <a:xfrm>
            <a:off x="651900" y="1938950"/>
            <a:ext cx="5006100" cy="4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MTM </a:t>
            </a: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Review</a:t>
            </a:r>
            <a:endParaRPr sz="2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Side effects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Adherence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Education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Efficacy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Duplicate therapy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Drug-Drug Interactions</a:t>
            </a: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Prescriber follow-up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Personalized Medication Record </a:t>
            </a: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60960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144" y="2065700"/>
            <a:ext cx="2439127" cy="16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675" y="3919525"/>
            <a:ext cx="2999051" cy="199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5">
            <a:alphaModFix/>
          </a:blip>
          <a:srcRect l="9472" r="14197"/>
          <a:stretch/>
        </p:blipFill>
        <p:spPr>
          <a:xfrm>
            <a:off x="7014325" y="2269225"/>
            <a:ext cx="1515400" cy="132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subTitle" idx="1"/>
          </p:nvPr>
        </p:nvSpPr>
        <p:spPr>
          <a:xfrm>
            <a:off x="1858700" y="4550878"/>
            <a:ext cx="53613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Source Code Pro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02" y="693199"/>
            <a:ext cx="8392599" cy="545887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/>
          <p:nvPr/>
        </p:nvSpPr>
        <p:spPr>
          <a:xfrm>
            <a:off x="2626950" y="786275"/>
            <a:ext cx="720600" cy="26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819150" y="70294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 we help?</a:t>
            </a:r>
            <a:br>
              <a:rPr lang="en" sz="4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4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Health Services/Screenings</a:t>
            </a:r>
            <a:endParaRPr sz="44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944000" y="2182266"/>
            <a:ext cx="7220100" cy="305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Immunizations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Asthma and COPD 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Bone Density 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Blood Pressure 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Cholesterol 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Diabetes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Memory </a:t>
            </a:r>
            <a:endParaRPr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Depression </a:t>
            </a: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Falls Risk Assessment</a:t>
            </a: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Anemia</a:t>
            </a: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Anxiety</a:t>
            </a: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Sleep disorders</a:t>
            </a: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Medication/Sharps disposal</a:t>
            </a: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Narcan</a:t>
            </a:r>
            <a:endParaRPr lang="en" sz="2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endParaRPr sz="2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-15238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-15238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202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marR="0" lvl="0" indent="-15238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1202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 l="12015" r="6577"/>
          <a:stretch/>
        </p:blipFill>
        <p:spPr>
          <a:xfrm>
            <a:off x="5985288" y="4262975"/>
            <a:ext cx="2353699" cy="16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075" y="2261725"/>
            <a:ext cx="3049574" cy="17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652</Words>
  <Application>Microsoft Macintosh PowerPoint</Application>
  <PresentationFormat>On-screen Show (4:3)</PresentationFormat>
  <Paragraphs>164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Trebuchet MS</vt:lpstr>
      <vt:lpstr>Arial</vt:lpstr>
      <vt:lpstr>Amatic SC</vt:lpstr>
      <vt:lpstr>Calibri</vt:lpstr>
      <vt:lpstr>Source Code Pro</vt:lpstr>
      <vt:lpstr>Noto Sans Symbols</vt:lpstr>
      <vt:lpstr>Nunito</vt:lpstr>
      <vt:lpstr>Garamond</vt:lpstr>
      <vt:lpstr>Shift</vt:lpstr>
      <vt:lpstr>Mobile Medicare Clinics 2018</vt:lpstr>
      <vt:lpstr>Who Are We?</vt:lpstr>
      <vt:lpstr>What is Medicare?</vt:lpstr>
      <vt:lpstr>Parts of Medicare</vt:lpstr>
      <vt:lpstr>Medicare Part D</vt:lpstr>
      <vt:lpstr>How we help…</vt:lpstr>
      <vt:lpstr>Medication Therapy Management (MTM) Services</vt:lpstr>
      <vt:lpstr>PowerPoint Presentation</vt:lpstr>
      <vt:lpstr>How we help? Health Services/Screenings</vt:lpstr>
      <vt:lpstr>Opioids: What are they?</vt:lpstr>
      <vt:lpstr>So, what is the big deal? </vt:lpstr>
      <vt:lpstr>How will the Mobile Medicare Clinics Assist? </vt:lpstr>
      <vt:lpstr>Want to get involved?</vt:lpstr>
      <vt:lpstr>What you can expect…</vt:lpstr>
      <vt:lpstr>2018 Mobile Medicare Clinics </vt:lpstr>
      <vt:lpstr>PowerPoint Presentation</vt:lpstr>
      <vt:lpstr>PowerPoint Presentation</vt:lpstr>
      <vt:lpstr>Come participate at our Mobile Medicare Clinics!</vt:lpstr>
      <vt:lpstr>Sign-Up Form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Medicare Clinics 2018</dc:title>
  <dc:creator>Rajul Patel</dc:creator>
  <cp:lastModifiedBy>Ye Eun Hong</cp:lastModifiedBy>
  <cp:revision>7</cp:revision>
  <dcterms:modified xsi:type="dcterms:W3CDTF">2018-09-25T04:31:05Z</dcterms:modified>
</cp:coreProperties>
</file>