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embeddedFontLst>
    <p:embeddedFont>
      <p:font typeface="Amatic SC" panose="020B0604020202020204" charset="-79"/>
      <p:regular r:id="rId26"/>
      <p:bold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aramond" panose="02020404030301010803" pitchFamily="18" charset="0"/>
      <p:regular r:id="rId32"/>
      <p:bold r:id="rId33"/>
      <p:italic r:id="rId34"/>
      <p:boldItalic r:id="rId35"/>
    </p:embeddedFont>
    <p:embeddedFont>
      <p:font typeface="Gill Sans" panose="020B0604020202020204" charset="0"/>
      <p:regular r:id="rId36"/>
      <p:bold r:id="rId37"/>
    </p:embeddedFont>
    <p:embeddedFont>
      <p:font typeface="Source Code Pro" panose="020B0604020202020204" charset="0"/>
      <p:regular r:id="rId38"/>
      <p:bold r:id="rId39"/>
      <p:italic r:id="rId40"/>
      <p:boldItalic r:id="rId41"/>
    </p:embeddedFont>
    <p:embeddedFont>
      <p:font typeface="Trebuchet MS" panose="020B0603020202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jWNEth6OjpkvcBhielVfI47zC/a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725" y="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2" name="Google Shape;18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" name="Google Shape;19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100"/>
              <a:t>Link the video </a:t>
            </a: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0633c2f32_1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0633c2f32_11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224" name="Google Shape;224;g60633c2f32_11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2" name="Google Shape;23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19:notes"/>
          <p:cNvSpPr txBox="1">
            <a:spLocks noGrp="1"/>
          </p:cNvSpPr>
          <p:nvPr>
            <p:ph type="sldNum" idx="12"/>
          </p:nvPr>
        </p:nvSpPr>
        <p:spPr>
          <a:xfrm>
            <a:off x="3884612" y="8829675"/>
            <a:ext cx="2971799" cy="465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9" name="Google Shape;239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1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60633c2f32_1_149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15" name="Google Shape;15;g60633c2f32_1_149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16" name="Google Shape;16;g60633c2f32_1_149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60633c2f32_1_184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60633c2f32_1_184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g60633c2f32_1_184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60633c2f32_1_18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g60633c2f32_1_190"/>
          <p:cNvGrpSpPr/>
          <p:nvPr/>
        </p:nvGrpSpPr>
        <p:grpSpPr>
          <a:xfrm>
            <a:off x="7477387" y="482170"/>
            <a:ext cx="4074600" cy="5149200"/>
            <a:chOff x="7477387" y="482170"/>
            <a:chExt cx="4074600" cy="5149200"/>
          </a:xfrm>
        </p:grpSpPr>
        <p:sp>
          <p:nvSpPr>
            <p:cNvPr id="56" name="Google Shape;56;g60633c2f32_1_190"/>
            <p:cNvSpPr/>
            <p:nvPr/>
          </p:nvSpPr>
          <p:spPr>
            <a:xfrm>
              <a:off x="7477387" y="482170"/>
              <a:ext cx="4074600" cy="5149200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  <a:lin ang="5400012" scaled="0"/>
            </a:gradFill>
            <a:ln>
              <a:noFill/>
            </a:ln>
            <a:effectLst>
              <a:outerShdw blurRad="127000" dist="228600" dir="4740000" sx="98000" sy="98000" algn="tl" rotWithShape="0">
                <a:srgbClr val="000000">
                  <a:alpha val="3373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g60633c2f32_1_190"/>
            <p:cNvSpPr/>
            <p:nvPr/>
          </p:nvSpPr>
          <p:spPr>
            <a:xfrm>
              <a:off x="7790446" y="812506"/>
              <a:ext cx="3450300" cy="4466400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38" scaled="0"/>
            </a:gradFill>
            <a:ln w="50800" cap="flat" cmpd="sng">
              <a:solidFill>
                <a:srgbClr val="191919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" name="Google Shape;58;g60633c2f32_1_190"/>
          <p:cNvSpPr txBox="1">
            <a:spLocks noGrp="1"/>
          </p:cNvSpPr>
          <p:nvPr>
            <p:ph type="title"/>
          </p:nvPr>
        </p:nvSpPr>
        <p:spPr>
          <a:xfrm>
            <a:off x="1451206" y="1129513"/>
            <a:ext cx="5532300" cy="18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ill Sans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g60633c2f32_1_190"/>
          <p:cNvSpPr>
            <a:spLocks noGrp="1"/>
          </p:cNvSpPr>
          <p:nvPr>
            <p:ph type="pic" idx="2"/>
          </p:nvPr>
        </p:nvSpPr>
        <p:spPr>
          <a:xfrm>
            <a:off x="8124389" y="1122542"/>
            <a:ext cx="2791200" cy="38664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60" name="Google Shape;60;g60633c2f32_1_190"/>
          <p:cNvSpPr txBox="1">
            <a:spLocks noGrp="1"/>
          </p:cNvSpPr>
          <p:nvPr>
            <p:ph type="body" idx="1"/>
          </p:nvPr>
        </p:nvSpPr>
        <p:spPr>
          <a:xfrm>
            <a:off x="1450329" y="3145992"/>
            <a:ext cx="5524500" cy="20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1pPr>
            <a:lvl2pPr marL="914400" lvl="1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" name="Google Shape;61;g60633c2f32_1_190"/>
          <p:cNvSpPr txBox="1">
            <a:spLocks noGrp="1"/>
          </p:cNvSpPr>
          <p:nvPr>
            <p:ph type="dt" idx="10"/>
          </p:nvPr>
        </p:nvSpPr>
        <p:spPr>
          <a:xfrm>
            <a:off x="1447382" y="5469856"/>
            <a:ext cx="5527500" cy="32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60633c2f32_1_190"/>
          <p:cNvSpPr txBox="1">
            <a:spLocks noGrp="1"/>
          </p:cNvSpPr>
          <p:nvPr>
            <p:ph type="ftr" idx="11"/>
          </p:nvPr>
        </p:nvSpPr>
        <p:spPr>
          <a:xfrm>
            <a:off x="1447382" y="318640"/>
            <a:ext cx="55410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g60633c2f32_1_190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4" name="Google Shape;64;g60633c2f32_1_190"/>
          <p:cNvCxnSpPr/>
          <p:nvPr/>
        </p:nvCxnSpPr>
        <p:spPr>
          <a:xfrm>
            <a:off x="1447382" y="3143605"/>
            <a:ext cx="552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0633c2f32_1_201"/>
          <p:cNvSpPr txBox="1">
            <a:spLocks noGrp="1"/>
          </p:cNvSpPr>
          <p:nvPr>
            <p:ph type="title"/>
          </p:nvPr>
        </p:nvSpPr>
        <p:spPr>
          <a:xfrm>
            <a:off x="1451579" y="804519"/>
            <a:ext cx="9603300" cy="10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g60633c2f32_1_201"/>
          <p:cNvSpPr txBox="1">
            <a:spLocks noGrp="1"/>
          </p:cNvSpPr>
          <p:nvPr>
            <p:ph type="body" idx="1"/>
          </p:nvPr>
        </p:nvSpPr>
        <p:spPr>
          <a:xfrm>
            <a:off x="1451579" y="2015732"/>
            <a:ext cx="9603300" cy="34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g60633c2f32_1_201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60633c2f32_1_201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60633c2f32_1_201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1" name="Google Shape;71;g60633c2f32_1_201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60633c2f32_1_208"/>
          <p:cNvSpPr txBox="1">
            <a:spLocks noGrp="1"/>
          </p:cNvSpPr>
          <p:nvPr>
            <p:ph type="title"/>
          </p:nvPr>
        </p:nvSpPr>
        <p:spPr>
          <a:xfrm>
            <a:off x="1449217" y="804889"/>
            <a:ext cx="9605700" cy="105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g60633c2f32_1_208"/>
          <p:cNvSpPr txBox="1">
            <a:spLocks noGrp="1"/>
          </p:cNvSpPr>
          <p:nvPr>
            <p:ph type="body" idx="1"/>
          </p:nvPr>
        </p:nvSpPr>
        <p:spPr>
          <a:xfrm>
            <a:off x="1447331" y="2010878"/>
            <a:ext cx="4645200" cy="3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g60633c2f32_1_208"/>
          <p:cNvSpPr txBox="1">
            <a:spLocks noGrp="1"/>
          </p:cNvSpPr>
          <p:nvPr>
            <p:ph type="body" idx="2"/>
          </p:nvPr>
        </p:nvSpPr>
        <p:spPr>
          <a:xfrm>
            <a:off x="6413771" y="2017343"/>
            <a:ext cx="4645200" cy="3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l" rtl="0">
              <a:lnSpc>
                <a:spcPct val="120000"/>
              </a:lnSpc>
              <a:spcBef>
                <a:spcPts val="21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l" rtl="0">
              <a:lnSpc>
                <a:spcPct val="120000"/>
              </a:lnSpc>
              <a:spcBef>
                <a:spcPts val="2100"/>
              </a:spcBef>
              <a:spcAft>
                <a:spcPts val="21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g60633c2f32_1_208"/>
          <p:cNvSpPr txBox="1">
            <a:spLocks noGrp="1"/>
          </p:cNvSpPr>
          <p:nvPr>
            <p:ph type="dt" idx="10"/>
          </p:nvPr>
        </p:nvSpPr>
        <p:spPr>
          <a:xfrm>
            <a:off x="7554138" y="330370"/>
            <a:ext cx="35007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60633c2f32_1_208"/>
          <p:cNvSpPr txBox="1">
            <a:spLocks noGrp="1"/>
          </p:cNvSpPr>
          <p:nvPr>
            <p:ph type="ftr" idx="11"/>
          </p:nvPr>
        </p:nvSpPr>
        <p:spPr>
          <a:xfrm>
            <a:off x="1451579" y="329307"/>
            <a:ext cx="59388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g60633c2f32_1_208"/>
          <p:cNvSpPr txBox="1">
            <a:spLocks noGrp="1"/>
          </p:cNvSpPr>
          <p:nvPr>
            <p:ph type="sldNum" idx="12"/>
          </p:nvPr>
        </p:nvSpPr>
        <p:spPr>
          <a:xfrm>
            <a:off x="480060" y="798973"/>
            <a:ext cx="8109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79" name="Google Shape;79;g60633c2f32_1_208"/>
          <p:cNvCxnSpPr/>
          <p:nvPr/>
        </p:nvCxnSpPr>
        <p:spPr>
          <a:xfrm>
            <a:off x="1453896" y="1847088"/>
            <a:ext cx="9607500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60633c2f32_1_15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g60633c2f32_1_153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60633c2f32_1_15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g60633c2f32_1_15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g60633c2f32_1_156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60633c2f32_1_16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60633c2f32_1_16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7" name="Google Shape;27;g60633c2f32_1_160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8" name="Google Shape;28;g60633c2f32_1_160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60633c2f32_1_16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60633c2f32_1_16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60633c2f32_1_16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34" name="Google Shape;34;g60633c2f32_1_16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g60633c2f32_1_16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60633c2f32_1_172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38" name="Google Shape;38;g60633c2f32_1_172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60633c2f32_1_17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g60633c2f32_1_17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2" name="Google Shape;42;g60633c2f32_1_17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3" name="Google Shape;43;g60633c2f32_1_17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g60633c2f32_1_17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60633c2f32_1_18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g60633c2f32_1_18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>
          <a:gsLst>
            <a:gs pos="0">
              <a:srgbClr val="EBE9E6"/>
            </a:gs>
            <a:gs pos="100000">
              <a:srgbClr val="C9C5C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60633c2f32_1_14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g60633c2f32_1_14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g60633c2f32_1_1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1GlHh9dV0xc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gle/mMTmkZvdkFrSjUg49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mailto:w_ahad@u.pacific.edu" TargetMode="External"/><Relationship Id="rId3" Type="http://schemas.openxmlformats.org/officeDocument/2006/relationships/hyperlink" Target="mailto:c_sahyouni@u.pacific.edu" TargetMode="External"/><Relationship Id="rId7" Type="http://schemas.openxmlformats.org/officeDocument/2006/relationships/hyperlink" Target="mailto:k_derreza@u.pacific.edu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_nguyen@u.pacific.edu" TargetMode="External"/><Relationship Id="rId5" Type="http://schemas.openxmlformats.org/officeDocument/2006/relationships/hyperlink" Target="mailto:c_mayo@u.pacific.edu" TargetMode="External"/><Relationship Id="rId4" Type="http://schemas.openxmlformats.org/officeDocument/2006/relationships/hyperlink" Target="mailto:s_mahal@u.pacifi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image of empty picture frames on a wall"/>
          <p:cNvPicPr preferRelativeResize="0"/>
          <p:nvPr/>
        </p:nvPicPr>
        <p:blipFill rotWithShape="1">
          <a:blip r:embed="rId3">
            <a:alphaModFix/>
          </a:blip>
          <a:srcRect l="787" t="9815" r="8304" b="21356"/>
          <a:stretch/>
        </p:blipFill>
        <p:spPr>
          <a:xfrm>
            <a:off x="-3175" y="-1"/>
            <a:ext cx="1219169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l="19493" t="25600" r="12797"/>
          <a:stretch/>
        </p:blipFill>
        <p:spPr>
          <a:xfrm>
            <a:off x="4865311" y="762000"/>
            <a:ext cx="3090670" cy="510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l="21721" t="2959" r="42118"/>
          <a:stretch/>
        </p:blipFill>
        <p:spPr>
          <a:xfrm>
            <a:off x="9335126" y="763525"/>
            <a:ext cx="2853398" cy="5102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6">
            <a:alphaModFix/>
          </a:blip>
          <a:srcRect l="40004" t="12775" r="30045" b="12775"/>
          <a:stretch/>
        </p:blipFill>
        <p:spPr>
          <a:xfrm>
            <a:off x="552450" y="762000"/>
            <a:ext cx="30861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/>
          <p:nvPr/>
        </p:nvSpPr>
        <p:spPr>
          <a:xfrm>
            <a:off x="-3177" y="3217331"/>
            <a:ext cx="8292900" cy="248850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ctrTitle"/>
          </p:nvPr>
        </p:nvSpPr>
        <p:spPr>
          <a:xfrm>
            <a:off x="1196351" y="3388870"/>
            <a:ext cx="6828900" cy="12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E"/>
              </a:buClr>
              <a:buSzPts val="4100"/>
              <a:buFont typeface="Gill Sans"/>
              <a:buNone/>
            </a:pPr>
            <a:r>
              <a:rPr lang="en" sz="4100">
                <a:solidFill>
                  <a:srgbClr val="FFFFFE"/>
                </a:solidFill>
              </a:rPr>
              <a:t>MOBILE MEDICARE</a:t>
            </a:r>
            <a:br>
              <a:rPr lang="en" sz="4100">
                <a:solidFill>
                  <a:srgbClr val="FFFFFE"/>
                </a:solidFill>
              </a:rPr>
            </a:br>
            <a:r>
              <a:rPr lang="en" sz="4100">
                <a:solidFill>
                  <a:srgbClr val="FFFFFE"/>
                </a:solidFill>
              </a:rPr>
              <a:t> CLINICS 2019</a:t>
            </a:r>
            <a:endParaRPr sz="4100">
              <a:solidFill>
                <a:srgbClr val="FFFFFE"/>
              </a:solidFill>
            </a:endParaRPr>
          </a:p>
        </p:txBody>
      </p:sp>
      <p:sp>
        <p:nvSpPr>
          <p:cNvPr id="91" name="Google Shape;91;p1"/>
          <p:cNvSpPr txBox="1">
            <a:spLocks noGrp="1"/>
          </p:cNvSpPr>
          <p:nvPr>
            <p:ph type="subTitle" idx="1"/>
          </p:nvPr>
        </p:nvSpPr>
        <p:spPr>
          <a:xfrm>
            <a:off x="1196350" y="4663911"/>
            <a:ext cx="68289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20000"/>
              </a:lnSpc>
              <a:buSzPts val="1600"/>
            </a:pPr>
            <a:r>
              <a:rPr lang="en-US" sz="1500" b="1" dirty="0">
                <a:solidFill>
                  <a:schemeClr val="lt2"/>
                </a:solidFill>
              </a:rPr>
              <a:t>Yesenia </a:t>
            </a:r>
            <a:r>
              <a:rPr lang="en" sz="1500" b="1" dirty="0">
                <a:solidFill>
                  <a:schemeClr val="lt2"/>
                </a:solidFill>
                <a:sym typeface="Trebuchet MS"/>
              </a:rPr>
              <a:t>Gutierrez</a:t>
            </a:r>
            <a:r>
              <a:rPr lang="en-US" sz="1500" b="1" dirty="0">
                <a:solidFill>
                  <a:schemeClr val="lt2"/>
                </a:solidFill>
              </a:rPr>
              <a:t> &amp; Carolyn Pak</a:t>
            </a:r>
          </a:p>
          <a:p>
            <a:pPr marL="0" lvl="0" indent="0">
              <a:lnSpc>
                <a:spcPct val="120000"/>
              </a:lnSpc>
              <a:buSzPts val="1600"/>
            </a:pPr>
            <a:r>
              <a:rPr lang="en-US" sz="1500" dirty="0">
                <a:solidFill>
                  <a:schemeClr val="lt2"/>
                </a:solidFill>
              </a:rPr>
              <a:t>University of the Pacific, Thomas J Long School of Pharmacy</a:t>
            </a:r>
          </a:p>
          <a:p>
            <a:pPr marL="0" lvl="0" indent="0">
              <a:lnSpc>
                <a:spcPct val="120000"/>
              </a:lnSpc>
              <a:buSzPts val="1600"/>
            </a:pPr>
            <a:r>
              <a:rPr lang="en-US" sz="1500" dirty="0">
                <a:solidFill>
                  <a:schemeClr val="lt2"/>
                </a:solidFill>
              </a:rPr>
              <a:t>Medicare Part D Outreach Class 2019</a:t>
            </a:r>
            <a:endParaRPr sz="1500" dirty="0">
              <a:solidFill>
                <a:schemeClr val="lt2"/>
              </a:solidFill>
            </a:endParaRPr>
          </a:p>
        </p:txBody>
      </p:sp>
      <p:cxnSp>
        <p:nvCxnSpPr>
          <p:cNvPr id="92" name="Google Shape;92;p1"/>
          <p:cNvCxnSpPr/>
          <p:nvPr/>
        </p:nvCxnSpPr>
        <p:spPr>
          <a:xfrm>
            <a:off x="1300525" y="4658621"/>
            <a:ext cx="6828900" cy="0"/>
          </a:xfrm>
          <a:prstGeom prst="straightConnector1">
            <a:avLst/>
          </a:prstGeom>
          <a:noFill/>
          <a:ln w="31750" cap="flat" cmpd="sng">
            <a:solidFill>
              <a:srgbClr val="DD1573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0"/>
          <p:cNvSpPr txBox="1">
            <a:spLocks noGrp="1"/>
          </p:cNvSpPr>
          <p:nvPr>
            <p:ph type="title"/>
          </p:nvPr>
        </p:nvSpPr>
        <p:spPr>
          <a:xfrm>
            <a:off x="2301575" y="574971"/>
            <a:ext cx="7505700" cy="6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</a:t>
            </a: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ealth Services/Screenings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76" name="Google Shape;176;p10"/>
          <p:cNvSpPr txBox="1">
            <a:spLocks noGrp="1"/>
          </p:cNvSpPr>
          <p:nvPr>
            <p:ph type="body" idx="1"/>
          </p:nvPr>
        </p:nvSpPr>
        <p:spPr>
          <a:xfrm>
            <a:off x="2485950" y="1290591"/>
            <a:ext cx="7220100" cy="30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Immunizations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Asthma and COPD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Bone Density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Blood Pressure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Cholesterol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Diabetes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Memory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Depression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Falls Risk Assessment</a:t>
            </a:r>
            <a:endParaRPr/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Anemia</a:t>
            </a:r>
            <a:endParaRPr/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Anxiety</a:t>
            </a:r>
            <a:endParaRPr/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Sleep disorders</a:t>
            </a:r>
            <a:endParaRPr/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Medication/Sharps disposal</a:t>
            </a:r>
            <a:endParaRPr/>
          </a:p>
          <a:p>
            <a:pPr marL="457200" lvl="0" indent="-4572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•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Narcan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2794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-15237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-15237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202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-15237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1202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77" name="Google Shape;17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6850" y="1367991"/>
            <a:ext cx="3308201" cy="2205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175" y="3678727"/>
            <a:ext cx="3709301" cy="260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0"/>
          <p:cNvPicPr preferRelativeResize="0"/>
          <p:nvPr/>
        </p:nvPicPr>
        <p:blipFill rotWithShape="1">
          <a:blip r:embed="rId5">
            <a:alphaModFix/>
          </a:blip>
          <a:srcRect l="6950"/>
          <a:stretch/>
        </p:blipFill>
        <p:spPr>
          <a:xfrm>
            <a:off x="9606625" y="1859350"/>
            <a:ext cx="1638550" cy="171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5"/>
          <p:cNvSpPr txBox="1">
            <a:spLocks noGrp="1"/>
          </p:cNvSpPr>
          <p:nvPr>
            <p:ph type="title"/>
          </p:nvPr>
        </p:nvSpPr>
        <p:spPr>
          <a:xfrm>
            <a:off x="2343150" y="45214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Narcan Kit Distribution</a:t>
            </a:r>
            <a:endParaRPr sz="4400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5" name="Google Shape;185;p15"/>
          <p:cNvSpPr txBox="1">
            <a:spLocks noGrp="1"/>
          </p:cNvSpPr>
          <p:nvPr>
            <p:ph type="body" idx="1"/>
          </p:nvPr>
        </p:nvSpPr>
        <p:spPr>
          <a:xfrm>
            <a:off x="1246200" y="1809775"/>
            <a:ext cx="6458400" cy="4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Medicare class at UOP will be dispensing a drug called Naloxone (Narcan) 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93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Naloxone can be used</a:t>
            </a:r>
            <a:r>
              <a:rPr lang="en" sz="26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to</a:t>
            </a:r>
            <a:r>
              <a:rPr lang="en" sz="26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reverse opioid induced respiratory depression</a:t>
            </a:r>
            <a:endParaRPr sz="26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69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○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Administered via an intranasal spray in the event of an accidental overdose 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300"/>
              <a:buNone/>
            </a:pP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86" name="Google Shape;186;p15"/>
          <p:cNvPicPr preferRelativeResize="0"/>
          <p:nvPr/>
        </p:nvPicPr>
        <p:blipFill rotWithShape="1">
          <a:blip r:embed="rId3">
            <a:alphaModFix/>
          </a:blip>
          <a:srcRect l="15341" r="7373"/>
          <a:stretch/>
        </p:blipFill>
        <p:spPr>
          <a:xfrm>
            <a:off x="8005950" y="2259873"/>
            <a:ext cx="2746676" cy="26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"/>
          <p:cNvSpPr txBox="1">
            <a:spLocks noGrp="1"/>
          </p:cNvSpPr>
          <p:nvPr>
            <p:ph type="title"/>
          </p:nvPr>
        </p:nvSpPr>
        <p:spPr>
          <a:xfrm>
            <a:off x="1841250" y="505375"/>
            <a:ext cx="8509500" cy="9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Opioids: What are they?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2" name="Google Shape;192;p13"/>
          <p:cNvSpPr txBox="1">
            <a:spLocks noGrp="1"/>
          </p:cNvSpPr>
          <p:nvPr>
            <p:ph type="body" idx="1"/>
          </p:nvPr>
        </p:nvSpPr>
        <p:spPr>
          <a:xfrm>
            <a:off x="1402775" y="1587950"/>
            <a:ext cx="8902500" cy="39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Opioids are a class of drugs that include: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Heroin (Schedule I)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Fentanyl, oxycodone, hydrocodone, codeine, and morphine (prescription opioids)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Prescription opioids are mostly used to treat moderate-severe pain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Potential for abuse and misuse 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"/>
          <p:cNvSpPr txBox="1">
            <a:spLocks noGrp="1"/>
          </p:cNvSpPr>
          <p:nvPr>
            <p:ph type="title"/>
          </p:nvPr>
        </p:nvSpPr>
        <p:spPr>
          <a:xfrm>
            <a:off x="2343150" y="47804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Why are we doing this?</a:t>
            </a:r>
            <a:endParaRPr sz="4400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98" name="Google Shape;198;p14"/>
          <p:cNvSpPr txBox="1">
            <a:spLocks noGrp="1"/>
          </p:cNvSpPr>
          <p:nvPr>
            <p:ph type="body" idx="1"/>
          </p:nvPr>
        </p:nvSpPr>
        <p:spPr>
          <a:xfrm>
            <a:off x="2343150" y="1590595"/>
            <a:ext cx="7505700" cy="4395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Opioid Crisis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 2017 there was a total of 191 million opioid prescriptions dispensed in the U.S.  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 2017, </a:t>
            </a: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Alameda County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dispensed </a:t>
            </a: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759,873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opioid prescriptions 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From this total there were: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144 hospitalizations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■"/>
            </a:pP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35 deaths due to opioid overdose</a:t>
            </a:r>
            <a:endParaRPr sz="28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6"/>
          <p:cNvSpPr txBox="1">
            <a:spLocks noGrp="1"/>
          </p:cNvSpPr>
          <p:nvPr>
            <p:ph type="title"/>
          </p:nvPr>
        </p:nvSpPr>
        <p:spPr>
          <a:xfrm>
            <a:off x="2343150" y="-162083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See Us in Action!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04" name="Google Shape;204;p16" title="UOP Medicare Part D Educational Video 20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15050" y="1265679"/>
            <a:ext cx="6663450" cy="499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7"/>
          <p:cNvSpPr txBox="1">
            <a:spLocks noGrp="1"/>
          </p:cNvSpPr>
          <p:nvPr>
            <p:ph type="title"/>
          </p:nvPr>
        </p:nvSpPr>
        <p:spPr>
          <a:xfrm>
            <a:off x="2343150" y="29751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Get </a:t>
            </a: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involved</a:t>
            </a: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! 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10" name="Google Shape;210;p17"/>
          <p:cNvSpPr txBox="1">
            <a:spLocks noGrp="1"/>
          </p:cNvSpPr>
          <p:nvPr>
            <p:ph type="body" idx="1"/>
          </p:nvPr>
        </p:nvSpPr>
        <p:spPr>
          <a:xfrm>
            <a:off x="2343150" y="1704225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Shadow 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pharmacists working under pharmacist supervision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Serve as Translators*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28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Char char="●"/>
            </a:pP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Spread the word </a:t>
            </a: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about our events in your local community</a:t>
            </a:r>
            <a:r>
              <a:rPr lang="en" sz="28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28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</a:pP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1" name="Google Shape;2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77600" y="3709850"/>
            <a:ext cx="4836801" cy="2975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"/>
          <p:cNvSpPr txBox="1">
            <a:spLocks noGrp="1"/>
          </p:cNvSpPr>
          <p:nvPr>
            <p:ph type="title"/>
          </p:nvPr>
        </p:nvSpPr>
        <p:spPr>
          <a:xfrm>
            <a:off x="2343150" y="30294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Get Involved!</a:t>
            </a:r>
            <a:endParaRPr sz="4200" b="1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17" name="Google Shape;217;p18"/>
          <p:cNvSpPr txBox="1">
            <a:spLocks noGrp="1"/>
          </p:cNvSpPr>
          <p:nvPr>
            <p:ph type="body" idx="1"/>
          </p:nvPr>
        </p:nvSpPr>
        <p:spPr>
          <a:xfrm>
            <a:off x="1566975" y="1824750"/>
            <a:ext cx="6064800" cy="39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61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Sit and learn with us as we perform MTM/Medicare Part D interventions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361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Observe and learn about health care screenings and services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3618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One-on-one time with a UOP faculty member 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3618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Learn more about your future career path as a pharmacist!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8" name="Google Shape;218;p18"/>
          <p:cNvPicPr preferRelativeResize="0"/>
          <p:nvPr/>
        </p:nvPicPr>
        <p:blipFill rotWithShape="1">
          <a:blip r:embed="rId3">
            <a:alphaModFix/>
          </a:blip>
          <a:srcRect l="8315" t="18507"/>
          <a:stretch/>
        </p:blipFill>
        <p:spPr>
          <a:xfrm>
            <a:off x="7631775" y="1716975"/>
            <a:ext cx="3901625" cy="253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4075" y="4392725"/>
            <a:ext cx="2480077" cy="16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4327" y="4325000"/>
            <a:ext cx="1957578" cy="23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60633c2f32_11_1"/>
          <p:cNvPicPr preferRelativeResize="0"/>
          <p:nvPr/>
        </p:nvPicPr>
        <p:blipFill rotWithShape="1">
          <a:blip r:embed="rId3">
            <a:alphaModFix/>
          </a:blip>
          <a:srcRect b="27452"/>
          <a:stretch/>
        </p:blipFill>
        <p:spPr>
          <a:xfrm>
            <a:off x="633338" y="3534975"/>
            <a:ext cx="2859903" cy="276644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60633c2f32_11_1"/>
          <p:cNvSpPr txBox="1">
            <a:spLocks noGrp="1"/>
          </p:cNvSpPr>
          <p:nvPr>
            <p:ph type="title"/>
          </p:nvPr>
        </p:nvSpPr>
        <p:spPr>
          <a:xfrm>
            <a:off x="415600" y="4409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Trebuchet MS"/>
                <a:ea typeface="Trebuchet MS"/>
                <a:cs typeface="Trebuchet MS"/>
                <a:sym typeface="Trebuchet MS"/>
              </a:rPr>
              <a:t>Geriatric Simulation Activity</a:t>
            </a:r>
            <a:endParaRPr sz="4400" b="1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g60633c2f32_11_1"/>
          <p:cNvSpPr txBox="1">
            <a:spLocks noGrp="1"/>
          </p:cNvSpPr>
          <p:nvPr>
            <p:ph type="body" idx="1"/>
          </p:nvPr>
        </p:nvSpPr>
        <p:spPr>
          <a:xfrm>
            <a:off x="5277825" y="1439600"/>
            <a:ext cx="63489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Simulate common bodily changes, such as vision and mobility problems that geriatric patients often acquire as they get older, which decreases their quality of life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609600" lvl="0" indent="-469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●"/>
            </a:pPr>
            <a:r>
              <a:rPr lang="en" sz="2600" b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Activities </a:t>
            </a:r>
            <a:endParaRPr sz="2600" b="1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○"/>
            </a:pPr>
            <a:r>
              <a:rPr lang="en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Arthritis simulation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○"/>
            </a:pPr>
            <a:r>
              <a:rPr lang="en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Tremor Simulation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○"/>
            </a:pPr>
            <a:r>
              <a:rPr lang="en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 management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○"/>
            </a:pPr>
            <a:r>
              <a:rPr lang="en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Visual Impairments 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219200" lvl="1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rebuchet MS"/>
              <a:buChar char="○"/>
            </a:pPr>
            <a:r>
              <a:rPr lang="en" sz="2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Hearing Impairments</a:t>
            </a:r>
            <a:endParaRPr sz="20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9" name="Google Shape;229;g60633c2f32_11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36650" y="1712225"/>
            <a:ext cx="2435074" cy="243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9"/>
          <p:cNvSpPr txBox="1">
            <a:spLocks noGrp="1"/>
          </p:cNvSpPr>
          <p:nvPr>
            <p:ph type="title"/>
          </p:nvPr>
        </p:nvSpPr>
        <p:spPr>
          <a:xfrm>
            <a:off x="2343150" y="284375"/>
            <a:ext cx="7846800" cy="8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201</a:t>
            </a: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9</a:t>
            </a: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Mobile Medicare Clinics 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6" name="Google Shape;236;p19"/>
          <p:cNvSpPr txBox="1">
            <a:spLocks noGrp="1"/>
          </p:cNvSpPr>
          <p:nvPr>
            <p:ph type="body" idx="1"/>
          </p:nvPr>
        </p:nvSpPr>
        <p:spPr>
          <a:xfrm>
            <a:off x="1960775" y="1324400"/>
            <a:ext cx="8498100" cy="5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6830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Stockton 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October 19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  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UOP School of Pharmacy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10am-6pm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Tuesday, November 5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Sierra Vista Homes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Spanish translators needed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November 17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O’Connor Woods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10am-6pm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Tuesday, November 19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First Congregational Church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1pm-7pm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Ripon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November 9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Bethany Home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10am-4pm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</a:pPr>
            <a:endParaRPr sz="21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2" indent="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 sz="2100">
              <a:solidFill>
                <a:srgbClr val="7F7F7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0" lvl="2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2100">
              <a:solidFill>
                <a:srgbClr val="7F7F7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381000" lvl="2" indent="0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21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566928" lvl="2" indent="-122426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21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84048" lvl="1" indent="-104648" algn="l" rtl="0">
              <a:lnSpc>
                <a:spcPct val="75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</a:pPr>
            <a:endParaRPr sz="21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body" idx="1"/>
          </p:nvPr>
        </p:nvSpPr>
        <p:spPr>
          <a:xfrm>
            <a:off x="2031225" y="679450"/>
            <a:ext cx="8427600" cy="61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Lodi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Thursday, October 17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LOEL Senior Center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1pm-6:30pm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Thursday, November 14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Hutchins Street Square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1pm-6:30pm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Tracy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Tuesday, October 22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nd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Tracy Community Center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1pm-5:30pm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Turlock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October 26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Covenant Village of Turlock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Orangevale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November 3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rd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Orangevale Community Center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2200">
              <a:solidFill>
                <a:srgbClr val="3F3F3F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>
            <a:gsLst>
              <a:gs pos="0">
                <a:srgbClr val="DFDBD5">
                  <a:alpha val="0"/>
                </a:srgbClr>
              </a:gs>
              <a:gs pos="100000">
                <a:schemeClr val="lt2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 b="-1562"/>
          <a:stretch/>
        </p:blipFill>
        <p:spPr>
          <a:xfrm>
            <a:off x="0" y="6126480"/>
            <a:ext cx="12192000" cy="742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" name="Google Shape;100;p2"/>
          <p:cNvCxnSpPr/>
          <p:nvPr/>
        </p:nvCxnSpPr>
        <p:spPr>
          <a:xfrm>
            <a:off x="0" y="6128413"/>
            <a:ext cx="12192000" cy="0"/>
          </a:xfrm>
          <a:prstGeom prst="straightConnector1">
            <a:avLst/>
          </a:prstGeom>
          <a:noFill/>
          <a:ln w="12700" cap="flat" cmpd="sng">
            <a:solidFill>
              <a:srgbClr val="000001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1" name="Google Shape;101;p2"/>
          <p:cNvCxnSpPr/>
          <p:nvPr/>
        </p:nvCxnSpPr>
        <p:spPr>
          <a:xfrm>
            <a:off x="1453896" y="1847088"/>
            <a:ext cx="9607522" cy="0"/>
          </a:xfrm>
          <a:prstGeom prst="straightConnector1">
            <a:avLst/>
          </a:prstGeom>
          <a:noFill/>
          <a:ln w="317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" name="Google Shape;102;p2" descr="abstract art print"/>
          <p:cNvPicPr preferRelativeResize="0">
            <a:picLocks noGrp="1"/>
          </p:cNvPicPr>
          <p:nvPr>
            <p:ph type="pic" idx="2"/>
          </p:nvPr>
        </p:nvPicPr>
        <p:blipFill rotWithShape="1">
          <a:blip r:embed="rId4">
            <a:alphaModFix/>
          </a:blip>
          <a:srcRect t="2509" r="9090" b="46353"/>
          <a:stretch/>
        </p:blipFill>
        <p:spPr>
          <a:xfrm>
            <a:off x="305" y="10"/>
            <a:ext cx="12191696" cy="685799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pic>
      <p:sp>
        <p:nvSpPr>
          <p:cNvPr id="103" name="Google Shape;103;p2"/>
          <p:cNvSpPr/>
          <p:nvPr/>
        </p:nvSpPr>
        <p:spPr>
          <a:xfrm>
            <a:off x="-3178" y="636753"/>
            <a:ext cx="8299435" cy="5572810"/>
          </a:xfrm>
          <a:prstGeom prst="rect">
            <a:avLst/>
          </a:prstGeom>
          <a:solidFill>
            <a:srgbClr val="000001">
              <a:alpha val="7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4" name="Google Shape;104;p2"/>
          <p:cNvSpPr txBox="1">
            <a:spLocks noGrp="1"/>
          </p:cNvSpPr>
          <p:nvPr>
            <p:ph type="title"/>
          </p:nvPr>
        </p:nvSpPr>
        <p:spPr>
          <a:xfrm>
            <a:off x="1304017" y="804520"/>
            <a:ext cx="6815731" cy="10492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E"/>
              </a:buClr>
              <a:buSzPts val="3200"/>
              <a:buFont typeface="Gill Sans"/>
              <a:buNone/>
            </a:pPr>
            <a:endParaRPr>
              <a:solidFill>
                <a:srgbClr val="FFFFFE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E"/>
              </a:buClr>
              <a:buSzPts val="3200"/>
              <a:buFont typeface="Gill Sans"/>
              <a:buNone/>
            </a:pPr>
            <a:r>
              <a:rPr lang="en">
                <a:solidFill>
                  <a:srgbClr val="FFFFFE"/>
                </a:solidFill>
              </a:rPr>
              <a:t>AGENDA</a:t>
            </a:r>
            <a:endParaRPr/>
          </a:p>
        </p:txBody>
      </p:sp>
      <p:cxnSp>
        <p:nvCxnSpPr>
          <p:cNvPr id="105" name="Google Shape;105;p2"/>
          <p:cNvCxnSpPr/>
          <p:nvPr/>
        </p:nvCxnSpPr>
        <p:spPr>
          <a:xfrm>
            <a:off x="1306385" y="1847088"/>
            <a:ext cx="6813363" cy="0"/>
          </a:xfrm>
          <a:prstGeom prst="straightConnector1">
            <a:avLst/>
          </a:prstGeom>
          <a:noFill/>
          <a:ln w="31750" cap="flat" cmpd="sng">
            <a:solidFill>
              <a:srgbClr val="DD1573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06" name="Google Shape;106;p2"/>
          <p:cNvGrpSpPr/>
          <p:nvPr/>
        </p:nvGrpSpPr>
        <p:grpSpPr>
          <a:xfrm>
            <a:off x="1304017" y="2017401"/>
            <a:ext cx="6815731" cy="4017929"/>
            <a:chOff x="0" y="1668"/>
            <a:chExt cx="6815731" cy="4017929"/>
          </a:xfrm>
        </p:grpSpPr>
        <p:sp>
          <p:nvSpPr>
            <p:cNvPr id="107" name="Google Shape;107;p2"/>
            <p:cNvSpPr/>
            <p:nvPr/>
          </p:nvSpPr>
          <p:spPr>
            <a:xfrm>
              <a:off x="0" y="1668"/>
              <a:ext cx="6815731" cy="84587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976991" y="166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 txBox="1"/>
            <p:nvPr/>
          </p:nvSpPr>
          <p:spPr>
            <a:xfrm>
              <a:off x="976991" y="166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9500" tIns="89500" rIns="89500" bIns="8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Introduction </a:t>
              </a:r>
              <a:endPara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0" y="1059018"/>
              <a:ext cx="6815731" cy="84587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976991" y="105901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 txBox="1"/>
            <p:nvPr/>
          </p:nvSpPr>
          <p:spPr>
            <a:xfrm>
              <a:off x="976991" y="105901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9500" tIns="89500" rIns="89500" bIns="8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Medicare 101</a:t>
              </a:r>
              <a:endPara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0" y="2116368"/>
              <a:ext cx="6815731" cy="84587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76991" y="211636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 txBox="1"/>
            <p:nvPr/>
          </p:nvSpPr>
          <p:spPr>
            <a:xfrm>
              <a:off x="976991" y="211636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9500" tIns="89500" rIns="89500" bIns="8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" sz="2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What We Do</a:t>
              </a:r>
              <a:endPara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0" y="3173718"/>
              <a:ext cx="6815731" cy="845879"/>
            </a:xfrm>
            <a:prstGeom prst="roundRect">
              <a:avLst>
                <a:gd name="adj" fmla="val 10000"/>
              </a:avLst>
            </a:prstGeom>
            <a:solidFill>
              <a:srgbClr val="F2F2F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76991" y="317371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 txBox="1"/>
            <p:nvPr/>
          </p:nvSpPr>
          <p:spPr>
            <a:xfrm>
              <a:off x="976991" y="3173718"/>
              <a:ext cx="5838739" cy="845879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89500" tIns="89500" rIns="89500" bIns="895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Gill Sans"/>
                <a:buNone/>
              </a:pPr>
              <a:r>
                <a:rPr lang="en" sz="22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Get Involved</a:t>
              </a:r>
              <a:r>
                <a:rPr lang="en" sz="22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! </a:t>
              </a:r>
              <a:endParaRPr sz="2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  <p:pic>
        <p:nvPicPr>
          <p:cNvPr id="119" name="Google Shape;119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53888" y="2233113"/>
            <a:ext cx="4667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3888" y="3321313"/>
            <a:ext cx="4667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3888" y="4302538"/>
            <a:ext cx="46672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53888" y="5417463"/>
            <a:ext cx="466725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1"/>
          <p:cNvSpPr txBox="1">
            <a:spLocks noGrp="1"/>
          </p:cNvSpPr>
          <p:nvPr>
            <p:ph type="body" idx="1"/>
          </p:nvPr>
        </p:nvSpPr>
        <p:spPr>
          <a:xfrm>
            <a:off x="2031225" y="803675"/>
            <a:ext cx="8421000" cy="62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 Jose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November 16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Most Holy Trinity Church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Vietnamese speakers needed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San Francisco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November 10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JCCSF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10am-4pm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Cantonese, Russian, Mandarin speakers needed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Pleasanton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Saturday, November 2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nd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Stoneridge Creek</a:t>
            </a: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10am-6pm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361950" algn="l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●"/>
            </a:pPr>
            <a:r>
              <a:rPr lang="en" sz="2200" b="1" u="sng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Berkeley</a:t>
            </a:r>
            <a:endParaRPr sz="2200" b="1" u="sng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3619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rebuchet MS"/>
              <a:buChar char="○"/>
            </a:pP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Sunday, October 27</a:t>
            </a:r>
            <a:r>
              <a:rPr lang="en" sz="2200" b="1" baseline="300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</a:t>
            </a:r>
            <a:r>
              <a:rPr lang="en" sz="22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 Ed Roberts Campus </a:t>
            </a:r>
            <a:endParaRPr sz="2200" b="1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rebuchet MS"/>
              <a:buChar char="■"/>
            </a:pPr>
            <a:r>
              <a:rPr lang="en" sz="22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10am-5pm</a:t>
            </a: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"/>
          <p:cNvSpPr txBox="1">
            <a:spLocks noGrp="1"/>
          </p:cNvSpPr>
          <p:nvPr>
            <p:ph type="title"/>
          </p:nvPr>
        </p:nvSpPr>
        <p:spPr>
          <a:xfrm>
            <a:off x="2446675" y="644192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Come participate at our Mobile Medicare Clinics!</a:t>
            </a:r>
            <a:endParaRPr sz="42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52" name="Google Shape;252;p22"/>
          <p:cNvSpPr txBox="1">
            <a:spLocks noGrp="1"/>
          </p:cNvSpPr>
          <p:nvPr>
            <p:ph type="body" idx="1"/>
          </p:nvPr>
        </p:nvSpPr>
        <p:spPr>
          <a:xfrm>
            <a:off x="2322775" y="2059011"/>
            <a:ext cx="7753500" cy="374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Deadline to Sign-Up:</a:t>
            </a:r>
            <a:r>
              <a:rPr lang="en" sz="280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en" sz="2800">
                <a:solidFill>
                  <a:srgbClr val="DD1573"/>
                </a:solidFill>
                <a:latin typeface="Trebuchet MS"/>
                <a:ea typeface="Trebuchet MS"/>
                <a:cs typeface="Trebuchet MS"/>
                <a:sym typeface="Trebuchet MS"/>
              </a:rPr>
              <a:t>One Week from Today</a:t>
            </a:r>
            <a:endParaRPr sz="2800">
              <a:solidFill>
                <a:srgbClr val="DD1573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Please sign up using our Google form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Once notified that you have been chosen to participate you will need to complete the following (which will be provided to you):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HIPAA Training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Volunteer Form/Student Conduct Contract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Flu Vaccination (provided on site for free if needed)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-2537" algn="l" rtl="0">
              <a:lnSpc>
                <a:spcPct val="75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3"/>
          <p:cNvSpPr txBox="1">
            <a:spLocks noGrp="1"/>
          </p:cNvSpPr>
          <p:nvPr>
            <p:ph type="title"/>
          </p:nvPr>
        </p:nvSpPr>
        <p:spPr>
          <a:xfrm>
            <a:off x="1835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DD1573"/>
                </a:solidFill>
                <a:latin typeface="Trebuchet MS"/>
                <a:ea typeface="Trebuchet MS"/>
                <a:cs typeface="Trebuchet MS"/>
                <a:sym typeface="Trebuchet MS"/>
              </a:rPr>
              <a:t>Sign-Up Form</a:t>
            </a:r>
            <a:endParaRPr sz="4200" b="1" cap="none">
              <a:solidFill>
                <a:srgbClr val="DD1573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258" name="Google Shape;258;p23"/>
          <p:cNvSpPr txBox="1">
            <a:spLocks noGrp="1"/>
          </p:cNvSpPr>
          <p:nvPr>
            <p:ph type="body" idx="1"/>
          </p:nvPr>
        </p:nvSpPr>
        <p:spPr>
          <a:xfrm>
            <a:off x="1835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34640" lvl="0" indent="11176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3200" u="sng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Link to Form</a:t>
            </a:r>
            <a:endParaRPr sz="3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9144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sz="1050">
                <a:solidFill>
                  <a:srgbClr val="000000"/>
                </a:solidFill>
                <a:highlight>
                  <a:srgbClr val="EFEFEF"/>
                </a:highlight>
                <a:latin typeface="Garamond"/>
                <a:ea typeface="Garamond"/>
                <a:cs typeface="Garamond"/>
                <a:sym typeface="Garamond"/>
              </a:rPr>
              <a:t> </a:t>
            </a:r>
            <a:br>
              <a:rPr lang="en" sz="3200">
                <a:solidFill>
                  <a:srgbClr val="000000"/>
                </a:solidFill>
                <a:highlight>
                  <a:srgbClr val="EFEFEF"/>
                </a:highlight>
                <a:latin typeface="Garamond"/>
                <a:ea typeface="Garamond"/>
                <a:cs typeface="Garamond"/>
                <a:sym typeface="Garamond"/>
              </a:rPr>
            </a:br>
            <a:endParaRPr sz="2400">
              <a:solidFill>
                <a:srgbClr val="000000"/>
              </a:solidFill>
              <a:highlight>
                <a:srgbClr val="EFEFEF"/>
              </a:highlight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1117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3200">
              <a:solidFill>
                <a:srgbClr val="000000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  <p:pic>
        <p:nvPicPr>
          <p:cNvPr id="259" name="Google Shape;25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6938" y="2619450"/>
            <a:ext cx="2918125" cy="291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4"/>
          <p:cNvSpPr txBox="1">
            <a:spLocks noGrp="1"/>
          </p:cNvSpPr>
          <p:nvPr>
            <p:ph type="title"/>
          </p:nvPr>
        </p:nvSpPr>
        <p:spPr>
          <a:xfrm>
            <a:off x="2343150" y="2756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u="sng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Contact Information</a:t>
            </a:r>
            <a:endParaRPr sz="4400" b="1" u="sng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65" name="Google Shape;265;p24"/>
          <p:cNvSpPr txBox="1">
            <a:spLocks noGrp="1"/>
          </p:cNvSpPr>
          <p:nvPr>
            <p:ph type="body" idx="1"/>
          </p:nvPr>
        </p:nvSpPr>
        <p:spPr>
          <a:xfrm>
            <a:off x="1600575" y="2047975"/>
            <a:ext cx="83262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Sharon Cheung: </a:t>
            </a:r>
            <a:r>
              <a:rPr lang="en" dirty="0">
                <a:solidFill>
                  <a:schemeClr val="tx1"/>
                </a:solidFill>
                <a:uFill>
                  <a:noFill/>
                </a:uFill>
                <a:latin typeface="Trebuchet MS"/>
                <a:sym typeface="Trebuchet MS"/>
              </a:rPr>
              <a:t>s_cheung8</a:t>
            </a:r>
            <a:r>
              <a:rPr lang="en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@u.pacific.edu</a:t>
            </a: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Yesenia Gutierrez:  y_gutierrez5</a:t>
            </a:r>
            <a:r>
              <a:rPr lang="en" b="1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@u.pacific.edu</a:t>
            </a:r>
            <a:endParaRPr b="1"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Hermelinda Avila Mendez: h_avilamendez</a:t>
            </a:r>
            <a:r>
              <a:rPr lang="en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@u.pacific.edu</a:t>
            </a: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Carolyn Pak: c_pak</a:t>
            </a:r>
            <a:r>
              <a:rPr lang="en" b="1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@u.pacific.edu</a:t>
            </a:r>
            <a:r>
              <a:rPr lang="en" b="1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b="1"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Kathy Pham: </a:t>
            </a:r>
            <a:r>
              <a:rPr lang="en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k_pham30@u.pacific.edu</a:t>
            </a: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Genaro Solorio: g_solorio1</a:t>
            </a:r>
            <a:r>
              <a:rPr lang="en" dirty="0">
                <a:solidFill>
                  <a:schemeClr val="tx1"/>
                </a:solidFill>
                <a:uFill>
                  <a:noFill/>
                </a:uFill>
                <a:latin typeface="Trebuchet MS"/>
                <a:ea typeface="Trebuchet MS"/>
                <a:cs typeface="Trebuchet MS"/>
                <a:sym typeface="Trebuchet M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@u.pacific.edu</a:t>
            </a:r>
            <a:r>
              <a:rPr lang="en" dirty="0">
                <a:solidFill>
                  <a:schemeClr val="tx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09728" lvl="0" indent="-812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  <a:p>
            <a:pPr marL="109728" lvl="0" indent="-8128" algn="ctr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dirty="0">
              <a:solidFill>
                <a:schemeClr val="tx1"/>
              </a:solidFill>
              <a:latin typeface="Garamond"/>
              <a:ea typeface="Garamond"/>
              <a:cs typeface="Garamond"/>
              <a:sym typeface="Garamo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"/>
          <p:cNvSpPr txBox="1">
            <a:spLocks noGrp="1"/>
          </p:cNvSpPr>
          <p:nvPr>
            <p:ph type="title"/>
          </p:nvPr>
        </p:nvSpPr>
        <p:spPr>
          <a:xfrm>
            <a:off x="2343150" y="761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Who Are We?</a:t>
            </a:r>
            <a:endParaRPr sz="42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8" name="Google Shape;128;p6"/>
          <p:cNvSpPr txBox="1">
            <a:spLocks noGrp="1"/>
          </p:cNvSpPr>
          <p:nvPr>
            <p:ph type="body" idx="1"/>
          </p:nvPr>
        </p:nvSpPr>
        <p:spPr>
          <a:xfrm>
            <a:off x="1854413" y="1355700"/>
            <a:ext cx="84909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 Pharmacists at the Thomas J. Long School of Pharmacy and Health Sciences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Students enrolled in Medicare Part D Elective Course 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29" name="Google Shape;129;p6"/>
          <p:cNvSpPr txBox="1"/>
          <p:nvPr/>
        </p:nvSpPr>
        <p:spPr>
          <a:xfrm>
            <a:off x="5286675" y="4673925"/>
            <a:ext cx="1856400" cy="1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FFFF00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3">
            <a:alphaModFix/>
          </a:blip>
          <a:srcRect t="26271" r="4607" b="13026"/>
          <a:stretch/>
        </p:blipFill>
        <p:spPr>
          <a:xfrm>
            <a:off x="2154375" y="2854025"/>
            <a:ext cx="7694475" cy="32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>
            <a:spLocks noGrp="1"/>
          </p:cNvSpPr>
          <p:nvPr>
            <p:ph type="title"/>
          </p:nvPr>
        </p:nvSpPr>
        <p:spPr>
          <a:xfrm>
            <a:off x="2343150" y="30476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Medicare?</a:t>
            </a:r>
            <a:endParaRPr sz="42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7"/>
          <p:cNvSpPr txBox="1">
            <a:spLocks noGrp="1"/>
          </p:cNvSpPr>
          <p:nvPr>
            <p:ph type="body" idx="1"/>
          </p:nvPr>
        </p:nvSpPr>
        <p:spPr>
          <a:xfrm>
            <a:off x="2131040" y="1736700"/>
            <a:ext cx="7960657" cy="392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Char char="●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 federal health insurance program that covers more nearly 60 million Americans through one out of these five criterias: 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AutoNum type="romanLcPeriod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Age 65+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AutoNum type="romanLcPeriod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Permanently Disabled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AutoNum type="romanLcPeriod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End-Stage Renal Disease 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AutoNum type="romanLcPeriod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Amyotrophic Lateral Sclerosis (aka Lou Gehrig’s Disease)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1371600" lvl="2" indent="-393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Trebuchet MS"/>
              <a:buAutoNum type="romanLcPeriod"/>
            </a:pPr>
            <a:r>
              <a:rPr lang="en" sz="26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Exposed to Environmental Health Hazards</a:t>
            </a:r>
            <a:endParaRPr sz="26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"/>
          <p:cNvSpPr txBox="1">
            <a:spLocks noGrp="1"/>
          </p:cNvSpPr>
          <p:nvPr>
            <p:ph type="title"/>
          </p:nvPr>
        </p:nvSpPr>
        <p:spPr>
          <a:xfrm>
            <a:off x="2343150" y="-21608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The </a:t>
            </a: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Parts of Medicare</a:t>
            </a:r>
            <a:endParaRPr sz="4200" b="1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42" name="Google Shape;142;p5"/>
          <p:cNvSpPr txBox="1">
            <a:spLocks noGrp="1"/>
          </p:cNvSpPr>
          <p:nvPr>
            <p:ph type="body" idx="1"/>
          </p:nvPr>
        </p:nvSpPr>
        <p:spPr>
          <a:xfrm>
            <a:off x="2343138" y="1468750"/>
            <a:ext cx="7505700" cy="32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3" name="Google Shape;143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1212" y="1468750"/>
            <a:ext cx="5489576" cy="48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"/>
          <p:cNvSpPr txBox="1">
            <a:spLocks noGrp="1"/>
          </p:cNvSpPr>
          <p:nvPr>
            <p:ph type="title"/>
          </p:nvPr>
        </p:nvSpPr>
        <p:spPr>
          <a:xfrm>
            <a:off x="2343150" y="-20683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4200"/>
              <a:buFont typeface="Trebuchet MS"/>
              <a:buNone/>
            </a:pPr>
            <a:r>
              <a:rPr lang="en" sz="4400" b="1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What We Do 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9" name="Google Shape;149;p9"/>
          <p:cNvSpPr txBox="1">
            <a:spLocks noGrp="1"/>
          </p:cNvSpPr>
          <p:nvPr>
            <p:ph type="body" idx="1"/>
          </p:nvPr>
        </p:nvSpPr>
        <p:spPr>
          <a:xfrm>
            <a:off x="5524125" y="1386975"/>
            <a:ext cx="5376000" cy="3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Medicare Part D Plan Optimization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5725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Potentially save them money on their prescription costs</a:t>
            </a:r>
            <a:endParaRPr/>
          </a:p>
          <a:p>
            <a:pPr marL="857250" lvl="1" indent="-3492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572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 Therapy Management (MTM)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57250" marR="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Evaluate all of their medications for safety and effectiveness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857250" marR="0" lvl="1" indent="-527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Increase engagement and understanding</a:t>
            </a:r>
            <a:endParaRPr/>
          </a:p>
          <a:p>
            <a:pPr marL="1073150" lvl="2" indent="-24447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 sz="20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73050" lvl="0" indent="-2730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Health screenings/services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06400" lvl="1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1400">
              <a:solidFill>
                <a:srgbClr val="000000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  <a:p>
            <a:pPr marL="91440" lvl="0" indent="22860" algn="l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</a:pPr>
            <a:endParaRPr sz="18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 l="9306" r="35097"/>
          <a:stretch/>
        </p:blipFill>
        <p:spPr>
          <a:xfrm>
            <a:off x="1414725" y="1386975"/>
            <a:ext cx="3620072" cy="433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2343150" y="62117"/>
            <a:ext cx="75057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Medicare Part D</a:t>
            </a:r>
            <a:endParaRPr sz="4200" b="1" cap="none">
              <a:solidFill>
                <a:srgbClr val="000000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156" name="Google Shape;156;p8"/>
          <p:cNvSpPr txBox="1"/>
          <p:nvPr/>
        </p:nvSpPr>
        <p:spPr>
          <a:xfrm>
            <a:off x="1726150" y="1487417"/>
            <a:ext cx="4531200" cy="45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Many aspects of each Part D plan changes annually </a:t>
            </a: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Premium</a:t>
            </a:r>
            <a:endParaRPr sz="2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Deductible</a:t>
            </a:r>
            <a:endParaRPr sz="2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Formulary</a:t>
            </a:r>
            <a:endParaRPr sz="2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Cost-sharing structure (e.g.,co-pays)</a:t>
            </a:r>
            <a:endParaRPr sz="2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marR="0" lvl="1" indent="-406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 b="0" i="0" u="none" strike="noStrike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Drug utilization requirements</a:t>
            </a:r>
            <a:endParaRPr sz="24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0326" y="1438100"/>
            <a:ext cx="4158749" cy="445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1"/>
          <p:cNvSpPr txBox="1">
            <a:spLocks noGrp="1"/>
          </p:cNvSpPr>
          <p:nvPr>
            <p:ph type="title"/>
          </p:nvPr>
        </p:nvSpPr>
        <p:spPr>
          <a:xfrm>
            <a:off x="2343150" y="666050"/>
            <a:ext cx="7770300" cy="12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Trebuchet MS"/>
              <a:buNone/>
            </a:pPr>
            <a:r>
              <a:rPr lang="en" sz="4400" b="1" cap="non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Medication Therapy Management (MTM) Services</a:t>
            </a:r>
            <a:endParaRPr sz="4400" b="1" cap="non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63" name="Google Shape;163;p11"/>
          <p:cNvSpPr txBox="1">
            <a:spLocks noGrp="1"/>
          </p:cNvSpPr>
          <p:nvPr>
            <p:ph type="body" idx="1"/>
          </p:nvPr>
        </p:nvSpPr>
        <p:spPr>
          <a:xfrm>
            <a:off x="1542650" y="1938950"/>
            <a:ext cx="5006100" cy="47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MTM  Review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Side effects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Adherence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Education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Efficacy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Duplicate therapy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0" lvl="1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○"/>
            </a:pPr>
            <a:r>
              <a:rPr lang="en" sz="24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Drug-Drug Interactions</a:t>
            </a:r>
            <a:endParaRPr sz="24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Prescriber follow-up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457200" lvl="0" indent="-40640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Char char="●"/>
            </a:pPr>
            <a:r>
              <a:rPr lang="en" sz="2800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Personalized Medication Record </a:t>
            </a:r>
            <a:endParaRPr sz="28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91440" lvl="0" indent="60960" algn="l" rtl="0">
              <a:lnSpc>
                <a:spcPct val="75000"/>
              </a:lnSpc>
              <a:spcBef>
                <a:spcPts val="1400"/>
              </a:spcBef>
              <a:spcAft>
                <a:spcPts val="0"/>
              </a:spcAft>
              <a:buSzPts val="1800"/>
              <a:buNone/>
            </a:pPr>
            <a:endParaRPr sz="2200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4" name="Google Shape;16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000" y="2199150"/>
            <a:ext cx="4705200" cy="32366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0328" y="373999"/>
            <a:ext cx="8392599" cy="545887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2"/>
          <p:cNvSpPr/>
          <p:nvPr/>
        </p:nvSpPr>
        <p:spPr>
          <a:xfrm>
            <a:off x="4150950" y="786275"/>
            <a:ext cx="720600" cy="262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763</Words>
  <Application>Microsoft Office PowerPoint</Application>
  <PresentationFormat>Widescreen</PresentationFormat>
  <Paragraphs>176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Source Code Pro</vt:lpstr>
      <vt:lpstr>Gill Sans</vt:lpstr>
      <vt:lpstr>Arial</vt:lpstr>
      <vt:lpstr>Trebuchet MS</vt:lpstr>
      <vt:lpstr>Amatic SC</vt:lpstr>
      <vt:lpstr>Noto Sans Symbols</vt:lpstr>
      <vt:lpstr>Calibri</vt:lpstr>
      <vt:lpstr>Garamond</vt:lpstr>
      <vt:lpstr>Simple Light</vt:lpstr>
      <vt:lpstr>MOBILE MEDICARE  CLINICS 2019</vt:lpstr>
      <vt:lpstr> AGENDA</vt:lpstr>
      <vt:lpstr>Who Are We?</vt:lpstr>
      <vt:lpstr>What is Medicare?</vt:lpstr>
      <vt:lpstr>The Parts of Medicare</vt:lpstr>
      <vt:lpstr>What We Do </vt:lpstr>
      <vt:lpstr>Medicare Part D</vt:lpstr>
      <vt:lpstr>Medication Therapy Management (MTM) Services</vt:lpstr>
      <vt:lpstr>PowerPoint Presentation</vt:lpstr>
      <vt:lpstr>Health Services/Screenings</vt:lpstr>
      <vt:lpstr>Narcan Kit Distribution</vt:lpstr>
      <vt:lpstr>Opioids: What are they?</vt:lpstr>
      <vt:lpstr>Why are we doing this?</vt:lpstr>
      <vt:lpstr>See Us in Action!</vt:lpstr>
      <vt:lpstr>Get involved! </vt:lpstr>
      <vt:lpstr>Get Involved!</vt:lpstr>
      <vt:lpstr>Geriatric Simulation Activity</vt:lpstr>
      <vt:lpstr>2019 Mobile Medicare Clinics </vt:lpstr>
      <vt:lpstr>PowerPoint Presentation</vt:lpstr>
      <vt:lpstr>PowerPoint Presentation</vt:lpstr>
      <vt:lpstr>Come participate at our Mobile Medicare Clinics!</vt:lpstr>
      <vt:lpstr>Sign-Up Form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MEDICARE  CLINICS 2019</dc:title>
  <cp:lastModifiedBy>Carolyn Pak</cp:lastModifiedBy>
  <cp:revision>1</cp:revision>
  <dcterms:created xsi:type="dcterms:W3CDTF">2019-07-19T21:53:38Z</dcterms:created>
  <dcterms:modified xsi:type="dcterms:W3CDTF">2019-09-09T19:02:07Z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