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76" r:id="rId23"/>
    <p:sldId id="277" r:id="rId24"/>
    <p:sldId id="278" r:id="rId25"/>
    <p:sldId id="279" r:id="rId26"/>
    <p:sldId id="280" r:id="rId27"/>
    <p:sldId id="284" r:id="rId28"/>
    <p:sldId id="281" r:id="rId29"/>
    <p:sldId id="282" r:id="rId30"/>
    <p:sldId id="286" r:id="rId31"/>
    <p:sldId id="283"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6b1fbf8c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56b1fbf8c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68a33a90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are a transfer student you can also add your transfer institution.</a:t>
            </a:r>
            <a:endParaRPr/>
          </a:p>
        </p:txBody>
      </p:sp>
      <p:sp>
        <p:nvSpPr>
          <p:cNvPr id="141" name="Google Shape;141;g568a33a908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68a33a90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568a33a908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0465371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590465371d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6b1fbf8c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56b1fbf8c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68a33a908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568a33a908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90465371d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590465371d_2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90465371d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590465371d_2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90465371d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590465371d_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90465371d_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590465371d_9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6b1fbf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attributes that all employers value so whenever possible try to highlight and incorporate them into your experiences</a:t>
            </a:r>
            <a:endParaRPr/>
          </a:p>
        </p:txBody>
      </p:sp>
      <p:sp>
        <p:nvSpPr>
          <p:cNvPr id="194" name="Google Shape;194;g56b1fbf8c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6b1fbf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attributes that all employers value so whenever possible try to highlight and incorporate them into your experiences</a:t>
            </a:r>
            <a:endParaRPr/>
          </a:p>
        </p:txBody>
      </p:sp>
      <p:sp>
        <p:nvSpPr>
          <p:cNvPr id="194" name="Google Shape;194;g56b1fbf8c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94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68a33a90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568a33a908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68a33a90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568a33a908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0465371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590465371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68a33a90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568a33a908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90465371d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 divide up the sections to make it easier to read and scan</a:t>
            </a:r>
            <a:endParaRPr/>
          </a:p>
          <a:p>
            <a:pPr marL="0" lvl="0" indent="0" algn="l" rtl="0">
              <a:spcBef>
                <a:spcPts val="0"/>
              </a:spcBef>
              <a:spcAft>
                <a:spcPts val="0"/>
              </a:spcAft>
              <a:buNone/>
            </a:pPr>
            <a:r>
              <a:rPr lang="en-US"/>
              <a:t>-avoid listing soft skills like teamwork, interpersonal and leadership skills, because there is no context there is no impact.  It’s better to demonstrate these skills in your experience section.</a:t>
            </a:r>
            <a:endParaRPr/>
          </a:p>
          <a:p>
            <a:pPr marL="0" lvl="0" indent="0" algn="l" rtl="0">
              <a:spcBef>
                <a:spcPts val="0"/>
              </a:spcBef>
              <a:spcAft>
                <a:spcPts val="0"/>
              </a:spcAft>
              <a:buNone/>
            </a:pPr>
            <a:endParaRPr/>
          </a:p>
          <a:p>
            <a:pPr marL="0" lvl="0" indent="0" algn="l" rtl="0">
              <a:spcBef>
                <a:spcPts val="0"/>
              </a:spcBef>
              <a:spcAft>
                <a:spcPts val="0"/>
              </a:spcAft>
              <a:buNone/>
            </a:pPr>
            <a:r>
              <a:rPr lang="en-US"/>
              <a:t>list skills in the order of most relevant and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Interests can be anything you feel comfortable sharing.  Sharing interests may be a way of connecting with an interviewer or showing a different side of yourself.</a:t>
            </a:r>
            <a:endParaRPr/>
          </a:p>
        </p:txBody>
      </p:sp>
      <p:sp>
        <p:nvSpPr>
          <p:cNvPr id="223" name="Google Shape;223;g590465371d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90465371d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 divide up the sections to make it easier to read and scan</a:t>
            </a:r>
            <a:endParaRPr/>
          </a:p>
          <a:p>
            <a:pPr marL="0" lvl="0" indent="0" algn="l" rtl="0">
              <a:spcBef>
                <a:spcPts val="0"/>
              </a:spcBef>
              <a:spcAft>
                <a:spcPts val="0"/>
              </a:spcAft>
              <a:buNone/>
            </a:pPr>
            <a:r>
              <a:rPr lang="en-US"/>
              <a:t>-avoid listing soft skills like teamwork, interpersonal and leadership skills, because there is no context there is no impact.  It’s better to demonstrate these skills in your experience section.</a:t>
            </a:r>
            <a:endParaRPr/>
          </a:p>
          <a:p>
            <a:pPr marL="0" lvl="0" indent="0" algn="l" rtl="0">
              <a:spcBef>
                <a:spcPts val="0"/>
              </a:spcBef>
              <a:spcAft>
                <a:spcPts val="0"/>
              </a:spcAft>
              <a:buNone/>
            </a:pPr>
            <a:endParaRPr/>
          </a:p>
          <a:p>
            <a:pPr marL="0" lvl="0" indent="0" algn="l" rtl="0">
              <a:spcBef>
                <a:spcPts val="0"/>
              </a:spcBef>
              <a:spcAft>
                <a:spcPts val="0"/>
              </a:spcAft>
              <a:buNone/>
            </a:pPr>
            <a:r>
              <a:rPr lang="en-US"/>
              <a:t>list skills in the order of most relevant and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Interests can be anything you feel comfortable sharing.  Sharing interests may be a way of connecting with an interviewer or showing a different side of yourself.</a:t>
            </a:r>
            <a:endParaRPr/>
          </a:p>
        </p:txBody>
      </p:sp>
      <p:sp>
        <p:nvSpPr>
          <p:cNvPr id="223" name="Google Shape;223;g590465371d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665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90465371d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590465371d_2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68a33a90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568a33a908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90465371d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590465371d_2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176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68a33a90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workshop focuses on resumes in the US, if you are seeking information on writing resumes for employement abroad please use “GoinGlobal” in the resource section of Handshake.</a:t>
            </a:r>
            <a:endParaRPr/>
          </a:p>
        </p:txBody>
      </p:sp>
      <p:sp>
        <p:nvSpPr>
          <p:cNvPr id="99" name="Google Shape;99;g568a33a90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8a33a90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an undergrad/new grad, the education section should come first as it is the most recent and relevant.  Eventually, you can drop this section down to the bottom of your resume.</a:t>
            </a:r>
            <a:endParaRPr/>
          </a:p>
        </p:txBody>
      </p:sp>
      <p:sp>
        <p:nvSpPr>
          <p:cNvPr id="107" name="Google Shape;107;g568a33a908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8a33a9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568a33a90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68a33a9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568a33a908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0465371d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an undergrad/new grad, the education section should come first as it is the most recent and relevant.  Eventually, you can drop this section down to the bottom of your resume.</a:t>
            </a:r>
            <a:endParaRPr/>
          </a:p>
        </p:txBody>
      </p:sp>
      <p:sp>
        <p:nvSpPr>
          <p:cNvPr id="125" name="Google Shape;125;g590465371d_2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aefd410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an undergrad/new grad, the education section should come first as it is the most recent and relevant.  Eventually, you can drop this section down to the bottom of your resume.</a:t>
            </a:r>
            <a:endParaRPr/>
          </a:p>
        </p:txBody>
      </p:sp>
      <p:sp>
        <p:nvSpPr>
          <p:cNvPr id="130" name="Google Shape;130;g5aefd4107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14026"/>
            <a:ext cx="7895492" cy="340592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4400"/>
              <a:buFont typeface="Georgia"/>
              <a:buNone/>
            </a:pPr>
            <a:r>
              <a:rPr lang="en-US" sz="4800" dirty="0">
                <a:solidFill>
                  <a:srgbClr val="17365D"/>
                </a:solidFill>
                <a:latin typeface="Georgia"/>
                <a:ea typeface="Georgia"/>
                <a:cs typeface="Georgia"/>
                <a:sym typeface="Georgia"/>
              </a:rPr>
              <a:t>Writing a Winning Resume</a:t>
            </a:r>
            <a:r>
              <a:rPr lang="en-US" dirty="0">
                <a:solidFill>
                  <a:srgbClr val="17365D"/>
                </a:solidFill>
                <a:latin typeface="Georgia"/>
                <a:ea typeface="Georgia"/>
                <a:cs typeface="Georgia"/>
                <a:sym typeface="Georgia"/>
              </a:rPr>
              <a:t/>
            </a:r>
            <a:br>
              <a:rPr lang="en-US" dirty="0">
                <a:solidFill>
                  <a:srgbClr val="17365D"/>
                </a:solidFill>
                <a:latin typeface="Georgia"/>
                <a:ea typeface="Georgia"/>
                <a:cs typeface="Georgia"/>
                <a:sym typeface="Georgia"/>
              </a:rPr>
            </a:br>
            <a:r>
              <a:rPr lang="en-US" dirty="0">
                <a:solidFill>
                  <a:srgbClr val="17365D"/>
                </a:solidFill>
                <a:latin typeface="Georgia"/>
                <a:ea typeface="Georgia"/>
                <a:cs typeface="Georgia"/>
                <a:sym typeface="Georgia"/>
              </a:rPr>
              <a:t/>
            </a:r>
            <a:br>
              <a:rPr lang="en-US" dirty="0">
                <a:solidFill>
                  <a:srgbClr val="17365D"/>
                </a:solidFill>
                <a:latin typeface="Georgia"/>
                <a:ea typeface="Georgia"/>
                <a:cs typeface="Georgia"/>
                <a:sym typeface="Georgia"/>
              </a:rPr>
            </a:br>
            <a:r>
              <a:rPr lang="en-US" dirty="0">
                <a:solidFill>
                  <a:srgbClr val="17365D"/>
                </a:solidFill>
                <a:latin typeface="Georgia"/>
                <a:ea typeface="Georgia"/>
                <a:cs typeface="Georgia"/>
                <a:sym typeface="Georgia"/>
              </a:rPr>
              <a:t/>
            </a:r>
            <a:br>
              <a:rPr lang="en-US" dirty="0">
                <a:solidFill>
                  <a:srgbClr val="17365D"/>
                </a:solidFill>
                <a:latin typeface="Georgia"/>
                <a:ea typeface="Georgia"/>
                <a:cs typeface="Georgia"/>
                <a:sym typeface="Georgia"/>
              </a:rPr>
            </a:br>
            <a:endParaRPr sz="2200" dirty="0">
              <a:solidFill>
                <a:srgbClr val="17365D"/>
              </a:solidFill>
              <a:latin typeface="Georgia"/>
              <a:ea typeface="Georgia"/>
              <a:cs typeface="Georgia"/>
              <a:sym typeface="Georgia"/>
            </a:endParaRPr>
          </a:p>
        </p:txBody>
      </p:sp>
      <p:pic>
        <p:nvPicPr>
          <p:cNvPr id="2" name="Picture 1" descr="10 Steps to Create a Paralegal Resume to Get You an Interview – Paralegal Alli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373" y="3605430"/>
            <a:ext cx="3136846" cy="21016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457200" y="51767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Sample of Basic Format</a:t>
            </a:r>
            <a:endParaRPr sz="3600">
              <a:solidFill>
                <a:srgbClr val="366092"/>
              </a:solidFill>
              <a:latin typeface="Georgia"/>
              <a:ea typeface="Georgia"/>
              <a:cs typeface="Georgia"/>
              <a:sym typeface="Georgia"/>
            </a:endParaRPr>
          </a:p>
        </p:txBody>
      </p:sp>
      <p:sp>
        <p:nvSpPr>
          <p:cNvPr id="138" name="Google Shape;138;p22"/>
          <p:cNvSpPr txBox="1">
            <a:spLocks noGrp="1"/>
          </p:cNvSpPr>
          <p:nvPr>
            <p:ph type="body" idx="1"/>
          </p:nvPr>
        </p:nvSpPr>
        <p:spPr>
          <a:xfrm>
            <a:off x="457200" y="1695129"/>
            <a:ext cx="8446200" cy="31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rgbClr val="17365D"/>
                </a:solidFill>
                <a:latin typeface="Georgia"/>
                <a:ea typeface="Georgia"/>
                <a:cs typeface="Georgia"/>
                <a:sym typeface="Georgia"/>
              </a:rPr>
              <a:t> </a:t>
            </a:r>
            <a:endParaRPr sz="2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University of California, Berkeley		</a:t>
            </a:r>
            <a:r>
              <a:rPr lang="en-US" sz="1800" b="1" dirty="0" smtClean="0">
                <a:solidFill>
                  <a:srgbClr val="17365D"/>
                </a:solidFill>
                <a:latin typeface="Georgia"/>
                <a:ea typeface="Georgia"/>
                <a:cs typeface="Georgia"/>
                <a:sym typeface="Georgia"/>
              </a:rPr>
              <a:t>    December</a:t>
            </a:r>
            <a:r>
              <a:rPr lang="en-US" sz="1800" b="1" dirty="0">
                <a:solidFill>
                  <a:srgbClr val="17365D"/>
                </a:solidFill>
                <a:latin typeface="Georgia"/>
                <a:ea typeface="Georgia"/>
                <a:cs typeface="Georgia"/>
                <a:sym typeface="Georgia"/>
              </a:rPr>
              <a:t>, 2020</a:t>
            </a: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dirty="0">
                <a:solidFill>
                  <a:srgbClr val="17365D"/>
                </a:solidFill>
                <a:latin typeface="Georgia"/>
                <a:ea typeface="Georgia"/>
                <a:cs typeface="Georgia"/>
                <a:sym typeface="Georgia"/>
              </a:rPr>
              <a:t>Bachelor of Science: Civil &amp; Environmental Engineering, GPA 3.15</a:t>
            </a:r>
            <a:endParaRPr sz="1800" dirty="0">
              <a:solidFill>
                <a:srgbClr val="17365D"/>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6225" y="98676"/>
            <a:ext cx="8794800" cy="150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2800">
                <a:solidFill>
                  <a:srgbClr val="366092"/>
                </a:solidFill>
                <a:latin typeface="Georgia"/>
                <a:ea typeface="Georgia"/>
                <a:cs typeface="Georgia"/>
                <a:sym typeface="Georgia"/>
              </a:rPr>
              <a:t>Sample with Honors, Coursework, Transfer Institution &amp; Study Abroad</a:t>
            </a:r>
            <a:endParaRPr sz="2800">
              <a:solidFill>
                <a:srgbClr val="366092"/>
              </a:solidFill>
              <a:latin typeface="Georgia"/>
              <a:ea typeface="Georgia"/>
              <a:cs typeface="Georgia"/>
              <a:sym typeface="Georgia"/>
            </a:endParaRPr>
          </a:p>
        </p:txBody>
      </p:sp>
      <p:sp>
        <p:nvSpPr>
          <p:cNvPr id="144" name="Google Shape;144;p23"/>
          <p:cNvSpPr txBox="1">
            <a:spLocks noGrp="1"/>
          </p:cNvSpPr>
          <p:nvPr>
            <p:ph type="body" idx="1"/>
          </p:nvPr>
        </p:nvSpPr>
        <p:spPr>
          <a:xfrm>
            <a:off x="101975" y="1263598"/>
            <a:ext cx="8794800" cy="450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University of California, Berkeley				</a:t>
            </a:r>
            <a:r>
              <a:rPr lang="en-US" sz="1800" b="1" dirty="0" smtClean="0">
                <a:solidFill>
                  <a:srgbClr val="17365D"/>
                </a:solidFill>
                <a:latin typeface="Georgia"/>
                <a:ea typeface="Georgia"/>
                <a:cs typeface="Georgia"/>
                <a:sym typeface="Georgia"/>
              </a:rPr>
              <a:t>May </a:t>
            </a:r>
            <a:r>
              <a:rPr lang="en-US" sz="1800" b="1" dirty="0">
                <a:solidFill>
                  <a:srgbClr val="17365D"/>
                </a:solidFill>
                <a:latin typeface="Georgia"/>
                <a:ea typeface="Georgia"/>
                <a:cs typeface="Georgia"/>
                <a:sym typeface="Georgia"/>
              </a:rPr>
              <a:t>2020</a:t>
            </a: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Degree: </a:t>
            </a:r>
            <a:r>
              <a:rPr lang="en-US" sz="1800" dirty="0">
                <a:solidFill>
                  <a:srgbClr val="17365D"/>
                </a:solidFill>
                <a:latin typeface="Georgia"/>
                <a:ea typeface="Georgia"/>
                <a:cs typeface="Georgia"/>
                <a:sym typeface="Georgia"/>
              </a:rPr>
              <a:t>B.A. Applied Mathematics, GPA 3.86</a:t>
            </a:r>
            <a:endParaRPr sz="1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Honors: </a:t>
            </a:r>
            <a:r>
              <a:rPr lang="en-US" sz="1800" dirty="0">
                <a:solidFill>
                  <a:srgbClr val="17365D"/>
                </a:solidFill>
                <a:latin typeface="Georgia"/>
                <a:ea typeface="Georgia"/>
                <a:cs typeface="Georgia"/>
                <a:sym typeface="Georgia"/>
              </a:rPr>
              <a:t>Dean’s Honor List, National Merit Scholarship Winner</a:t>
            </a:r>
            <a:endParaRPr sz="1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Coursework: </a:t>
            </a:r>
            <a:r>
              <a:rPr lang="en-US" sz="1800" dirty="0">
                <a:solidFill>
                  <a:srgbClr val="17365D"/>
                </a:solidFill>
                <a:latin typeface="Georgia"/>
                <a:ea typeface="Georgia"/>
                <a:cs typeface="Georgia"/>
                <a:sym typeface="Georgia"/>
              </a:rPr>
              <a:t>Data Structures and Programming Methodology, Concepts in Computing with Data, Discrete Mathematics</a:t>
            </a:r>
            <a:endParaRPr sz="1800" dirty="0">
              <a:solidFill>
                <a:srgbClr val="17365D"/>
              </a:solidFill>
              <a:latin typeface="Georgia"/>
              <a:ea typeface="Georgia"/>
              <a:cs typeface="Georgia"/>
              <a:sym typeface="Georgia"/>
            </a:endParaRPr>
          </a:p>
          <a:p>
            <a:pPr marL="0" lvl="0" indent="0" algn="l" rtl="0">
              <a:spcBef>
                <a:spcPts val="0"/>
              </a:spcBef>
              <a:spcAft>
                <a:spcPts val="0"/>
              </a:spcAft>
              <a:buNone/>
            </a:pPr>
            <a:endParaRPr sz="1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UC Education Abroad Program, Peking University	 </a:t>
            </a:r>
            <a:r>
              <a:rPr lang="en-US" sz="1800" b="1" dirty="0" smtClean="0">
                <a:solidFill>
                  <a:srgbClr val="17365D"/>
                </a:solidFill>
                <a:latin typeface="Georgia"/>
                <a:ea typeface="Georgia"/>
                <a:cs typeface="Georgia"/>
                <a:sym typeface="Georgia"/>
              </a:rPr>
              <a:t>   June-July </a:t>
            </a:r>
            <a:r>
              <a:rPr lang="en-US" sz="1800" b="1" dirty="0">
                <a:solidFill>
                  <a:srgbClr val="17365D"/>
                </a:solidFill>
                <a:latin typeface="Georgia"/>
                <a:ea typeface="Georgia"/>
                <a:cs typeface="Georgia"/>
                <a:sym typeface="Georgia"/>
              </a:rPr>
              <a:t>2019</a:t>
            </a:r>
            <a:endParaRPr sz="1800" b="1" dirty="0">
              <a:solidFill>
                <a:srgbClr val="17365D"/>
              </a:solidFill>
              <a:latin typeface="Georgia"/>
              <a:ea typeface="Georgia"/>
              <a:cs typeface="Georgia"/>
              <a:sym typeface="Georgia"/>
            </a:endParaRPr>
          </a:p>
          <a:p>
            <a:pPr marL="457200" lvl="0" indent="-342900" algn="l" rtl="0">
              <a:spcBef>
                <a:spcPts val="0"/>
              </a:spcBef>
              <a:spcAft>
                <a:spcPts val="0"/>
              </a:spcAft>
              <a:buClr>
                <a:srgbClr val="17365D"/>
              </a:buClr>
              <a:buSzPts val="1800"/>
              <a:buFont typeface="Georgia"/>
              <a:buChar char="•"/>
            </a:pPr>
            <a:r>
              <a:rPr lang="en-US" sz="1800" dirty="0">
                <a:solidFill>
                  <a:srgbClr val="17365D"/>
                </a:solidFill>
                <a:latin typeface="Georgia"/>
                <a:ea typeface="Georgia"/>
                <a:cs typeface="Georgia"/>
                <a:sym typeface="Georgia"/>
              </a:rPr>
              <a:t>Improved language skills and cross cultural communication</a:t>
            </a:r>
            <a:endParaRPr sz="1800" dirty="0">
              <a:solidFill>
                <a:srgbClr val="17365D"/>
              </a:solidFill>
              <a:latin typeface="Georgia"/>
              <a:ea typeface="Georgia"/>
              <a:cs typeface="Georgia"/>
              <a:sym typeface="Georgia"/>
            </a:endParaRPr>
          </a:p>
          <a:p>
            <a:pPr marL="457200" lvl="0" indent="-342900" algn="l" rtl="0">
              <a:spcBef>
                <a:spcPts val="0"/>
              </a:spcBef>
              <a:spcAft>
                <a:spcPts val="0"/>
              </a:spcAft>
              <a:buClr>
                <a:srgbClr val="17365D"/>
              </a:buClr>
              <a:buSzPts val="1800"/>
              <a:buFont typeface="Georgia"/>
              <a:buChar char="•"/>
            </a:pPr>
            <a:r>
              <a:rPr lang="en-US" sz="1800" dirty="0">
                <a:solidFill>
                  <a:srgbClr val="17365D"/>
                </a:solidFill>
                <a:latin typeface="Georgia"/>
                <a:ea typeface="Georgia"/>
                <a:cs typeface="Georgia"/>
                <a:sym typeface="Georgia"/>
              </a:rPr>
              <a:t>Developed global awareness and increased flexibility</a:t>
            </a:r>
            <a:endParaRPr sz="1800" dirty="0">
              <a:solidFill>
                <a:srgbClr val="17365D"/>
              </a:solidFill>
              <a:latin typeface="Georgia"/>
              <a:ea typeface="Georgia"/>
              <a:cs typeface="Georgia"/>
              <a:sym typeface="Georgia"/>
            </a:endParaRPr>
          </a:p>
          <a:p>
            <a:pPr marL="0" lvl="0" indent="0" algn="l" rtl="0">
              <a:spcBef>
                <a:spcPts val="0"/>
              </a:spcBef>
              <a:spcAft>
                <a:spcPts val="0"/>
              </a:spcAft>
              <a:buNone/>
            </a:pPr>
            <a:endParaRPr sz="1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Chabot Community College, </a:t>
            </a:r>
            <a:r>
              <a:rPr lang="en-US" sz="1800" dirty="0">
                <a:solidFill>
                  <a:srgbClr val="17365D"/>
                </a:solidFill>
                <a:latin typeface="Georgia"/>
                <a:ea typeface="Georgia"/>
                <a:cs typeface="Georgia"/>
                <a:sym typeface="Georgia"/>
              </a:rPr>
              <a:t>Hayward, CA	</a:t>
            </a:r>
            <a:r>
              <a:rPr lang="en-US" sz="1800" b="1" dirty="0" smtClean="0">
                <a:solidFill>
                  <a:srgbClr val="17365D"/>
                </a:solidFill>
                <a:latin typeface="Georgia"/>
                <a:ea typeface="Georgia"/>
                <a:cs typeface="Georgia"/>
                <a:sym typeface="Georgia"/>
              </a:rPr>
              <a:t>August </a:t>
            </a:r>
            <a:r>
              <a:rPr lang="en-US" sz="1800" b="1" dirty="0">
                <a:solidFill>
                  <a:srgbClr val="17365D"/>
                </a:solidFill>
                <a:latin typeface="Georgia"/>
                <a:ea typeface="Georgia"/>
                <a:cs typeface="Georgia"/>
                <a:sym typeface="Georgia"/>
              </a:rPr>
              <a:t>2016</a:t>
            </a:r>
            <a:r>
              <a:rPr lang="en-US" sz="1800" dirty="0">
                <a:solidFill>
                  <a:srgbClr val="17365D"/>
                </a:solidFill>
                <a:latin typeface="Georgia"/>
                <a:ea typeface="Georgia"/>
                <a:cs typeface="Georgia"/>
                <a:sym typeface="Georgia"/>
              </a:rPr>
              <a:t>-</a:t>
            </a:r>
            <a:r>
              <a:rPr lang="en-US" sz="1800" b="1" dirty="0">
                <a:solidFill>
                  <a:srgbClr val="17365D"/>
                </a:solidFill>
                <a:latin typeface="Georgia"/>
                <a:ea typeface="Georgia"/>
                <a:cs typeface="Georgia"/>
                <a:sym typeface="Georgia"/>
              </a:rPr>
              <a:t>May 2018</a:t>
            </a: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Coursework: </a:t>
            </a:r>
            <a:r>
              <a:rPr lang="en-US" sz="1800" dirty="0">
                <a:solidFill>
                  <a:srgbClr val="17365D"/>
                </a:solidFill>
                <a:latin typeface="Georgia"/>
                <a:ea typeface="Georgia"/>
                <a:cs typeface="Georgia"/>
                <a:sym typeface="Georgia"/>
              </a:rPr>
              <a:t>General Education</a:t>
            </a:r>
            <a:endParaRPr sz="1800" dirty="0">
              <a:solidFill>
                <a:srgbClr val="17365D"/>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7200" y="51767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Sample with Thesis &amp; Projects</a:t>
            </a:r>
            <a:endParaRPr sz="3600">
              <a:solidFill>
                <a:srgbClr val="366092"/>
              </a:solidFill>
              <a:latin typeface="Georgia"/>
              <a:ea typeface="Georgia"/>
              <a:cs typeface="Georgia"/>
              <a:sym typeface="Georgia"/>
            </a:endParaRPr>
          </a:p>
        </p:txBody>
      </p:sp>
      <p:sp>
        <p:nvSpPr>
          <p:cNvPr id="150" name="Google Shape;150;p24"/>
          <p:cNvSpPr txBox="1">
            <a:spLocks noGrp="1"/>
          </p:cNvSpPr>
          <p:nvPr>
            <p:ph type="body" idx="1"/>
          </p:nvPr>
        </p:nvSpPr>
        <p:spPr>
          <a:xfrm>
            <a:off x="233250" y="1865524"/>
            <a:ext cx="8894100" cy="4090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b="1" dirty="0">
                <a:solidFill>
                  <a:srgbClr val="17365D"/>
                </a:solidFill>
                <a:latin typeface="Georgia"/>
                <a:ea typeface="Georgia"/>
                <a:cs typeface="Georgia"/>
                <a:sym typeface="Georgia"/>
              </a:rPr>
              <a:t>University of California, Berkeley </a:t>
            </a:r>
            <a:r>
              <a:rPr lang="en-US" sz="1800" dirty="0">
                <a:solidFill>
                  <a:srgbClr val="17365D"/>
                </a:solidFill>
                <a:latin typeface="Georgia"/>
                <a:ea typeface="Georgia"/>
                <a:cs typeface="Georgia"/>
                <a:sym typeface="Georgia"/>
              </a:rPr>
              <a:t>        			</a:t>
            </a:r>
            <a:r>
              <a:rPr lang="en-US" sz="1800" dirty="0" smtClean="0">
                <a:solidFill>
                  <a:srgbClr val="17365D"/>
                </a:solidFill>
                <a:latin typeface="Georgia"/>
                <a:ea typeface="Georgia"/>
                <a:cs typeface="Georgia"/>
                <a:sym typeface="Georgia"/>
              </a:rPr>
              <a:t>             </a:t>
            </a:r>
            <a:r>
              <a:rPr lang="en-US" sz="1800" b="1" dirty="0" smtClean="0">
                <a:solidFill>
                  <a:srgbClr val="17365D"/>
                </a:solidFill>
                <a:latin typeface="Georgia"/>
                <a:ea typeface="Georgia"/>
                <a:cs typeface="Georgia"/>
                <a:sym typeface="Georgia"/>
              </a:rPr>
              <a:t>May </a:t>
            </a:r>
            <a:r>
              <a:rPr lang="en-US" sz="1800" b="1" dirty="0">
                <a:solidFill>
                  <a:srgbClr val="17365D"/>
                </a:solidFill>
                <a:latin typeface="Georgia"/>
                <a:ea typeface="Georgia"/>
                <a:cs typeface="Georgia"/>
                <a:sym typeface="Georgia"/>
              </a:rPr>
              <a:t>2020</a:t>
            </a:r>
            <a:endParaRPr sz="1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dirty="0">
                <a:solidFill>
                  <a:srgbClr val="17365D"/>
                </a:solidFill>
                <a:latin typeface="Georgia"/>
                <a:ea typeface="Georgia"/>
                <a:cs typeface="Georgia"/>
                <a:sym typeface="Georgia"/>
              </a:rPr>
              <a:t>B.A. Political Science; minor Ethnic Studies, GPA 3.7 </a:t>
            </a:r>
            <a:endParaRPr sz="1800" dirty="0">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800" b="1" dirty="0">
                <a:solidFill>
                  <a:srgbClr val="17365D"/>
                </a:solidFill>
                <a:latin typeface="Georgia"/>
                <a:ea typeface="Georgia"/>
                <a:cs typeface="Georgia"/>
                <a:sym typeface="Georgia"/>
              </a:rPr>
              <a:t>Senior Thesis:</a:t>
            </a:r>
            <a:r>
              <a:rPr lang="en-US" sz="1800" dirty="0">
                <a:solidFill>
                  <a:srgbClr val="17365D"/>
                </a:solidFill>
                <a:latin typeface="Georgia"/>
                <a:ea typeface="Georgia"/>
                <a:cs typeface="Georgia"/>
                <a:sym typeface="Georgia"/>
              </a:rPr>
              <a:t> “Voter awareness among California Latino youth in low-income urban neighborhoods”</a:t>
            </a:r>
            <a:endParaRPr sz="1800" dirty="0">
              <a:solidFill>
                <a:srgbClr val="17365D"/>
              </a:solidFill>
              <a:latin typeface="Georgia"/>
              <a:ea typeface="Georgia"/>
              <a:cs typeface="Georgia"/>
              <a:sym typeface="Georgia"/>
            </a:endParaRPr>
          </a:p>
          <a:p>
            <a:pPr marL="0" lvl="0" indent="0" algn="l" rtl="0">
              <a:spcBef>
                <a:spcPts val="0"/>
              </a:spcBef>
              <a:spcAft>
                <a:spcPts val="0"/>
              </a:spcAft>
              <a:buNone/>
            </a:pPr>
            <a:r>
              <a:rPr lang="en-US" sz="1800" b="1" dirty="0">
                <a:solidFill>
                  <a:srgbClr val="17365D"/>
                </a:solidFill>
                <a:latin typeface="Georgia"/>
                <a:ea typeface="Georgia"/>
                <a:cs typeface="Georgia"/>
                <a:sym typeface="Georgia"/>
              </a:rPr>
              <a:t>Relevant Research Project:</a:t>
            </a:r>
            <a:r>
              <a:rPr lang="en-US" sz="1800" dirty="0">
                <a:solidFill>
                  <a:srgbClr val="17365D"/>
                </a:solidFill>
                <a:latin typeface="Georgia"/>
                <a:ea typeface="Georgia"/>
                <a:cs typeface="Georgia"/>
                <a:sym typeface="Georgia"/>
              </a:rPr>
              <a:t>  “Comparative Urban Analysis: New York vs. Chicago”</a:t>
            </a:r>
            <a:endParaRPr sz="1800" dirty="0">
              <a:solidFill>
                <a:srgbClr val="17365D"/>
              </a:solidFill>
              <a:latin typeface="Georgia"/>
              <a:ea typeface="Georgia"/>
              <a:cs typeface="Georgia"/>
              <a:sym typeface="Georgia"/>
            </a:endParaRPr>
          </a:p>
          <a:p>
            <a:pPr marL="457200" lvl="0" indent="-342900" algn="l" rtl="0">
              <a:spcBef>
                <a:spcPts val="0"/>
              </a:spcBef>
              <a:spcAft>
                <a:spcPts val="0"/>
              </a:spcAft>
              <a:buClr>
                <a:srgbClr val="17365D"/>
              </a:buClr>
              <a:buSzPts val="1800"/>
              <a:buFont typeface="Georgia"/>
              <a:buChar char="•"/>
            </a:pPr>
            <a:r>
              <a:rPr lang="en-US" sz="1800" dirty="0">
                <a:solidFill>
                  <a:srgbClr val="17365D"/>
                </a:solidFill>
                <a:latin typeface="Georgia"/>
                <a:ea typeface="Georgia"/>
                <a:cs typeface="Georgia"/>
                <a:sym typeface="Georgia"/>
              </a:rPr>
              <a:t>Researched the political and development histories of two major U.S. cities; identified and reference 8 professional sources.  Composed a 22 page research paper and presented findings to a class of 35 peers  (The Politics and Policy of Metropolitan America – Fall 2009.  Grade “A”)</a:t>
            </a:r>
            <a:endParaRPr sz="1800" dirty="0">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800" dirty="0">
              <a:solidFill>
                <a:srgbClr val="17365D"/>
              </a:solidFill>
              <a:latin typeface="Georgia"/>
              <a:ea typeface="Georgia"/>
              <a:cs typeface="Georgia"/>
              <a:sym typeface="Georgia"/>
            </a:endParaRPr>
          </a:p>
          <a:p>
            <a:pPr marL="0" lvl="0" indent="0" algn="l" rtl="0">
              <a:spcBef>
                <a:spcPts val="0"/>
              </a:spcBef>
              <a:spcAft>
                <a:spcPts val="0"/>
              </a:spcAft>
              <a:buNone/>
            </a:pPr>
            <a:endParaRPr sz="1800" dirty="0">
              <a:solidFill>
                <a:srgbClr val="17365D"/>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48900" y="2431998"/>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a:solidFill>
                  <a:srgbClr val="366092"/>
                </a:solidFill>
                <a:latin typeface="Georgia"/>
                <a:ea typeface="Georgia"/>
                <a:cs typeface="Georgia"/>
                <a:sym typeface="Georgia"/>
              </a:rPr>
              <a:t>-EXPERIENCE-</a:t>
            </a:r>
            <a:endParaRPr sz="4800">
              <a:solidFill>
                <a:srgbClr val="366092"/>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48900" y="-2"/>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Experience: The heart of your resume</a:t>
            </a:r>
            <a:endParaRPr sz="3600">
              <a:solidFill>
                <a:srgbClr val="366092"/>
              </a:solidFill>
              <a:latin typeface="Georgia"/>
              <a:ea typeface="Georgia"/>
              <a:cs typeface="Georgia"/>
              <a:sym typeface="Georgia"/>
            </a:endParaRPr>
          </a:p>
        </p:txBody>
      </p:sp>
      <p:sp>
        <p:nvSpPr>
          <p:cNvPr id="161" name="Google Shape;161;p26"/>
          <p:cNvSpPr txBox="1">
            <a:spLocks noGrp="1"/>
          </p:cNvSpPr>
          <p:nvPr>
            <p:ph type="body" idx="1"/>
          </p:nvPr>
        </p:nvSpPr>
        <p:spPr>
          <a:xfrm>
            <a:off x="348900" y="1020624"/>
            <a:ext cx="8446200" cy="39414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Includes jobs, internships, clubs, activities, etc. </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Do not need to separate or note which experiences were paid and which were unpaid, unless you really want to highlight volunteer experience</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Instead of having one long “Experience” section you can also break this down and have additional sections like “Projects,” “Research,” “Leadership” and “Activities” if you would like to draw attention to these aspects of your experience</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2800">
              <a:solidFill>
                <a:srgbClr val="17365D"/>
              </a:solidFill>
              <a:latin typeface="Georgia"/>
              <a:ea typeface="Georgia"/>
              <a:cs typeface="Georgia"/>
              <a:sym typeface="Georgia"/>
            </a:endParaRPr>
          </a:p>
          <a:p>
            <a:pPr marL="0" lvl="0" indent="0" algn="l" rtl="0">
              <a:spcBef>
                <a:spcPts val="0"/>
              </a:spcBef>
              <a:spcAft>
                <a:spcPts val="0"/>
              </a:spcAft>
              <a:buNone/>
            </a:pPr>
            <a:endParaRPr sz="2800">
              <a:solidFill>
                <a:srgbClr val="17365D"/>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00900" y="19737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Writing the bullets:</a:t>
            </a:r>
            <a:endParaRPr sz="3600">
              <a:solidFill>
                <a:srgbClr val="366092"/>
              </a:solidFill>
              <a:latin typeface="Georgia"/>
              <a:ea typeface="Georgia"/>
              <a:cs typeface="Georgia"/>
              <a:sym typeface="Georgia"/>
            </a:endParaRPr>
          </a:p>
        </p:txBody>
      </p:sp>
      <p:sp>
        <p:nvSpPr>
          <p:cNvPr id="167" name="Google Shape;167;p27"/>
          <p:cNvSpPr txBox="1">
            <a:spLocks noGrp="1"/>
          </p:cNvSpPr>
          <p:nvPr>
            <p:ph type="body" idx="1"/>
          </p:nvPr>
        </p:nvSpPr>
        <p:spPr>
          <a:xfrm>
            <a:off x="453925" y="1505200"/>
            <a:ext cx="8520900" cy="47949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When writing descriptions try to avoid saying things like:  “duties included” and “responsible for,” instead focus on highlighting your skills </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Start each bullet with a skill or action oriented verb</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Quantify and highlight your results, achievements, and impacts whenever possible</a:t>
            </a:r>
            <a:endParaRPr sz="2800">
              <a:solidFill>
                <a:srgbClr val="17365D"/>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48900" y="-2"/>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Examples: </a:t>
            </a:r>
            <a:endParaRPr sz="3600">
              <a:solidFill>
                <a:srgbClr val="366092"/>
              </a:solidFill>
              <a:latin typeface="Georgia"/>
              <a:ea typeface="Georgia"/>
              <a:cs typeface="Georgia"/>
              <a:sym typeface="Georgia"/>
            </a:endParaRPr>
          </a:p>
        </p:txBody>
      </p:sp>
      <p:sp>
        <p:nvSpPr>
          <p:cNvPr id="173" name="Google Shape;173;p28"/>
          <p:cNvSpPr txBox="1"/>
          <p:nvPr/>
        </p:nvSpPr>
        <p:spPr>
          <a:xfrm>
            <a:off x="0" y="897750"/>
            <a:ext cx="9144000" cy="47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2400" b="1">
                <a:solidFill>
                  <a:srgbClr val="17365D"/>
                </a:solidFill>
                <a:latin typeface="Georgia"/>
                <a:ea typeface="Georgia"/>
                <a:cs typeface="Georgia"/>
                <a:sym typeface="Georgia"/>
              </a:rPr>
              <a:t>PROJECTS</a:t>
            </a:r>
            <a:endParaRPr sz="2400" b="1">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2000" b="1">
                <a:solidFill>
                  <a:srgbClr val="17365D"/>
                </a:solidFill>
                <a:latin typeface="Georgia"/>
                <a:ea typeface="Georgia"/>
                <a:cs typeface="Georgia"/>
                <a:sym typeface="Georgia"/>
              </a:rPr>
              <a:t>Design of Environmental and Water Resource Course, </a:t>
            </a:r>
            <a:r>
              <a:rPr lang="en-US" sz="2000">
                <a:solidFill>
                  <a:srgbClr val="17365D"/>
                </a:solidFill>
                <a:latin typeface="Georgia"/>
                <a:ea typeface="Georgia"/>
                <a:cs typeface="Georgia"/>
                <a:sym typeface="Georgia"/>
              </a:rPr>
              <a:t>Fall 2020</a:t>
            </a:r>
            <a:endParaRPr sz="200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a:solidFill>
                  <a:srgbClr val="17365D"/>
                </a:solidFill>
                <a:latin typeface="Georgia"/>
                <a:ea typeface="Georgia"/>
                <a:cs typeface="Georgia"/>
                <a:sym typeface="Georgia"/>
              </a:rPr>
              <a:t>Devised a water supply system in a fictitious town to provide potable water. </a:t>
            </a:r>
            <a:endParaRPr sz="200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a:solidFill>
                  <a:srgbClr val="17365D"/>
                </a:solidFill>
                <a:latin typeface="Georgia"/>
                <a:ea typeface="Georgia"/>
                <a:cs typeface="Georgia"/>
                <a:sym typeface="Georgia"/>
              </a:rPr>
              <a:t>Designed a system that consisted of pipes, pumps, and a reservoir to transport water from one location to another.</a:t>
            </a:r>
            <a:endParaRPr sz="2000">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2000">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2000" b="1">
                <a:solidFill>
                  <a:srgbClr val="17365D"/>
                </a:solidFill>
                <a:latin typeface="Georgia"/>
                <a:ea typeface="Georgia"/>
                <a:cs typeface="Georgia"/>
                <a:sym typeface="Georgia"/>
              </a:rPr>
              <a:t>Math, Engineering, Science Achievement (MESA) Program, </a:t>
            </a:r>
            <a:r>
              <a:rPr lang="en-US" sz="2000">
                <a:solidFill>
                  <a:srgbClr val="17365D"/>
                </a:solidFill>
                <a:latin typeface="Georgia"/>
                <a:ea typeface="Georgia"/>
                <a:cs typeface="Georgia"/>
                <a:sym typeface="Georgia"/>
              </a:rPr>
              <a:t>Fall 2019</a:t>
            </a:r>
            <a:endParaRPr sz="200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a:solidFill>
                  <a:srgbClr val="17365D"/>
                </a:solidFill>
                <a:latin typeface="Georgia"/>
                <a:ea typeface="Georgia"/>
                <a:cs typeface="Georgia"/>
                <a:sym typeface="Georgia"/>
              </a:rPr>
              <a:t>Planned, designed, and constructed a wheelbarrow storage for the community of the Homeless Garden Project.  </a:t>
            </a:r>
            <a:endParaRPr sz="200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a:solidFill>
                  <a:srgbClr val="17365D"/>
                </a:solidFill>
                <a:latin typeface="Georgia"/>
                <a:ea typeface="Georgia"/>
                <a:cs typeface="Georgia"/>
                <a:sym typeface="Georgia"/>
              </a:rPr>
              <a:t>Observed the client’s concerns and needs and examined all possible solutions. </a:t>
            </a:r>
            <a:endParaRPr sz="200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a:solidFill>
                  <a:srgbClr val="17365D"/>
                </a:solidFill>
                <a:latin typeface="Georgia"/>
                <a:ea typeface="Georgia"/>
                <a:cs typeface="Georgia"/>
                <a:sym typeface="Georgia"/>
              </a:rPr>
              <a:t>Built the most favorable design within the allocated $500 budget.</a:t>
            </a:r>
            <a:endParaRPr sz="2000">
              <a:solidFill>
                <a:srgbClr val="17365D"/>
              </a:solidFill>
              <a:latin typeface="Georgia"/>
              <a:ea typeface="Georgia"/>
              <a:cs typeface="Georgia"/>
              <a:sym typeface="Georgia"/>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48900" y="-2"/>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Examples: </a:t>
            </a:r>
            <a:endParaRPr sz="3600">
              <a:solidFill>
                <a:srgbClr val="366092"/>
              </a:solidFill>
              <a:latin typeface="Georgia"/>
              <a:ea typeface="Georgia"/>
              <a:cs typeface="Georgia"/>
              <a:sym typeface="Georgia"/>
            </a:endParaRPr>
          </a:p>
        </p:txBody>
      </p:sp>
      <p:sp>
        <p:nvSpPr>
          <p:cNvPr id="179" name="Google Shape;179;p29"/>
          <p:cNvSpPr txBox="1"/>
          <p:nvPr/>
        </p:nvSpPr>
        <p:spPr>
          <a:xfrm>
            <a:off x="0" y="897750"/>
            <a:ext cx="9144000" cy="49670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7365D"/>
                </a:solidFill>
                <a:latin typeface="Georgia"/>
                <a:ea typeface="Georgia"/>
                <a:cs typeface="Georgia"/>
                <a:sym typeface="Georgia"/>
              </a:rPr>
              <a:t>RESEARCH EXPERIENCE</a:t>
            </a:r>
            <a:endParaRPr sz="2400" b="1" dirty="0">
              <a:solidFill>
                <a:srgbClr val="17365D"/>
              </a:solidFill>
              <a:latin typeface="Georgia"/>
              <a:ea typeface="Georgia"/>
              <a:cs typeface="Georgia"/>
              <a:sym typeface="Georgia"/>
            </a:endParaRPr>
          </a:p>
          <a:p>
            <a:pPr marL="0" lvl="0" indent="0" algn="l" rtl="0">
              <a:spcBef>
                <a:spcPts val="0"/>
              </a:spcBef>
              <a:spcAft>
                <a:spcPts val="0"/>
              </a:spcAft>
              <a:buNone/>
            </a:pPr>
            <a:endParaRPr sz="24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Research Assistant						</a:t>
            </a:r>
            <a:r>
              <a:rPr lang="en-US" sz="2000" b="1" dirty="0" smtClean="0">
                <a:solidFill>
                  <a:srgbClr val="17365D"/>
                </a:solidFill>
                <a:latin typeface="Georgia"/>
                <a:ea typeface="Georgia"/>
                <a:cs typeface="Georgia"/>
                <a:sym typeface="Georgia"/>
              </a:rPr>
              <a:t>Spring </a:t>
            </a:r>
            <a:r>
              <a:rPr lang="en-US" sz="2000" b="1" dirty="0">
                <a:solidFill>
                  <a:srgbClr val="17365D"/>
                </a:solidFill>
                <a:latin typeface="Georgia"/>
                <a:ea typeface="Georgia"/>
                <a:cs typeface="Georgia"/>
                <a:sym typeface="Georgia"/>
              </a:rPr>
              <a:t>2020</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i="1" dirty="0">
                <a:solidFill>
                  <a:srgbClr val="17365D"/>
                </a:solidFill>
                <a:latin typeface="Georgia"/>
                <a:ea typeface="Georgia"/>
                <a:cs typeface="Georgia"/>
                <a:sym typeface="Georgia"/>
              </a:rPr>
              <a:t>Psychology Department, UC Berkeley</a:t>
            </a:r>
            <a:endParaRPr sz="2000" i="1"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Managed team of four behavioral coders for project investigating age differences in emotion</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Attended weekly team meetings to assess progress, discussed coding methods, and relevant articles</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Made over 40 calls to survey, recruit, and schedule potential participants</a:t>
            </a:r>
            <a:endParaRPr sz="2000" dirty="0">
              <a:solidFill>
                <a:srgbClr val="17365D"/>
              </a:solidFill>
              <a:latin typeface="Georgia"/>
              <a:ea typeface="Georgia"/>
              <a:cs typeface="Georgia"/>
              <a:sym typeface="Georgia"/>
            </a:endParaRPr>
          </a:p>
          <a:p>
            <a:pPr marL="0" lvl="0" indent="0" algn="l" rtl="0">
              <a:spcBef>
                <a:spcPts val="0"/>
              </a:spcBef>
              <a:spcAft>
                <a:spcPts val="0"/>
              </a:spcAft>
              <a:buNone/>
            </a:pP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Research Assistant					</a:t>
            </a:r>
            <a:r>
              <a:rPr lang="en-US" sz="2000" b="1" dirty="0" smtClean="0">
                <a:solidFill>
                  <a:srgbClr val="17365D"/>
                </a:solidFill>
                <a:latin typeface="Georgia"/>
                <a:ea typeface="Georgia"/>
                <a:cs typeface="Georgia"/>
                <a:sym typeface="Georgia"/>
              </a:rPr>
              <a:t>Fall </a:t>
            </a:r>
            <a:r>
              <a:rPr lang="en-US" sz="2000" b="1" dirty="0">
                <a:solidFill>
                  <a:srgbClr val="17365D"/>
                </a:solidFill>
                <a:latin typeface="Georgia"/>
                <a:ea typeface="Georgia"/>
                <a:cs typeface="Georgia"/>
                <a:sym typeface="Georgia"/>
              </a:rPr>
              <a:t>2018-Fall 2019</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i="1" dirty="0">
                <a:solidFill>
                  <a:srgbClr val="17365D"/>
                </a:solidFill>
                <a:latin typeface="Georgia"/>
                <a:ea typeface="Georgia"/>
                <a:cs typeface="Georgia"/>
                <a:sym typeface="Georgia"/>
              </a:rPr>
              <a:t>Comparative Endocrinology Lab, UC Berkeley</a:t>
            </a:r>
            <a:endParaRPr sz="2000" i="1"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smtClean="0">
                <a:solidFill>
                  <a:srgbClr val="17365D"/>
                </a:solidFill>
                <a:latin typeface="Georgia"/>
                <a:ea typeface="Georgia"/>
                <a:cs typeface="Georgia"/>
                <a:sym typeface="Georgia"/>
              </a:rPr>
              <a:t>Plan, organize, </a:t>
            </a:r>
            <a:r>
              <a:rPr lang="en-US" sz="2000" dirty="0">
                <a:solidFill>
                  <a:srgbClr val="17365D"/>
                </a:solidFill>
                <a:latin typeface="Georgia"/>
                <a:ea typeface="Georgia"/>
                <a:cs typeface="Georgia"/>
                <a:sym typeface="Georgia"/>
              </a:rPr>
              <a:t>and </a:t>
            </a:r>
            <a:r>
              <a:rPr lang="en-US" sz="2000" dirty="0" smtClean="0">
                <a:solidFill>
                  <a:srgbClr val="17365D"/>
                </a:solidFill>
                <a:latin typeface="Georgia"/>
                <a:ea typeface="Georgia"/>
                <a:cs typeface="Georgia"/>
                <a:sym typeface="Georgia"/>
              </a:rPr>
              <a:t>carry </a:t>
            </a:r>
            <a:r>
              <a:rPr lang="en-US" sz="2000" dirty="0">
                <a:solidFill>
                  <a:srgbClr val="17365D"/>
                </a:solidFill>
                <a:latin typeface="Georgia"/>
                <a:ea typeface="Georgia"/>
                <a:cs typeface="Georgia"/>
                <a:sym typeface="Georgia"/>
              </a:rPr>
              <a:t>out short and long term research projects</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Analyze, research, and study evolution of hormones</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smtClean="0">
                <a:solidFill>
                  <a:srgbClr val="17365D"/>
                </a:solidFill>
                <a:latin typeface="Georgia"/>
                <a:ea typeface="Georgia"/>
                <a:cs typeface="Georgia"/>
                <a:sym typeface="Georgia"/>
              </a:rPr>
              <a:t>Developed </a:t>
            </a:r>
            <a:r>
              <a:rPr lang="en-US" sz="2000" dirty="0">
                <a:solidFill>
                  <a:srgbClr val="17365D"/>
                </a:solidFill>
                <a:latin typeface="Georgia"/>
                <a:ea typeface="Georgia"/>
                <a:cs typeface="Georgia"/>
                <a:sym typeface="Georgia"/>
              </a:rPr>
              <a:t>expertise in metabolic pathways of </a:t>
            </a:r>
            <a:r>
              <a:rPr lang="en-US" sz="2000" dirty="0" err="1">
                <a:solidFill>
                  <a:srgbClr val="17365D"/>
                </a:solidFill>
                <a:latin typeface="Georgia"/>
                <a:ea typeface="Georgia"/>
                <a:cs typeface="Georgia"/>
                <a:sym typeface="Georgia"/>
              </a:rPr>
              <a:t>thyronines</a:t>
            </a:r>
            <a:endParaRPr sz="2000" dirty="0">
              <a:solidFill>
                <a:srgbClr val="17365D"/>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48900" y="-2"/>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Examples: </a:t>
            </a:r>
            <a:endParaRPr sz="3600">
              <a:solidFill>
                <a:srgbClr val="366092"/>
              </a:solidFill>
              <a:latin typeface="Georgia"/>
              <a:ea typeface="Georgia"/>
              <a:cs typeface="Georgia"/>
              <a:sym typeface="Georgia"/>
            </a:endParaRPr>
          </a:p>
        </p:txBody>
      </p:sp>
      <p:sp>
        <p:nvSpPr>
          <p:cNvPr id="185" name="Google Shape;185;p30"/>
          <p:cNvSpPr txBox="1"/>
          <p:nvPr/>
        </p:nvSpPr>
        <p:spPr>
          <a:xfrm>
            <a:off x="0" y="897750"/>
            <a:ext cx="9144000" cy="47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dk1"/>
              </a:solidFill>
              <a:latin typeface="Georgia"/>
              <a:ea typeface="Georgia"/>
              <a:cs typeface="Georgia"/>
              <a:sym typeface="Georgia"/>
            </a:endParaRPr>
          </a:p>
          <a:p>
            <a:pPr marL="0" lvl="0" indent="0" algn="l" rtl="0">
              <a:spcBef>
                <a:spcPts val="0"/>
              </a:spcBef>
              <a:spcAft>
                <a:spcPts val="0"/>
              </a:spcAft>
              <a:buNone/>
            </a:pPr>
            <a:r>
              <a:rPr lang="en-US" sz="2400" b="1" dirty="0">
                <a:solidFill>
                  <a:srgbClr val="17365D"/>
                </a:solidFill>
                <a:latin typeface="Georgia"/>
                <a:ea typeface="Georgia"/>
                <a:cs typeface="Georgia"/>
                <a:sym typeface="Georgia"/>
              </a:rPr>
              <a:t>LEADERSHIP EXPERIENCE</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Development Chair				</a:t>
            </a:r>
            <a:r>
              <a:rPr lang="en-US" sz="2000" b="1" dirty="0" smtClean="0">
                <a:solidFill>
                  <a:srgbClr val="17365D"/>
                </a:solidFill>
                <a:latin typeface="Georgia"/>
                <a:ea typeface="Georgia"/>
                <a:cs typeface="Georgia"/>
                <a:sym typeface="Georgia"/>
              </a:rPr>
              <a:t>    August </a:t>
            </a:r>
            <a:r>
              <a:rPr lang="en-US" sz="2000" b="1" dirty="0">
                <a:solidFill>
                  <a:srgbClr val="17365D"/>
                </a:solidFill>
                <a:latin typeface="Georgia"/>
                <a:ea typeface="Georgia"/>
                <a:cs typeface="Georgia"/>
                <a:sym typeface="Georgia"/>
              </a:rPr>
              <a:t>2018 - Present</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i="1" dirty="0">
                <a:solidFill>
                  <a:srgbClr val="17365D"/>
                </a:solidFill>
                <a:latin typeface="Georgia"/>
                <a:ea typeface="Georgia"/>
                <a:cs typeface="Georgia"/>
                <a:sym typeface="Georgia"/>
              </a:rPr>
              <a:t>Women’s Pre-Law Organization, UC Berkeley</a:t>
            </a:r>
            <a:endParaRPr sz="2000" i="1"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Initiate contact with 5-7 campus liaisons per semester to coordinate bi-annual fundraising events.  Attendance rose from 85 to over 120</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Increased yearly organization fund from $1,800 to $3,000 through alumni donor development and fundraising events</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Collaborate with Outreach Chair and Club President to coordinate monthly organizational field trips to law firms</a:t>
            </a:r>
            <a:endParaRPr sz="2000" dirty="0">
              <a:solidFill>
                <a:srgbClr val="17365D"/>
              </a:solidFill>
              <a:latin typeface="Georgia"/>
              <a:ea typeface="Georgia"/>
              <a:cs typeface="Georgia"/>
              <a:sym typeface="Georgia"/>
            </a:endParaRPr>
          </a:p>
          <a:p>
            <a:pPr marL="0" lvl="0" indent="0" algn="l" rtl="0">
              <a:spcBef>
                <a:spcPts val="0"/>
              </a:spcBef>
              <a:spcAft>
                <a:spcPts val="0"/>
              </a:spcAft>
              <a:buNone/>
            </a:pPr>
            <a:endParaRPr sz="2400" b="1" dirty="0">
              <a:solidFill>
                <a:schemeClr val="dk1"/>
              </a:solidFill>
              <a:latin typeface="Georgia"/>
              <a:ea typeface="Georgia"/>
              <a:cs typeface="Georgia"/>
              <a:sym typeface="Georgia"/>
            </a:endParaRPr>
          </a:p>
          <a:p>
            <a:pPr marL="0" lvl="0" indent="0" algn="l" rtl="0">
              <a:spcBef>
                <a:spcPts val="0"/>
              </a:spcBef>
              <a:spcAft>
                <a:spcPts val="0"/>
              </a:spcAft>
              <a:buNone/>
            </a:pPr>
            <a:endParaRPr sz="2400" b="1" dirty="0">
              <a:solidFill>
                <a:schemeClr val="dk1"/>
              </a:solidFill>
              <a:latin typeface="Georgia"/>
              <a:ea typeface="Georgia"/>
              <a:cs typeface="Georgia"/>
              <a:sym typeface="Georgia"/>
            </a:endParaRPr>
          </a:p>
          <a:p>
            <a:pPr marL="0" lvl="0" indent="0" algn="l" rtl="0">
              <a:spcBef>
                <a:spcPts val="0"/>
              </a:spcBef>
              <a:spcAft>
                <a:spcPts val="0"/>
              </a:spcAft>
              <a:buNone/>
            </a:pPr>
            <a:endParaRPr sz="2000" b="1" dirty="0">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48900" y="-2"/>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Examples: </a:t>
            </a:r>
            <a:endParaRPr sz="3600">
              <a:solidFill>
                <a:srgbClr val="366092"/>
              </a:solidFill>
              <a:latin typeface="Georgia"/>
              <a:ea typeface="Georgia"/>
              <a:cs typeface="Georgia"/>
              <a:sym typeface="Georgia"/>
            </a:endParaRPr>
          </a:p>
        </p:txBody>
      </p:sp>
      <p:sp>
        <p:nvSpPr>
          <p:cNvPr id="191" name="Google Shape;191;p31"/>
          <p:cNvSpPr txBox="1"/>
          <p:nvPr/>
        </p:nvSpPr>
        <p:spPr>
          <a:xfrm>
            <a:off x="0" y="897750"/>
            <a:ext cx="9144000" cy="47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dk1"/>
              </a:solidFill>
              <a:latin typeface="Georgia"/>
              <a:ea typeface="Georgia"/>
              <a:cs typeface="Georgia"/>
              <a:sym typeface="Georgia"/>
            </a:endParaRPr>
          </a:p>
          <a:p>
            <a:pPr marL="0" lvl="0" indent="0" algn="l" rtl="0">
              <a:spcBef>
                <a:spcPts val="0"/>
              </a:spcBef>
              <a:spcAft>
                <a:spcPts val="0"/>
              </a:spcAft>
              <a:buNone/>
            </a:pPr>
            <a:r>
              <a:rPr lang="en-US" sz="2400" b="1" dirty="0">
                <a:solidFill>
                  <a:srgbClr val="17365D"/>
                </a:solidFill>
                <a:latin typeface="Georgia"/>
                <a:ea typeface="Georgia"/>
                <a:cs typeface="Georgia"/>
                <a:sym typeface="Georgia"/>
              </a:rPr>
              <a:t>ACTIVITIES</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Rower, </a:t>
            </a:r>
            <a:r>
              <a:rPr lang="en-US" sz="2000" i="1" dirty="0">
                <a:solidFill>
                  <a:srgbClr val="17365D"/>
                </a:solidFill>
                <a:latin typeface="Georgia"/>
                <a:ea typeface="Georgia"/>
                <a:cs typeface="Georgia"/>
                <a:sym typeface="Georgia"/>
              </a:rPr>
              <a:t>Lightweight Crew Team, UC Berkeley</a:t>
            </a:r>
            <a:r>
              <a:rPr lang="en-US" sz="2000" b="1" dirty="0">
                <a:solidFill>
                  <a:srgbClr val="17365D"/>
                </a:solidFill>
                <a:latin typeface="Georgia"/>
                <a:ea typeface="Georgia"/>
                <a:cs typeface="Georgia"/>
                <a:sym typeface="Georgia"/>
              </a:rPr>
              <a:t>			</a:t>
            </a:r>
            <a:r>
              <a:rPr lang="en-US" sz="2000" b="1" dirty="0" smtClean="0">
                <a:solidFill>
                  <a:srgbClr val="17365D"/>
                </a:solidFill>
                <a:latin typeface="Georgia"/>
                <a:ea typeface="Georgia"/>
                <a:cs typeface="Georgia"/>
                <a:sym typeface="Georgia"/>
              </a:rPr>
              <a:t>8/18-1/20</a:t>
            </a:r>
            <a:endParaRPr sz="2000" b="1"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Participated in year round competitive intercollegiate rowing club, practicing 20 hours per week</a:t>
            </a:r>
            <a:endParaRPr sz="2000" dirty="0">
              <a:solidFill>
                <a:srgbClr val="17365D"/>
              </a:solidFill>
              <a:latin typeface="Georgia"/>
              <a:ea typeface="Georgia"/>
              <a:cs typeface="Georgia"/>
              <a:sym typeface="Georgia"/>
            </a:endParaRPr>
          </a:p>
          <a:p>
            <a:pPr marL="457200" lvl="0" indent="-355600" algn="l" rtl="0">
              <a:spcBef>
                <a:spcPts val="0"/>
              </a:spcBef>
              <a:spcAft>
                <a:spcPts val="0"/>
              </a:spcAft>
              <a:buClr>
                <a:srgbClr val="17365D"/>
              </a:buClr>
              <a:buSzPts val="2000"/>
              <a:buFont typeface="Georgia"/>
              <a:buChar char="●"/>
            </a:pPr>
            <a:r>
              <a:rPr lang="en-US" sz="2000" dirty="0">
                <a:solidFill>
                  <a:srgbClr val="17365D"/>
                </a:solidFill>
                <a:latin typeface="Georgia"/>
                <a:ea typeface="Georgia"/>
                <a:cs typeface="Georgia"/>
                <a:sym typeface="Georgia"/>
              </a:rPr>
              <a:t>Taught new members technique and helped motivate them during practices and competitions</a:t>
            </a:r>
            <a:endParaRPr sz="2000" dirty="0">
              <a:solidFill>
                <a:srgbClr val="17365D"/>
              </a:solidFill>
              <a:latin typeface="Georgia"/>
              <a:ea typeface="Georgia"/>
              <a:cs typeface="Georgia"/>
              <a:sym typeface="Georgia"/>
            </a:endParaRPr>
          </a:p>
          <a:p>
            <a:pPr marL="0" lvl="0" indent="0" algn="l" rtl="0">
              <a:spcBef>
                <a:spcPts val="0"/>
              </a:spcBef>
              <a:spcAft>
                <a:spcPts val="0"/>
              </a:spcAft>
              <a:buNone/>
            </a:pPr>
            <a:endParaRPr sz="2000"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-OR-</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Saxophone, </a:t>
            </a:r>
            <a:r>
              <a:rPr lang="en-US" sz="2000" i="1" dirty="0">
                <a:solidFill>
                  <a:srgbClr val="17365D"/>
                </a:solidFill>
                <a:latin typeface="Georgia"/>
                <a:ea typeface="Georgia"/>
                <a:cs typeface="Georgia"/>
                <a:sym typeface="Georgia"/>
              </a:rPr>
              <a:t>UC Berkeley Jazz Band			</a:t>
            </a:r>
            <a:r>
              <a:rPr lang="en-US" sz="2000" b="1" dirty="0">
                <a:solidFill>
                  <a:srgbClr val="17365D"/>
                </a:solidFill>
                <a:latin typeface="Georgia"/>
                <a:ea typeface="Georgia"/>
                <a:cs typeface="Georgia"/>
                <a:sym typeface="Georgia"/>
              </a:rPr>
              <a:t>	</a:t>
            </a:r>
            <a:r>
              <a:rPr lang="en-US" sz="2000" b="1" dirty="0" smtClean="0">
                <a:solidFill>
                  <a:srgbClr val="17365D"/>
                </a:solidFill>
                <a:latin typeface="Georgia"/>
                <a:ea typeface="Georgia"/>
                <a:cs typeface="Georgia"/>
                <a:sym typeface="Georgia"/>
              </a:rPr>
              <a:t>1/18-Present</a:t>
            </a:r>
            <a:endParaRPr sz="20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000" b="1" dirty="0">
                <a:solidFill>
                  <a:srgbClr val="17365D"/>
                </a:solidFill>
                <a:latin typeface="Georgia"/>
                <a:ea typeface="Georgia"/>
                <a:cs typeface="Georgia"/>
                <a:sym typeface="Georgia"/>
              </a:rPr>
              <a:t>Rower, </a:t>
            </a:r>
            <a:r>
              <a:rPr lang="en-US" sz="2000" i="1" dirty="0">
                <a:solidFill>
                  <a:srgbClr val="17365D"/>
                </a:solidFill>
                <a:latin typeface="Georgia"/>
                <a:ea typeface="Georgia"/>
                <a:cs typeface="Georgia"/>
                <a:sym typeface="Georgia"/>
              </a:rPr>
              <a:t>Lightweight Crew Team, UC Berkele</a:t>
            </a:r>
            <a:r>
              <a:rPr lang="en-US" sz="2000" dirty="0">
                <a:solidFill>
                  <a:srgbClr val="17365D"/>
                </a:solidFill>
                <a:latin typeface="Georgia"/>
                <a:ea typeface="Georgia"/>
                <a:cs typeface="Georgia"/>
                <a:sym typeface="Georgia"/>
              </a:rPr>
              <a:t>y			 </a:t>
            </a:r>
            <a:r>
              <a:rPr lang="en-US" sz="2000" dirty="0" smtClean="0">
                <a:solidFill>
                  <a:srgbClr val="17365D"/>
                </a:solidFill>
                <a:latin typeface="Georgia"/>
                <a:ea typeface="Georgia"/>
                <a:cs typeface="Georgia"/>
                <a:sym typeface="Georgia"/>
              </a:rPr>
              <a:t>     </a:t>
            </a:r>
            <a:r>
              <a:rPr lang="en-US" sz="2000" b="1" dirty="0" smtClean="0">
                <a:solidFill>
                  <a:srgbClr val="17365D"/>
                </a:solidFill>
                <a:latin typeface="Georgia"/>
                <a:ea typeface="Georgia"/>
                <a:cs typeface="Georgia"/>
                <a:sym typeface="Georgia"/>
              </a:rPr>
              <a:t>8/17-1/18</a:t>
            </a:r>
            <a:endParaRPr sz="2000" b="1" dirty="0">
              <a:solidFill>
                <a:srgbClr val="17365D"/>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482600" y="1668026"/>
            <a:ext cx="8446168" cy="3938954"/>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Clr>
                <a:srgbClr val="17365D"/>
              </a:buClr>
              <a:buSzPts val="2200"/>
              <a:buFont typeface="Georgia"/>
              <a:buChar char="•"/>
            </a:pPr>
            <a:r>
              <a:rPr lang="en-US" sz="2200">
                <a:solidFill>
                  <a:srgbClr val="17365D"/>
                </a:solidFill>
                <a:latin typeface="Georgia"/>
                <a:ea typeface="Georgia"/>
                <a:cs typeface="Georgia"/>
                <a:sym typeface="Georgia"/>
              </a:rPr>
              <a:t>Purpose of a Resume</a:t>
            </a:r>
            <a:endParaRPr sz="2200">
              <a:solidFill>
                <a:srgbClr val="17365D"/>
              </a:solidFill>
              <a:latin typeface="Georgia"/>
              <a:ea typeface="Georgia"/>
              <a:cs typeface="Georgia"/>
              <a:sym typeface="Georgia"/>
            </a:endParaRPr>
          </a:p>
          <a:p>
            <a:pPr marL="457200" lvl="0" indent="-368300" algn="l" rtl="0">
              <a:spcBef>
                <a:spcPts val="0"/>
              </a:spcBef>
              <a:spcAft>
                <a:spcPts val="0"/>
              </a:spcAft>
              <a:buClr>
                <a:srgbClr val="17365D"/>
              </a:buClr>
              <a:buSzPts val="2200"/>
              <a:buFont typeface="Georgia"/>
              <a:buChar char="•"/>
            </a:pPr>
            <a:r>
              <a:rPr lang="en-US" sz="2200">
                <a:solidFill>
                  <a:srgbClr val="17365D"/>
                </a:solidFill>
                <a:latin typeface="Georgia"/>
                <a:ea typeface="Georgia"/>
                <a:cs typeface="Georgia"/>
                <a:sym typeface="Georgia"/>
              </a:rPr>
              <a:t>Format</a:t>
            </a:r>
            <a:endParaRPr sz="1400">
              <a:solidFill>
                <a:srgbClr val="17365D"/>
              </a:solidFill>
              <a:latin typeface="Georgia"/>
              <a:ea typeface="Georgia"/>
              <a:cs typeface="Georgia"/>
              <a:sym typeface="Georgia"/>
            </a:endParaRPr>
          </a:p>
          <a:p>
            <a:pPr marL="457200" lvl="0" indent="-368300" algn="l" rtl="0">
              <a:spcBef>
                <a:spcPts val="0"/>
              </a:spcBef>
              <a:spcAft>
                <a:spcPts val="0"/>
              </a:spcAft>
              <a:buClr>
                <a:srgbClr val="17365D"/>
              </a:buClr>
              <a:buSzPts val="2200"/>
              <a:buFont typeface="Georgia"/>
              <a:buChar char="•"/>
            </a:pPr>
            <a:r>
              <a:rPr lang="en-US" sz="2200">
                <a:solidFill>
                  <a:srgbClr val="17365D"/>
                </a:solidFill>
                <a:latin typeface="Georgia"/>
                <a:ea typeface="Georgia"/>
                <a:cs typeface="Georgia"/>
                <a:sym typeface="Georgia"/>
              </a:rPr>
              <a:t>Sections</a:t>
            </a:r>
            <a:endParaRPr sz="1400">
              <a:solidFill>
                <a:srgbClr val="17365D"/>
              </a:solidFill>
              <a:latin typeface="Georgia"/>
              <a:ea typeface="Georgia"/>
              <a:cs typeface="Georgia"/>
              <a:sym typeface="Georgia"/>
            </a:endParaRPr>
          </a:p>
          <a:p>
            <a:pPr marL="457200" lvl="0" indent="-368300" algn="l" rtl="0">
              <a:spcBef>
                <a:spcPts val="0"/>
              </a:spcBef>
              <a:spcAft>
                <a:spcPts val="0"/>
              </a:spcAft>
              <a:buClr>
                <a:srgbClr val="17365D"/>
              </a:buClr>
              <a:buSzPts val="2200"/>
              <a:buFont typeface="Georgia"/>
              <a:buChar char="•"/>
            </a:pPr>
            <a:r>
              <a:rPr lang="en-US" sz="2200">
                <a:solidFill>
                  <a:srgbClr val="17365D"/>
                </a:solidFill>
                <a:latin typeface="Georgia"/>
                <a:ea typeface="Georgia"/>
                <a:cs typeface="Georgia"/>
                <a:sym typeface="Georgia"/>
              </a:rPr>
              <a:t>Things to Avoid</a:t>
            </a:r>
            <a:endParaRPr sz="2200">
              <a:solidFill>
                <a:srgbClr val="17365D"/>
              </a:solidFill>
              <a:latin typeface="Georgia"/>
              <a:ea typeface="Georgia"/>
              <a:cs typeface="Georgia"/>
              <a:sym typeface="Georgia"/>
            </a:endParaRPr>
          </a:p>
        </p:txBody>
      </p:sp>
      <p:sp>
        <p:nvSpPr>
          <p:cNvPr id="90" name="Google Shape;90;p14"/>
          <p:cNvSpPr txBox="1">
            <a:spLocks noGrp="1"/>
          </p:cNvSpPr>
          <p:nvPr>
            <p:ph type="title"/>
          </p:nvPr>
        </p:nvSpPr>
        <p:spPr>
          <a:xfrm>
            <a:off x="457200" y="517673"/>
            <a:ext cx="8446168" cy="115035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a:solidFill>
                  <a:srgbClr val="366092"/>
                </a:solidFill>
                <a:latin typeface="Georgia"/>
                <a:ea typeface="Georgia"/>
                <a:cs typeface="Georgia"/>
                <a:sym typeface="Georgia"/>
              </a:rPr>
              <a:t>Agenda</a:t>
            </a:r>
            <a:endParaRPr>
              <a:solidFill>
                <a:srgbClr val="36609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48900" y="151748"/>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Attributes Employers Seek:</a:t>
            </a:r>
            <a:endParaRPr sz="3600">
              <a:solidFill>
                <a:srgbClr val="366092"/>
              </a:solidFill>
              <a:latin typeface="Georgia"/>
              <a:ea typeface="Georgia"/>
              <a:cs typeface="Georgia"/>
              <a:sym typeface="Georgia"/>
            </a:endParaRPr>
          </a:p>
        </p:txBody>
      </p:sp>
      <p:sp>
        <p:nvSpPr>
          <p:cNvPr id="197" name="Google Shape;197;p32"/>
          <p:cNvSpPr txBox="1">
            <a:spLocks noGrp="1"/>
          </p:cNvSpPr>
          <p:nvPr>
            <p:ph type="body" idx="1"/>
          </p:nvPr>
        </p:nvSpPr>
        <p:spPr>
          <a:xfrm>
            <a:off x="186475" y="1150500"/>
            <a:ext cx="8520900" cy="47949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Leadership</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Ability to work in a team</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Communications skills (both written and verbal)</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Problem solving skills</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Strong work ethic</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Initiative</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Analytical/quantitative skills</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Flexibility/adaptability</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Interpersonal skills</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Technical/computer skills</a:t>
            </a:r>
            <a:endParaRPr sz="2400">
              <a:solidFill>
                <a:srgbClr val="17365D"/>
              </a:solidFill>
              <a:latin typeface="Georgia"/>
              <a:ea typeface="Georgia"/>
              <a:cs typeface="Georgia"/>
              <a:sym typeface="Georgia"/>
            </a:endParaRPr>
          </a:p>
          <a:p>
            <a:pPr marL="457200" lvl="0" indent="-381000" algn="l" rtl="0">
              <a:spcBef>
                <a:spcPts val="0"/>
              </a:spcBef>
              <a:spcAft>
                <a:spcPts val="0"/>
              </a:spcAft>
              <a:buClr>
                <a:srgbClr val="17365D"/>
              </a:buClr>
              <a:buSzPts val="2400"/>
              <a:buFont typeface="Georgia"/>
              <a:buChar char="•"/>
            </a:pPr>
            <a:r>
              <a:rPr lang="en-US" sz="2400">
                <a:solidFill>
                  <a:srgbClr val="17365D"/>
                </a:solidFill>
                <a:latin typeface="Georgia"/>
                <a:ea typeface="Georgia"/>
                <a:cs typeface="Georgia"/>
                <a:sym typeface="Georgia"/>
              </a:rPr>
              <a:t>Detail oriented</a:t>
            </a:r>
            <a:endParaRPr sz="2400">
              <a:solidFill>
                <a:srgbClr val="17365D"/>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48900" y="151748"/>
            <a:ext cx="8446200" cy="6680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dirty="0" smtClean="0">
                <a:solidFill>
                  <a:srgbClr val="366092"/>
                </a:solidFill>
                <a:latin typeface="Georgia"/>
                <a:ea typeface="Georgia"/>
                <a:cs typeface="Georgia"/>
                <a:sym typeface="Georgia"/>
              </a:rPr>
              <a:t>Action Words to Use</a:t>
            </a:r>
            <a:endParaRPr sz="3600" dirty="0">
              <a:solidFill>
                <a:srgbClr val="366092"/>
              </a:solidFill>
              <a:latin typeface="Georgia"/>
              <a:ea typeface="Georgia"/>
              <a:cs typeface="Georgia"/>
              <a:sym typeface="Georgia"/>
            </a:endParaRPr>
          </a:p>
        </p:txBody>
      </p:sp>
      <p:sp>
        <p:nvSpPr>
          <p:cNvPr id="197" name="Google Shape;197;p32"/>
          <p:cNvSpPr txBox="1">
            <a:spLocks noGrp="1"/>
          </p:cNvSpPr>
          <p:nvPr>
            <p:ph type="body" idx="1"/>
          </p:nvPr>
        </p:nvSpPr>
        <p:spPr>
          <a:xfrm>
            <a:off x="186475" y="819807"/>
            <a:ext cx="8520900" cy="5125593"/>
          </a:xfrm>
          <a:prstGeom prst="rect">
            <a:avLst/>
          </a:prstGeom>
          <a:noFill/>
          <a:ln>
            <a:noFill/>
          </a:ln>
        </p:spPr>
        <p:txBody>
          <a:bodyPr spcFirstLastPara="1" wrap="square" lIns="91425" tIns="45700" rIns="91425" bIns="45700" anchor="t" anchorCtr="0">
            <a:noAutofit/>
          </a:bodyPr>
          <a:lstStyle/>
          <a:p>
            <a:pPr lvl="0" indent="-381000">
              <a:spcBef>
                <a:spcPts val="0"/>
              </a:spcBef>
              <a:buClr>
                <a:srgbClr val="17365D"/>
              </a:buClr>
              <a:buSzPts val="2400"/>
              <a:buFont typeface="Georgia"/>
              <a:buChar char="•"/>
            </a:pPr>
            <a:r>
              <a:rPr lang="en-US" sz="1200" b="1" dirty="0"/>
              <a:t>Management </a:t>
            </a:r>
            <a:r>
              <a:rPr lang="en-US" sz="1200" b="1" dirty="0" smtClean="0"/>
              <a:t>Skills: </a:t>
            </a:r>
            <a:r>
              <a:rPr lang="en-US" sz="1200" dirty="0"/>
              <a:t>Achieved Analyzed Assigned Attained Chaired Conceived Consolidated Coordinated Decided Encouraged Improved Incorporated Increased Inspired Launched Managed Outlined Produced Recommended Reevaluated Reported United </a:t>
            </a:r>
            <a:endParaRPr lang="en-US" sz="1200" dirty="0" smtClean="0"/>
          </a:p>
          <a:p>
            <a:pPr marL="76200" lvl="0" indent="0">
              <a:spcBef>
                <a:spcPts val="0"/>
              </a:spcBef>
              <a:buClr>
                <a:srgbClr val="17365D"/>
              </a:buClr>
              <a:buSzPts val="2400"/>
              <a:buNone/>
            </a:pPr>
            <a:endParaRPr lang="en-US" sz="1200" dirty="0" smtClean="0"/>
          </a:p>
          <a:p>
            <a:pPr lvl="0" indent="-381000">
              <a:spcBef>
                <a:spcPts val="0"/>
              </a:spcBef>
              <a:buClr>
                <a:srgbClr val="17365D"/>
              </a:buClr>
              <a:buSzPts val="2400"/>
              <a:buFont typeface="Georgia"/>
              <a:buChar char="•"/>
            </a:pPr>
            <a:r>
              <a:rPr lang="en-US" sz="1200" b="1" dirty="0" smtClean="0"/>
              <a:t>Communication Skills: </a:t>
            </a:r>
            <a:r>
              <a:rPr lang="en-US" sz="1200" dirty="0"/>
              <a:t>Arbitrated Arranged Authored Collaborated Convinced Counseled Defined Developed Directed Drafted Edited Enlisted Formulated Influenced Mediated Moderated Motivated Negotiated Persuaded Promoted Reconciled Recruited Renegotiated Reported Researched Spoke Translated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Research Skills: </a:t>
            </a:r>
            <a:r>
              <a:rPr lang="en-US" sz="1200" dirty="0"/>
              <a:t>Clarified Collected Conceived Critiqued Detected Diagnosed Disproved Evaluated Examined Extracted Identified Inspected Interpreted Interviewed Investigated Organized Reported Researched Searched Studied Summarized Surveyed Systematized Wrote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Technical Skills: </a:t>
            </a:r>
            <a:r>
              <a:rPr lang="en-US" sz="1200" dirty="0"/>
              <a:t>Analyzed Assembled Built Calculated Computed Designed Devised Engineered Fabricated Inspected Maintained Operated Overhauled Programmed Remodeled Repaired Solved Trained Upgraded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Financial Skills: </a:t>
            </a:r>
            <a:r>
              <a:rPr lang="en-US" sz="1200" dirty="0"/>
              <a:t>Adjusted Administered Allocated Analyzed Appraised Audited Balanced Budgeted Calculated Compared Computed Developed Estimated Forecasted Managed Marketed Planned Projected Reevaluated Researched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Creative Skills</a:t>
            </a:r>
            <a:r>
              <a:rPr lang="en-US" sz="1200" dirty="0" smtClean="0"/>
              <a:t>: </a:t>
            </a:r>
            <a:r>
              <a:rPr lang="en-US" sz="1200" dirty="0"/>
              <a:t>Acted Applied Composed Conceived Created Customized Conceptualized Designed Developed Directed Established Evaluated Fashioned Formed Formulated Founded Illustrated Initiated Instituted Integrated Introduced Invented Originated Performed Planned Produced Projected Refined Researched Revitalized Rewrote Shaped Updated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Helping Skills: </a:t>
            </a:r>
            <a:r>
              <a:rPr lang="en-US" sz="1200" dirty="0"/>
              <a:t>Advised Aided Assessed Assisted Brought Coordinated Counseled Demonstrated Diagnosed Educated Encouraged Enlisted Expedited Facilitated Familiarized Guided Helped Inspired Maintained Modified Motivated Performed Referred Rehabilitated Represented Supported Upheld </a:t>
            </a:r>
            <a:endParaRPr lang="en-US" sz="1200" dirty="0" smtClean="0"/>
          </a:p>
          <a:p>
            <a:pPr lvl="0" indent="-381000">
              <a:spcBef>
                <a:spcPts val="0"/>
              </a:spcBef>
              <a:buClr>
                <a:srgbClr val="17365D"/>
              </a:buClr>
              <a:buSzPts val="2400"/>
              <a:buFont typeface="Georgia"/>
              <a:buChar char="•"/>
            </a:pPr>
            <a:endParaRPr lang="en-US" sz="1200" dirty="0" smtClean="0"/>
          </a:p>
          <a:p>
            <a:pPr lvl="0" indent="-381000">
              <a:spcBef>
                <a:spcPts val="0"/>
              </a:spcBef>
              <a:buClr>
                <a:srgbClr val="17365D"/>
              </a:buClr>
              <a:buSzPts val="2400"/>
              <a:buFont typeface="Georgia"/>
              <a:buChar char="•"/>
            </a:pPr>
            <a:r>
              <a:rPr lang="en-US" sz="1200" b="1" dirty="0" smtClean="0"/>
              <a:t>Detail </a:t>
            </a:r>
            <a:r>
              <a:rPr lang="en-US" sz="1200" b="1" dirty="0"/>
              <a:t>Oriented </a:t>
            </a:r>
            <a:r>
              <a:rPr lang="en-US" sz="1200" b="1" dirty="0" smtClean="0"/>
              <a:t>Skills</a:t>
            </a:r>
            <a:r>
              <a:rPr lang="en-US" sz="1200" dirty="0" smtClean="0"/>
              <a:t>: </a:t>
            </a:r>
            <a:r>
              <a:rPr lang="en-US" sz="1200" dirty="0"/>
              <a:t>Arranged Compiled Described Edited Estimated Executed Generated Implemented Maintained Monitored Observed Operated Organized Prepared Proofread Recorded Screened Systematized Tabulated Validated</a:t>
            </a:r>
            <a:endParaRPr sz="1200" dirty="0">
              <a:solidFill>
                <a:srgbClr val="17365D"/>
              </a:solidFill>
              <a:latin typeface="Georgia"/>
              <a:ea typeface="Georgia"/>
              <a:cs typeface="Georgia"/>
              <a:sym typeface="Georgia"/>
            </a:endParaRPr>
          </a:p>
        </p:txBody>
      </p:sp>
    </p:spTree>
    <p:extLst>
      <p:ext uri="{BB962C8B-B14F-4D97-AF65-F5344CB8AC3E}">
        <p14:creationId xmlns:p14="http://schemas.microsoft.com/office/powerpoint/2010/main" val="291316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57200" y="1156137"/>
            <a:ext cx="8446200" cy="51203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dirty="0" smtClean="0">
                <a:solidFill>
                  <a:srgbClr val="366092"/>
                </a:solidFill>
                <a:latin typeface="Georgia"/>
                <a:ea typeface="Georgia"/>
                <a:cs typeface="Georgia"/>
                <a:sym typeface="Georgia"/>
              </a:rPr>
              <a:t>Be specific and show your skills</a:t>
            </a:r>
            <a:br>
              <a:rPr lang="en-US" sz="3600" dirty="0" smtClean="0">
                <a:solidFill>
                  <a:srgbClr val="366092"/>
                </a:solidFill>
                <a:latin typeface="Georgia"/>
                <a:ea typeface="Georgia"/>
                <a:cs typeface="Georgia"/>
                <a:sym typeface="Georgia"/>
              </a:rPr>
            </a:br>
            <a:r>
              <a:rPr lang="en-US" sz="3600" dirty="0">
                <a:solidFill>
                  <a:srgbClr val="366092"/>
                </a:solidFill>
                <a:latin typeface="Georgia"/>
                <a:ea typeface="Georgia"/>
                <a:cs typeface="Georgia"/>
                <a:sym typeface="Georgia"/>
              </a:rPr>
              <a:t/>
            </a:r>
            <a:br>
              <a:rPr lang="en-US" sz="3600" dirty="0">
                <a:solidFill>
                  <a:srgbClr val="366092"/>
                </a:solidFill>
                <a:latin typeface="Georgia"/>
                <a:ea typeface="Georgia"/>
                <a:cs typeface="Georgia"/>
                <a:sym typeface="Georgia"/>
              </a:rPr>
            </a:br>
            <a:endParaRPr sz="3600" dirty="0">
              <a:solidFill>
                <a:srgbClr val="366092"/>
              </a:solidFill>
              <a:latin typeface="Georgia"/>
              <a:ea typeface="Georgia"/>
              <a:cs typeface="Georgia"/>
              <a:sym typeface="Georgia"/>
            </a:endParaRPr>
          </a:p>
        </p:txBody>
      </p:sp>
      <p:sp>
        <p:nvSpPr>
          <p:cNvPr id="203" name="Google Shape;203;p33"/>
          <p:cNvSpPr txBox="1">
            <a:spLocks noGrp="1"/>
          </p:cNvSpPr>
          <p:nvPr>
            <p:ph type="body" idx="1"/>
          </p:nvPr>
        </p:nvSpPr>
        <p:spPr>
          <a:xfrm>
            <a:off x="457200" y="1695128"/>
            <a:ext cx="8446200" cy="4169643"/>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800" dirty="0">
                <a:solidFill>
                  <a:srgbClr val="366092"/>
                </a:solidFill>
                <a:latin typeface="Georgia"/>
                <a:ea typeface="Georgia"/>
                <a:cs typeface="Georgia"/>
                <a:sym typeface="Georgia"/>
              </a:rPr>
              <a:t>Example #1</a:t>
            </a:r>
            <a:r>
              <a:rPr lang="en-US" sz="2800" dirty="0" smtClean="0">
                <a:solidFill>
                  <a:srgbClr val="366092"/>
                </a:solidFill>
                <a:latin typeface="Georgia"/>
                <a:ea typeface="Georgia"/>
                <a:cs typeface="Georgia"/>
                <a:sym typeface="Georgia"/>
              </a:rPr>
              <a:t>:</a:t>
            </a:r>
          </a:p>
          <a:p>
            <a:pPr marL="0" lvl="0" indent="0">
              <a:spcBef>
                <a:spcPts val="0"/>
              </a:spcBef>
              <a:buNone/>
            </a:pPr>
            <a:endParaRPr lang="en-US" sz="2800" b="1" dirty="0" smtClean="0">
              <a:solidFill>
                <a:srgbClr val="17365D"/>
              </a:solidFill>
              <a:latin typeface="Georgia"/>
              <a:ea typeface="Georgia"/>
              <a:cs typeface="Georgia"/>
              <a:sym typeface="Georgia"/>
            </a:endParaRPr>
          </a:p>
          <a:p>
            <a:pPr marL="0" lvl="0" indent="0" algn="l" rtl="0">
              <a:spcBef>
                <a:spcPts val="0"/>
              </a:spcBef>
              <a:spcAft>
                <a:spcPts val="0"/>
              </a:spcAft>
              <a:buNone/>
            </a:pPr>
            <a:r>
              <a:rPr lang="en-US" sz="2800" b="1" dirty="0" smtClean="0">
                <a:solidFill>
                  <a:srgbClr val="17365D"/>
                </a:solidFill>
                <a:latin typeface="Georgia"/>
                <a:ea typeface="Georgia"/>
                <a:cs typeface="Georgia"/>
                <a:sym typeface="Georgia"/>
              </a:rPr>
              <a:t>Before</a:t>
            </a:r>
            <a:r>
              <a:rPr lang="en-US" sz="2800" b="1" dirty="0">
                <a:solidFill>
                  <a:srgbClr val="17365D"/>
                </a:solidFill>
                <a:latin typeface="Georgia"/>
                <a:ea typeface="Georgia"/>
                <a:cs typeface="Georgia"/>
                <a:sym typeface="Georgia"/>
              </a:rPr>
              <a:t>: </a:t>
            </a:r>
            <a:r>
              <a:rPr lang="en-US" sz="2800" dirty="0">
                <a:solidFill>
                  <a:srgbClr val="17365D"/>
                </a:solidFill>
                <a:latin typeface="Georgia"/>
                <a:ea typeface="Georgia"/>
                <a:cs typeface="Georgia"/>
                <a:sym typeface="Georgia"/>
              </a:rPr>
              <a:t>Created a brochure</a:t>
            </a:r>
            <a:endParaRPr sz="2800" dirty="0">
              <a:solidFill>
                <a:srgbClr val="17365D"/>
              </a:solidFill>
              <a:latin typeface="Georgia"/>
              <a:ea typeface="Georgia"/>
              <a:cs typeface="Georgia"/>
              <a:sym typeface="Georgia"/>
            </a:endParaRPr>
          </a:p>
          <a:p>
            <a:pPr marL="0" lvl="0" indent="0" algn="l" rtl="0">
              <a:spcBef>
                <a:spcPts val="0"/>
              </a:spcBef>
              <a:spcAft>
                <a:spcPts val="0"/>
              </a:spcAft>
              <a:buNone/>
            </a:pPr>
            <a:endParaRPr sz="2800" dirty="0">
              <a:solidFill>
                <a:srgbClr val="17365D"/>
              </a:solidFill>
              <a:latin typeface="Georgia"/>
              <a:ea typeface="Georgia"/>
              <a:cs typeface="Georgia"/>
              <a:sym typeface="Georgia"/>
            </a:endParaRPr>
          </a:p>
          <a:p>
            <a:pPr marL="0" lvl="0" indent="0" algn="l" rtl="0">
              <a:spcBef>
                <a:spcPts val="0"/>
              </a:spcBef>
              <a:spcAft>
                <a:spcPts val="0"/>
              </a:spcAft>
              <a:buNone/>
            </a:pPr>
            <a:r>
              <a:rPr lang="en-US" sz="2800" b="1" dirty="0">
                <a:solidFill>
                  <a:srgbClr val="17365D"/>
                </a:solidFill>
                <a:latin typeface="Georgia"/>
                <a:ea typeface="Georgia"/>
                <a:cs typeface="Georgia"/>
                <a:sym typeface="Georgia"/>
              </a:rPr>
              <a:t>After: </a:t>
            </a:r>
            <a:r>
              <a:rPr lang="en-US" sz="2800" dirty="0">
                <a:solidFill>
                  <a:srgbClr val="17365D"/>
                </a:solidFill>
                <a:latin typeface="Georgia"/>
                <a:ea typeface="Georgia"/>
                <a:cs typeface="Georgia"/>
                <a:sym typeface="Georgia"/>
              </a:rPr>
              <a:t>Created marketing brochure using InDesign to generate greater customer interest in the company’s new fall line of clothing; highly praised by the Director of Marketing</a:t>
            </a:r>
            <a:endParaRPr sz="2800" dirty="0">
              <a:solidFill>
                <a:srgbClr val="17365D"/>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457200" y="51767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dirty="0" smtClean="0">
                <a:solidFill>
                  <a:srgbClr val="366092"/>
                </a:solidFill>
                <a:latin typeface="Georgia"/>
                <a:ea typeface="Georgia"/>
                <a:cs typeface="Georgia"/>
                <a:sym typeface="Georgia"/>
              </a:rPr>
              <a:t>Show and Share Specifics</a:t>
            </a:r>
            <a:endParaRPr sz="3600" dirty="0">
              <a:solidFill>
                <a:srgbClr val="366092"/>
              </a:solidFill>
              <a:latin typeface="Georgia"/>
              <a:ea typeface="Georgia"/>
              <a:cs typeface="Georgia"/>
              <a:sym typeface="Georgia"/>
            </a:endParaRPr>
          </a:p>
        </p:txBody>
      </p:sp>
      <p:sp>
        <p:nvSpPr>
          <p:cNvPr id="209" name="Google Shape;209;p34"/>
          <p:cNvSpPr txBox="1">
            <a:spLocks noGrp="1"/>
          </p:cNvSpPr>
          <p:nvPr>
            <p:ph type="body" idx="1"/>
          </p:nvPr>
        </p:nvSpPr>
        <p:spPr>
          <a:xfrm>
            <a:off x="457200" y="1695128"/>
            <a:ext cx="8446200" cy="3980457"/>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800" dirty="0">
                <a:solidFill>
                  <a:srgbClr val="366092"/>
                </a:solidFill>
                <a:latin typeface="Georgia"/>
                <a:ea typeface="Georgia"/>
                <a:cs typeface="Georgia"/>
                <a:sym typeface="Georgia"/>
              </a:rPr>
              <a:t>Example #2:</a:t>
            </a:r>
            <a:endParaRPr lang="en-US" sz="2800" b="1" dirty="0" smtClean="0">
              <a:solidFill>
                <a:srgbClr val="17365D"/>
              </a:solidFill>
              <a:latin typeface="Georgia"/>
              <a:ea typeface="Georgia"/>
              <a:cs typeface="Georgia"/>
              <a:sym typeface="Georgia"/>
            </a:endParaRPr>
          </a:p>
          <a:p>
            <a:pPr marL="0" lvl="0" indent="0" algn="l" rtl="0">
              <a:spcBef>
                <a:spcPts val="0"/>
              </a:spcBef>
              <a:spcAft>
                <a:spcPts val="0"/>
              </a:spcAft>
              <a:buNone/>
            </a:pPr>
            <a:endParaRPr lang="en-US" sz="28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800" b="1" dirty="0" smtClean="0">
                <a:solidFill>
                  <a:srgbClr val="17365D"/>
                </a:solidFill>
                <a:latin typeface="Georgia"/>
                <a:ea typeface="Georgia"/>
                <a:cs typeface="Georgia"/>
                <a:sym typeface="Georgia"/>
              </a:rPr>
              <a:t>Before</a:t>
            </a:r>
            <a:r>
              <a:rPr lang="en-US" sz="2800" b="1" dirty="0">
                <a:solidFill>
                  <a:srgbClr val="17365D"/>
                </a:solidFill>
                <a:latin typeface="Georgia"/>
                <a:ea typeface="Georgia"/>
                <a:cs typeface="Georgia"/>
                <a:sym typeface="Georgia"/>
              </a:rPr>
              <a:t>: </a:t>
            </a:r>
            <a:r>
              <a:rPr lang="en-US" sz="2800" dirty="0">
                <a:solidFill>
                  <a:srgbClr val="17365D"/>
                </a:solidFill>
                <a:latin typeface="Georgia"/>
                <a:ea typeface="Georgia"/>
                <a:cs typeface="Georgia"/>
                <a:sym typeface="Georgia"/>
              </a:rPr>
              <a:t>Tutored Students</a:t>
            </a:r>
            <a:endParaRPr sz="2800" dirty="0">
              <a:solidFill>
                <a:srgbClr val="17365D"/>
              </a:solidFill>
              <a:latin typeface="Georgia"/>
              <a:ea typeface="Georgia"/>
              <a:cs typeface="Georgia"/>
              <a:sym typeface="Georgia"/>
            </a:endParaRPr>
          </a:p>
          <a:p>
            <a:pPr marL="0" lvl="0" indent="0" algn="l" rtl="0">
              <a:spcBef>
                <a:spcPts val="0"/>
              </a:spcBef>
              <a:spcAft>
                <a:spcPts val="0"/>
              </a:spcAft>
              <a:buNone/>
            </a:pPr>
            <a:endParaRPr sz="2800" dirty="0">
              <a:solidFill>
                <a:srgbClr val="17365D"/>
              </a:solidFill>
              <a:latin typeface="Georgia"/>
              <a:ea typeface="Georgia"/>
              <a:cs typeface="Georgia"/>
              <a:sym typeface="Georgia"/>
            </a:endParaRPr>
          </a:p>
          <a:p>
            <a:pPr marL="0" lvl="0" indent="0" algn="l" rtl="0">
              <a:spcBef>
                <a:spcPts val="0"/>
              </a:spcBef>
              <a:spcAft>
                <a:spcPts val="0"/>
              </a:spcAft>
              <a:buNone/>
            </a:pPr>
            <a:r>
              <a:rPr lang="en-US" sz="2800" b="1" dirty="0">
                <a:solidFill>
                  <a:srgbClr val="17365D"/>
                </a:solidFill>
                <a:latin typeface="Georgia"/>
                <a:ea typeface="Georgia"/>
                <a:cs typeface="Georgia"/>
                <a:sym typeface="Georgia"/>
              </a:rPr>
              <a:t>After: </a:t>
            </a:r>
            <a:r>
              <a:rPr lang="en-US" sz="2800" dirty="0">
                <a:solidFill>
                  <a:srgbClr val="17365D"/>
                </a:solidFill>
                <a:latin typeface="Georgia"/>
                <a:ea typeface="Georgia"/>
                <a:cs typeface="Georgia"/>
                <a:sym typeface="Georgia"/>
              </a:rPr>
              <a:t>Tutored at-risk youth in Math and English; assessed learning styles of each student and adjusted tutoring style based on results; Achieved grade improvement in 100% of all students tutored over a three month period</a:t>
            </a:r>
            <a:endParaRPr sz="2800" dirty="0">
              <a:solidFill>
                <a:srgbClr val="17365D"/>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48900" y="2431998"/>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a:solidFill>
                  <a:srgbClr val="366092"/>
                </a:solidFill>
                <a:latin typeface="Georgia"/>
                <a:ea typeface="Georgia"/>
                <a:cs typeface="Georgia"/>
                <a:sym typeface="Georgia"/>
              </a:rPr>
              <a:t>-SKILLS &amp; INTERESTS-</a:t>
            </a:r>
            <a:endParaRPr sz="4800">
              <a:solidFill>
                <a:srgbClr val="366092"/>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6"/>
          <p:cNvSpPr txBox="1"/>
          <p:nvPr/>
        </p:nvSpPr>
        <p:spPr>
          <a:xfrm>
            <a:off x="635250" y="2766749"/>
            <a:ext cx="7873500" cy="304547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7365D"/>
                </a:solidFill>
                <a:latin typeface="Georgia"/>
                <a:ea typeface="Georgia"/>
                <a:cs typeface="Georgia"/>
                <a:sym typeface="Georgia"/>
              </a:rPr>
              <a:t>LAB SKILLS</a:t>
            </a:r>
            <a:endParaRPr sz="2400" b="1" dirty="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a:solidFill>
                  <a:srgbClr val="17365D"/>
                </a:solidFill>
                <a:latin typeface="Georgia"/>
                <a:ea typeface="Georgia"/>
                <a:cs typeface="Georgia"/>
                <a:sym typeface="Georgia"/>
              </a:rPr>
              <a:t>Nuclear Magnetic Resonance			</a:t>
            </a:r>
            <a:endParaRPr lang="en-US" sz="2400" dirty="0" smtClean="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smtClean="0">
                <a:solidFill>
                  <a:srgbClr val="17365D"/>
                </a:solidFill>
                <a:latin typeface="Georgia"/>
                <a:ea typeface="Georgia"/>
                <a:cs typeface="Georgia"/>
                <a:sym typeface="Georgia"/>
              </a:rPr>
              <a:t>Mass </a:t>
            </a:r>
            <a:r>
              <a:rPr lang="en-US" sz="2400" dirty="0">
                <a:solidFill>
                  <a:srgbClr val="17365D"/>
                </a:solidFill>
                <a:latin typeface="Georgia"/>
                <a:ea typeface="Georgia"/>
                <a:cs typeface="Georgia"/>
                <a:sym typeface="Georgia"/>
              </a:rPr>
              <a:t>Spectrometry</a:t>
            </a:r>
            <a:endParaRPr sz="2400" dirty="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a:solidFill>
                  <a:srgbClr val="17365D"/>
                </a:solidFill>
                <a:latin typeface="Georgia"/>
                <a:ea typeface="Georgia"/>
                <a:cs typeface="Georgia"/>
                <a:sym typeface="Georgia"/>
              </a:rPr>
              <a:t>Gel Electrophoresis					</a:t>
            </a:r>
            <a:endParaRPr lang="en-US" sz="2400" dirty="0" smtClean="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smtClean="0">
                <a:solidFill>
                  <a:srgbClr val="17365D"/>
                </a:solidFill>
                <a:latin typeface="Georgia"/>
                <a:ea typeface="Georgia"/>
                <a:cs typeface="Georgia"/>
                <a:sym typeface="Georgia"/>
              </a:rPr>
              <a:t>Organic </a:t>
            </a:r>
            <a:r>
              <a:rPr lang="en-US" sz="2400" dirty="0">
                <a:solidFill>
                  <a:srgbClr val="17365D"/>
                </a:solidFill>
                <a:latin typeface="Georgia"/>
                <a:ea typeface="Georgia"/>
                <a:cs typeface="Georgia"/>
                <a:sym typeface="Georgia"/>
              </a:rPr>
              <a:t>Synthesis</a:t>
            </a:r>
            <a:endParaRPr sz="2400" dirty="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a:solidFill>
                  <a:srgbClr val="17365D"/>
                </a:solidFill>
                <a:latin typeface="Georgia"/>
                <a:ea typeface="Georgia"/>
                <a:cs typeface="Georgia"/>
                <a:sym typeface="Georgia"/>
              </a:rPr>
              <a:t>Polymerases Chain Reaction		</a:t>
            </a:r>
            <a:endParaRPr lang="en-US" sz="2400" dirty="0" smtClean="0">
              <a:solidFill>
                <a:srgbClr val="17365D"/>
              </a:solidFill>
              <a:latin typeface="Georgia"/>
              <a:ea typeface="Georgia"/>
              <a:cs typeface="Georgia"/>
              <a:sym typeface="Georgia"/>
            </a:endParaRPr>
          </a:p>
          <a:p>
            <a:pPr marL="0" lvl="0" indent="0" algn="l" rtl="0">
              <a:spcBef>
                <a:spcPts val="0"/>
              </a:spcBef>
              <a:spcAft>
                <a:spcPts val="0"/>
              </a:spcAft>
              <a:buNone/>
            </a:pPr>
            <a:r>
              <a:rPr lang="en-US" sz="2400" dirty="0" smtClean="0">
                <a:solidFill>
                  <a:srgbClr val="17365D"/>
                </a:solidFill>
                <a:latin typeface="Georgia"/>
                <a:ea typeface="Georgia"/>
                <a:cs typeface="Georgia"/>
                <a:sym typeface="Georgia"/>
              </a:rPr>
              <a:t>Dissection</a:t>
            </a:r>
            <a:endParaRPr sz="2400" dirty="0">
              <a:solidFill>
                <a:srgbClr val="17365D"/>
              </a:solidFill>
              <a:latin typeface="Georgia"/>
              <a:ea typeface="Georgia"/>
              <a:cs typeface="Georgia"/>
              <a:sym typeface="Georgia"/>
            </a:endParaRPr>
          </a:p>
        </p:txBody>
      </p:sp>
      <p:sp>
        <p:nvSpPr>
          <p:cNvPr id="220" name="Google Shape;220;p36"/>
          <p:cNvSpPr txBox="1"/>
          <p:nvPr/>
        </p:nvSpPr>
        <p:spPr>
          <a:xfrm>
            <a:off x="933150" y="883000"/>
            <a:ext cx="7277700" cy="15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17365D"/>
                </a:solidFill>
                <a:latin typeface="Georgia"/>
                <a:ea typeface="Georgia"/>
                <a:cs typeface="Georgia"/>
                <a:sym typeface="Georgia"/>
              </a:rPr>
              <a:t>May include a skills section up towards the top of the resume if you have specific skills that are very relevant to the position that you are applying too.  </a:t>
            </a:r>
            <a:endParaRPr sz="2400">
              <a:solidFill>
                <a:srgbClr val="17365D"/>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37"/>
          <p:cNvSpPr txBox="1"/>
          <p:nvPr/>
        </p:nvSpPr>
        <p:spPr>
          <a:xfrm>
            <a:off x="441500" y="529775"/>
            <a:ext cx="8041200" cy="11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17365D"/>
                </a:solidFill>
                <a:latin typeface="Georgia"/>
                <a:ea typeface="Georgia"/>
                <a:cs typeface="Georgia"/>
                <a:sym typeface="Georgia"/>
              </a:rPr>
              <a:t>Otherwise, this section is typically included at the bottom of your resume.  </a:t>
            </a:r>
            <a:endParaRPr sz="2400">
              <a:latin typeface="Georgia"/>
              <a:ea typeface="Georgia"/>
              <a:cs typeface="Georgia"/>
              <a:sym typeface="Georgia"/>
            </a:endParaRPr>
          </a:p>
        </p:txBody>
      </p:sp>
      <p:sp>
        <p:nvSpPr>
          <p:cNvPr id="226" name="Google Shape;226;p37"/>
          <p:cNvSpPr txBox="1"/>
          <p:nvPr/>
        </p:nvSpPr>
        <p:spPr>
          <a:xfrm>
            <a:off x="309050" y="2016200"/>
            <a:ext cx="8447400" cy="3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Georgia"/>
              <a:ea typeface="Georgia"/>
              <a:cs typeface="Georgia"/>
              <a:sym typeface="Georgia"/>
            </a:endParaRPr>
          </a:p>
          <a:p>
            <a:pPr marL="0" lvl="0" indent="0" algn="l" rtl="0">
              <a:spcBef>
                <a:spcPts val="0"/>
              </a:spcBef>
              <a:spcAft>
                <a:spcPts val="0"/>
              </a:spcAft>
              <a:buNone/>
            </a:pPr>
            <a:r>
              <a:rPr lang="en-US" sz="2400" b="1">
                <a:solidFill>
                  <a:srgbClr val="17365D"/>
                </a:solidFill>
                <a:latin typeface="Georgia"/>
                <a:ea typeface="Georgia"/>
                <a:cs typeface="Georgia"/>
                <a:sym typeface="Georgia"/>
              </a:rPr>
              <a:t>SKILLS &amp; INTERESTS</a:t>
            </a:r>
            <a:endParaRPr sz="2400" b="1">
              <a:solidFill>
                <a:srgbClr val="17365D"/>
              </a:solidFill>
              <a:latin typeface="Georgia"/>
              <a:ea typeface="Georgia"/>
              <a:cs typeface="Georgia"/>
              <a:sym typeface="Georgia"/>
            </a:endParaRPr>
          </a:p>
          <a:p>
            <a:pPr marL="0" lvl="0" indent="0" algn="l" rtl="0">
              <a:spcBef>
                <a:spcPts val="0"/>
              </a:spcBef>
              <a:spcAft>
                <a:spcPts val="0"/>
              </a:spcAft>
              <a:buNone/>
            </a:pPr>
            <a:endParaRPr sz="2400" b="1">
              <a:solidFill>
                <a:srgbClr val="17365D"/>
              </a:solidFill>
              <a:latin typeface="Georgia"/>
              <a:ea typeface="Georgia"/>
              <a:cs typeface="Georgia"/>
              <a:sym typeface="Georgia"/>
            </a:endParaRPr>
          </a:p>
          <a:p>
            <a:pPr marL="0" lvl="0" indent="0" algn="l" rtl="0">
              <a:spcBef>
                <a:spcPts val="0"/>
              </a:spcBef>
              <a:spcAft>
                <a:spcPts val="0"/>
              </a:spcAft>
              <a:buNone/>
            </a:pPr>
            <a:r>
              <a:rPr lang="en-US" sz="2400" b="1">
                <a:solidFill>
                  <a:srgbClr val="17365D"/>
                </a:solidFill>
                <a:latin typeface="Georgia"/>
                <a:ea typeface="Georgia"/>
                <a:cs typeface="Georgia"/>
                <a:sym typeface="Georgia"/>
              </a:rPr>
              <a:t>Computer: </a:t>
            </a:r>
            <a:r>
              <a:rPr lang="en-US" sz="2400">
                <a:solidFill>
                  <a:srgbClr val="17365D"/>
                </a:solidFill>
                <a:latin typeface="Georgia"/>
                <a:ea typeface="Georgia"/>
                <a:cs typeface="Georgia"/>
                <a:sym typeface="Georgia"/>
              </a:rPr>
              <a:t>C++, HTML, Excel, Access, PowerPoint, Word</a:t>
            </a:r>
            <a:endParaRPr sz="2400">
              <a:solidFill>
                <a:srgbClr val="17365D"/>
              </a:solidFill>
              <a:latin typeface="Georgia"/>
              <a:ea typeface="Georgia"/>
              <a:cs typeface="Georgia"/>
              <a:sym typeface="Georgia"/>
            </a:endParaRPr>
          </a:p>
          <a:p>
            <a:pPr marL="0" lvl="0" indent="0" algn="l" rtl="0">
              <a:spcBef>
                <a:spcPts val="0"/>
              </a:spcBef>
              <a:spcAft>
                <a:spcPts val="0"/>
              </a:spcAft>
              <a:buNone/>
            </a:pPr>
            <a:r>
              <a:rPr lang="en-US" sz="2400" b="1">
                <a:solidFill>
                  <a:srgbClr val="17365D"/>
                </a:solidFill>
                <a:latin typeface="Georgia"/>
                <a:ea typeface="Georgia"/>
                <a:cs typeface="Georgia"/>
                <a:sym typeface="Georgia"/>
              </a:rPr>
              <a:t>Languages: </a:t>
            </a:r>
            <a:r>
              <a:rPr lang="en-US" sz="2400">
                <a:solidFill>
                  <a:srgbClr val="17365D"/>
                </a:solidFill>
                <a:latin typeface="Georgia"/>
                <a:ea typeface="Georgia"/>
                <a:cs typeface="Georgia"/>
                <a:sym typeface="Georgia"/>
              </a:rPr>
              <a:t>Fluent in Mandarin</a:t>
            </a:r>
            <a:endParaRPr sz="2400">
              <a:solidFill>
                <a:srgbClr val="17365D"/>
              </a:solidFill>
              <a:latin typeface="Georgia"/>
              <a:ea typeface="Georgia"/>
              <a:cs typeface="Georgia"/>
              <a:sym typeface="Georgia"/>
            </a:endParaRPr>
          </a:p>
          <a:p>
            <a:pPr marL="0" lvl="0" indent="0" algn="l" rtl="0">
              <a:spcBef>
                <a:spcPts val="0"/>
              </a:spcBef>
              <a:spcAft>
                <a:spcPts val="0"/>
              </a:spcAft>
              <a:buNone/>
            </a:pPr>
            <a:r>
              <a:rPr lang="en-US" sz="2400" b="1">
                <a:solidFill>
                  <a:srgbClr val="17365D"/>
                </a:solidFill>
                <a:latin typeface="Georgia"/>
                <a:ea typeface="Georgia"/>
                <a:cs typeface="Georgia"/>
                <a:sym typeface="Georgia"/>
              </a:rPr>
              <a:t>Interests: </a:t>
            </a:r>
            <a:r>
              <a:rPr lang="en-US" sz="2400">
                <a:solidFill>
                  <a:srgbClr val="17365D"/>
                </a:solidFill>
                <a:latin typeface="Georgia"/>
                <a:ea typeface="Georgia"/>
                <a:cs typeface="Georgia"/>
                <a:sym typeface="Georgia"/>
              </a:rPr>
              <a:t>Avid vocalist, painter and photographer</a:t>
            </a:r>
            <a:endParaRPr sz="2400">
              <a:solidFill>
                <a:srgbClr val="17365D"/>
              </a:solidFill>
              <a:latin typeface="Georgia"/>
              <a:ea typeface="Georgia"/>
              <a:cs typeface="Georgia"/>
              <a:sym typeface="Georgia"/>
            </a:endParaRPr>
          </a:p>
          <a:p>
            <a:pPr marL="0" lvl="0" indent="0" algn="l" rtl="0">
              <a:spcBef>
                <a:spcPts val="0"/>
              </a:spcBef>
              <a:spcAft>
                <a:spcPts val="0"/>
              </a:spcAft>
              <a:buNone/>
            </a:pPr>
            <a:endParaRPr sz="2400">
              <a:solidFill>
                <a:srgbClr val="17365D"/>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37"/>
          <p:cNvSpPr txBox="1"/>
          <p:nvPr/>
        </p:nvSpPr>
        <p:spPr>
          <a:xfrm>
            <a:off x="512150" y="592837"/>
            <a:ext cx="8041200" cy="11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solidFill>
                  <a:schemeClr val="accent1">
                    <a:lumMod val="75000"/>
                  </a:schemeClr>
                </a:solidFill>
                <a:latin typeface="Georgia"/>
                <a:ea typeface="Georgia"/>
                <a:cs typeface="Georgia"/>
                <a:sym typeface="Georgia"/>
              </a:rPr>
              <a:t>CV or Resume?</a:t>
            </a:r>
            <a:endParaRPr sz="4000" dirty="0">
              <a:solidFill>
                <a:schemeClr val="accent1">
                  <a:lumMod val="75000"/>
                </a:schemeClr>
              </a:solidFill>
              <a:latin typeface="Georgia"/>
              <a:ea typeface="Georgia"/>
              <a:cs typeface="Georgia"/>
              <a:sym typeface="Georgia"/>
            </a:endParaRPr>
          </a:p>
        </p:txBody>
      </p:sp>
      <p:sp>
        <p:nvSpPr>
          <p:cNvPr id="226" name="Google Shape;226;p37"/>
          <p:cNvSpPr txBox="1"/>
          <p:nvPr/>
        </p:nvSpPr>
        <p:spPr>
          <a:xfrm>
            <a:off x="309050" y="2016200"/>
            <a:ext cx="8447400" cy="3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latin typeface="Georgia"/>
              <a:ea typeface="Georgia"/>
              <a:cs typeface="Georgia"/>
              <a:sym typeface="Georgia"/>
            </a:endParaRPr>
          </a:p>
          <a:p>
            <a:pPr marL="0" lvl="0" indent="0" algn="l" rtl="0">
              <a:spcBef>
                <a:spcPts val="0"/>
              </a:spcBef>
              <a:spcAft>
                <a:spcPts val="0"/>
              </a:spcAft>
              <a:buNone/>
            </a:pPr>
            <a:r>
              <a:rPr lang="en-US" sz="2400" dirty="0" smtClean="0">
                <a:solidFill>
                  <a:schemeClr val="accent1">
                    <a:lumMod val="75000"/>
                  </a:schemeClr>
                </a:solidFill>
                <a:latin typeface="Georgia"/>
                <a:ea typeface="Georgia"/>
                <a:cs typeface="Georgia"/>
                <a:sym typeface="Georgia"/>
              </a:rPr>
              <a:t>	What’s </a:t>
            </a:r>
            <a:r>
              <a:rPr lang="en-US" sz="2400" dirty="0" smtClean="0">
                <a:solidFill>
                  <a:schemeClr val="accent1">
                    <a:lumMod val="75000"/>
                  </a:schemeClr>
                </a:solidFill>
                <a:latin typeface="Georgia"/>
                <a:ea typeface="Georgia"/>
                <a:cs typeface="Georgia"/>
                <a:sym typeface="Georgia"/>
              </a:rPr>
              <a:t>the difference?</a:t>
            </a:r>
            <a:endParaRPr sz="2400" dirty="0">
              <a:solidFill>
                <a:schemeClr val="accent1">
                  <a:lumMod val="75000"/>
                </a:schemeClr>
              </a:solidFill>
              <a:latin typeface="Georgia"/>
              <a:ea typeface="Georgia"/>
              <a:cs typeface="Georgia"/>
              <a:sym typeface="Georgia"/>
            </a:endParaRPr>
          </a:p>
        </p:txBody>
      </p:sp>
      <p:pic>
        <p:nvPicPr>
          <p:cNvPr id="2" name="Picture 1" descr="How to Work from Home by Demi: Question and Answer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50" y="1841300"/>
            <a:ext cx="2857500" cy="3810000"/>
          </a:xfrm>
          <a:prstGeom prst="rect">
            <a:avLst/>
          </a:prstGeom>
        </p:spPr>
      </p:pic>
    </p:spTree>
    <p:extLst>
      <p:ext uri="{BB962C8B-B14F-4D97-AF65-F5344CB8AC3E}">
        <p14:creationId xmlns:p14="http://schemas.microsoft.com/office/powerpoint/2010/main" val="146541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48900" y="2431998"/>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a:solidFill>
                  <a:srgbClr val="366092"/>
                </a:solidFill>
                <a:latin typeface="Georgia"/>
                <a:ea typeface="Georgia"/>
                <a:cs typeface="Georgia"/>
                <a:sym typeface="Georgia"/>
              </a:rPr>
              <a:t>-RESUME DONT’S-</a:t>
            </a:r>
            <a:endParaRPr sz="4800">
              <a:solidFill>
                <a:srgbClr val="366092"/>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9"/>
          <p:cNvSpPr txBox="1">
            <a:spLocks noGrp="1"/>
          </p:cNvSpPr>
          <p:nvPr>
            <p:ph type="body" idx="1"/>
          </p:nvPr>
        </p:nvSpPr>
        <p:spPr>
          <a:xfrm>
            <a:off x="167725" y="1219976"/>
            <a:ext cx="9144000" cy="41778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Clr>
                <a:srgbClr val="17365D"/>
              </a:buClr>
              <a:buSzPts val="3000"/>
              <a:buFont typeface="Georgia"/>
              <a:buChar char="•"/>
            </a:pPr>
            <a:r>
              <a:rPr lang="en-US" sz="3000">
                <a:solidFill>
                  <a:srgbClr val="17365D"/>
                </a:solidFill>
                <a:latin typeface="Georgia"/>
                <a:ea typeface="Georgia"/>
                <a:cs typeface="Georgia"/>
                <a:sym typeface="Georgia"/>
              </a:rPr>
              <a:t>Exceed a page</a:t>
            </a:r>
            <a:endParaRPr sz="3000">
              <a:solidFill>
                <a:srgbClr val="17365D"/>
              </a:solidFill>
              <a:latin typeface="Georgia"/>
              <a:ea typeface="Georgia"/>
              <a:cs typeface="Georgia"/>
              <a:sym typeface="Georgia"/>
            </a:endParaRPr>
          </a:p>
          <a:p>
            <a:pPr marL="457200" lvl="0" indent="0" algn="l" rtl="0">
              <a:spcBef>
                <a:spcPts val="0"/>
              </a:spcBef>
              <a:spcAft>
                <a:spcPts val="0"/>
              </a:spcAft>
              <a:buNone/>
            </a:pPr>
            <a:endParaRPr sz="3000">
              <a:solidFill>
                <a:srgbClr val="17365D"/>
              </a:solidFill>
              <a:latin typeface="Georgia"/>
              <a:ea typeface="Georgia"/>
              <a:cs typeface="Georgia"/>
              <a:sym typeface="Georgia"/>
            </a:endParaRPr>
          </a:p>
          <a:p>
            <a:pPr marL="457200" lvl="0" indent="-419100" algn="l" rtl="0">
              <a:spcBef>
                <a:spcPts val="0"/>
              </a:spcBef>
              <a:spcAft>
                <a:spcPts val="0"/>
              </a:spcAft>
              <a:buClr>
                <a:srgbClr val="17365D"/>
              </a:buClr>
              <a:buSzPts val="3000"/>
              <a:buFont typeface="Georgia"/>
              <a:buChar char="•"/>
            </a:pPr>
            <a:r>
              <a:rPr lang="en-US" sz="3000">
                <a:solidFill>
                  <a:srgbClr val="17365D"/>
                </a:solidFill>
                <a:latin typeface="Georgia"/>
                <a:ea typeface="Georgia"/>
                <a:cs typeface="Georgia"/>
                <a:sym typeface="Georgia"/>
              </a:rPr>
              <a:t>Have any typos</a:t>
            </a:r>
            <a:endParaRPr sz="3000">
              <a:solidFill>
                <a:srgbClr val="17365D"/>
              </a:solidFill>
              <a:latin typeface="Georgia"/>
              <a:ea typeface="Georgia"/>
              <a:cs typeface="Georgia"/>
              <a:sym typeface="Georgia"/>
            </a:endParaRPr>
          </a:p>
          <a:p>
            <a:pPr marL="457200" lvl="0" indent="0" algn="l" rtl="0">
              <a:spcBef>
                <a:spcPts val="0"/>
              </a:spcBef>
              <a:spcAft>
                <a:spcPts val="0"/>
              </a:spcAft>
              <a:buNone/>
            </a:pPr>
            <a:endParaRPr sz="3000">
              <a:solidFill>
                <a:srgbClr val="17365D"/>
              </a:solidFill>
              <a:latin typeface="Georgia"/>
              <a:ea typeface="Georgia"/>
              <a:cs typeface="Georgia"/>
              <a:sym typeface="Georgia"/>
            </a:endParaRPr>
          </a:p>
          <a:p>
            <a:pPr marL="457200" lvl="0" indent="-419100" algn="l" rtl="0">
              <a:spcBef>
                <a:spcPts val="0"/>
              </a:spcBef>
              <a:spcAft>
                <a:spcPts val="0"/>
              </a:spcAft>
              <a:buClr>
                <a:srgbClr val="17365D"/>
              </a:buClr>
              <a:buSzPts val="3000"/>
              <a:buFont typeface="Georgia"/>
              <a:buChar char="•"/>
            </a:pPr>
            <a:r>
              <a:rPr lang="en-US" sz="3000">
                <a:solidFill>
                  <a:srgbClr val="17365D"/>
                </a:solidFill>
                <a:latin typeface="Georgia"/>
                <a:ea typeface="Georgia"/>
                <a:cs typeface="Georgia"/>
                <a:sym typeface="Georgia"/>
              </a:rPr>
              <a:t>Embellish your experiences</a:t>
            </a:r>
            <a:endParaRPr sz="3000">
              <a:solidFill>
                <a:srgbClr val="17365D"/>
              </a:solidFill>
              <a:latin typeface="Georgia"/>
              <a:ea typeface="Georgia"/>
              <a:cs typeface="Georgia"/>
              <a:sym typeface="Georgia"/>
            </a:endParaRPr>
          </a:p>
          <a:p>
            <a:pPr marL="457200" lvl="0" indent="0" algn="l" rtl="0">
              <a:spcBef>
                <a:spcPts val="0"/>
              </a:spcBef>
              <a:spcAft>
                <a:spcPts val="0"/>
              </a:spcAft>
              <a:buNone/>
            </a:pPr>
            <a:endParaRPr sz="3000">
              <a:solidFill>
                <a:srgbClr val="17365D"/>
              </a:solidFill>
              <a:latin typeface="Georgia"/>
              <a:ea typeface="Georgia"/>
              <a:cs typeface="Georgia"/>
              <a:sym typeface="Georgia"/>
            </a:endParaRPr>
          </a:p>
          <a:p>
            <a:pPr marL="457200" lvl="0" indent="-419100" algn="l" rtl="0">
              <a:spcBef>
                <a:spcPts val="0"/>
              </a:spcBef>
              <a:spcAft>
                <a:spcPts val="0"/>
              </a:spcAft>
              <a:buClr>
                <a:srgbClr val="17365D"/>
              </a:buClr>
              <a:buSzPts val="3000"/>
              <a:buFont typeface="Georgia"/>
              <a:buChar char="•"/>
            </a:pPr>
            <a:r>
              <a:rPr lang="en-US" sz="3000">
                <a:solidFill>
                  <a:srgbClr val="17365D"/>
                </a:solidFill>
                <a:latin typeface="Georgia"/>
                <a:ea typeface="Georgia"/>
                <a:cs typeface="Georgia"/>
                <a:sym typeface="Georgia"/>
              </a:rPr>
              <a:t>Compare yourself to your peers- be you!</a:t>
            </a:r>
            <a:endParaRPr sz="3000">
              <a:solidFill>
                <a:srgbClr val="17365D"/>
              </a:solidFill>
              <a:latin typeface="Georgia"/>
              <a:ea typeface="Georgia"/>
              <a:cs typeface="Georgia"/>
              <a:sym typeface="Georgia"/>
            </a:endParaRPr>
          </a:p>
        </p:txBody>
      </p:sp>
      <p:sp>
        <p:nvSpPr>
          <p:cNvPr id="237" name="Google Shape;237;p39"/>
          <p:cNvSpPr txBox="1"/>
          <p:nvPr/>
        </p:nvSpPr>
        <p:spPr>
          <a:xfrm>
            <a:off x="1430800" y="331552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38" name="Google Shape;238;p39"/>
          <p:cNvPicPr preferRelativeResize="0"/>
          <p:nvPr/>
        </p:nvPicPr>
        <p:blipFill>
          <a:blip r:embed="rId4">
            <a:alphaModFix/>
          </a:blip>
          <a:stretch>
            <a:fillRect/>
          </a:stretch>
        </p:blipFill>
        <p:spPr>
          <a:xfrm>
            <a:off x="5036875" y="598325"/>
            <a:ext cx="2614151" cy="2614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457200" y="517673"/>
            <a:ext cx="8446168" cy="115035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What is the Purpose of a Resume?</a:t>
            </a:r>
            <a:endParaRPr sz="3600">
              <a:solidFill>
                <a:srgbClr val="366092"/>
              </a:solidFill>
              <a:latin typeface="Georgia"/>
              <a:ea typeface="Georgia"/>
              <a:cs typeface="Georgia"/>
              <a:sym typeface="Georgia"/>
            </a:endParaRPr>
          </a:p>
        </p:txBody>
      </p:sp>
      <p:sp>
        <p:nvSpPr>
          <p:cNvPr id="96" name="Google Shape;96;p15"/>
          <p:cNvSpPr txBox="1">
            <a:spLocks noGrp="1"/>
          </p:cNvSpPr>
          <p:nvPr>
            <p:ph type="body" idx="1"/>
          </p:nvPr>
        </p:nvSpPr>
        <p:spPr>
          <a:xfrm>
            <a:off x="72375" y="2060204"/>
            <a:ext cx="8446200" cy="31953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2800">
                <a:solidFill>
                  <a:srgbClr val="17365D"/>
                </a:solidFill>
                <a:latin typeface="Georgia"/>
                <a:ea typeface="Georgia"/>
                <a:cs typeface="Georgia"/>
                <a:sym typeface="Georgia"/>
              </a:rPr>
              <a:t>It’s your personal marketing tool to get you an interview.  It can also be used to help you network and connect</a:t>
            </a:r>
            <a:endParaRPr sz="2800">
              <a:solidFill>
                <a:srgbClr val="17365D"/>
              </a:solidFill>
              <a:latin typeface="Georgia"/>
              <a:ea typeface="Georgia"/>
              <a:cs typeface="Georgia"/>
              <a:sym typeface="Georgia"/>
            </a:endParaRPr>
          </a:p>
          <a:p>
            <a:pPr marL="342900" lvl="0" indent="0" algn="l" rtl="0">
              <a:spcBef>
                <a:spcPts val="0"/>
              </a:spcBef>
              <a:spcAft>
                <a:spcPts val="0"/>
              </a:spcAft>
              <a:buNone/>
            </a:pPr>
            <a:endParaRPr sz="2800">
              <a:solidFill>
                <a:srgbClr val="17365D"/>
              </a:solidFill>
              <a:latin typeface="Georgia"/>
              <a:ea typeface="Georgia"/>
              <a:cs typeface="Georgia"/>
              <a:sym typeface="Georgia"/>
            </a:endParaRPr>
          </a:p>
          <a:p>
            <a:pPr marL="0" lvl="0" indent="0" algn="l" rtl="0">
              <a:spcBef>
                <a:spcPts val="0"/>
              </a:spcBef>
              <a:spcAft>
                <a:spcPts val="0"/>
              </a:spcAft>
              <a:buNone/>
            </a:pPr>
            <a:endParaRPr sz="2800">
              <a:solidFill>
                <a:srgbClr val="17365D"/>
              </a:solidFill>
              <a:latin typeface="Georgia"/>
              <a:ea typeface="Georgia"/>
              <a:cs typeface="Georgia"/>
              <a:sym typeface="Georgia"/>
            </a:endParaRPr>
          </a:p>
        </p:txBody>
      </p:sp>
      <p:pic>
        <p:nvPicPr>
          <p:cNvPr id="2" name="Picture 1" descr="Digital Networking for Researchers – Wayne Bar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571" y="3825766"/>
            <a:ext cx="2865820" cy="21493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48900" y="746234"/>
            <a:ext cx="8446200" cy="4298732"/>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66092"/>
              </a:buClr>
              <a:buSzPts val="4400"/>
              <a:buFont typeface="Georgia"/>
              <a:buNone/>
            </a:pPr>
            <a:r>
              <a:rPr lang="en-US" sz="4800" dirty="0" smtClean="0">
                <a:solidFill>
                  <a:srgbClr val="366092"/>
                </a:solidFill>
                <a:latin typeface="Georgia"/>
                <a:ea typeface="Georgia"/>
                <a:cs typeface="Georgia"/>
                <a:sym typeface="Georgia"/>
              </a:rPr>
              <a:t>	Questions?</a:t>
            </a:r>
            <a:endParaRPr sz="4800" dirty="0">
              <a:solidFill>
                <a:srgbClr val="366092"/>
              </a:solidFill>
              <a:latin typeface="Georgia"/>
              <a:ea typeface="Georgia"/>
              <a:cs typeface="Georgia"/>
              <a:sym typeface="Georgia"/>
            </a:endParaRPr>
          </a:p>
        </p:txBody>
      </p:sp>
    </p:spTree>
    <p:extLst>
      <p:ext uri="{BB962C8B-B14F-4D97-AF65-F5344CB8AC3E}">
        <p14:creationId xmlns:p14="http://schemas.microsoft.com/office/powerpoint/2010/main" val="75776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457200" y="51767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a:solidFill>
                  <a:srgbClr val="366092"/>
                </a:solidFill>
                <a:latin typeface="Georgia"/>
                <a:ea typeface="Georgia"/>
                <a:cs typeface="Georgia"/>
                <a:sym typeface="Georgia"/>
              </a:rPr>
              <a:t>Follow Us on Social Media</a:t>
            </a:r>
            <a:endParaRPr>
              <a:solidFill>
                <a:srgbClr val="366092"/>
              </a:solidFill>
              <a:latin typeface="Georgia"/>
              <a:ea typeface="Georgia"/>
              <a:cs typeface="Georgia"/>
              <a:sym typeface="Georgia"/>
            </a:endParaRPr>
          </a:p>
        </p:txBody>
      </p:sp>
      <p:sp>
        <p:nvSpPr>
          <p:cNvPr id="244" name="Google Shape;244;p40"/>
          <p:cNvSpPr txBox="1"/>
          <p:nvPr/>
        </p:nvSpPr>
        <p:spPr>
          <a:xfrm>
            <a:off x="2182675" y="1806975"/>
            <a:ext cx="3444900" cy="10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17365D"/>
                </a:solidFill>
                <a:latin typeface="Georgia"/>
                <a:ea typeface="Georgia"/>
                <a:cs typeface="Georgia"/>
                <a:sym typeface="Georgia"/>
              </a:rPr>
              <a:t>@calcareercenter</a:t>
            </a:r>
            <a:endParaRPr sz="2600">
              <a:solidFill>
                <a:srgbClr val="17365D"/>
              </a:solidFill>
              <a:latin typeface="Georgia"/>
              <a:ea typeface="Georgia"/>
              <a:cs typeface="Georgia"/>
              <a:sym typeface="Georgia"/>
            </a:endParaRPr>
          </a:p>
        </p:txBody>
      </p:sp>
      <p:pic>
        <p:nvPicPr>
          <p:cNvPr id="245" name="Google Shape;245;p40"/>
          <p:cNvPicPr preferRelativeResize="0"/>
          <p:nvPr/>
        </p:nvPicPr>
        <p:blipFill>
          <a:blip r:embed="rId4">
            <a:alphaModFix/>
          </a:blip>
          <a:stretch>
            <a:fillRect/>
          </a:stretch>
        </p:blipFill>
        <p:spPr>
          <a:xfrm>
            <a:off x="561500" y="1529375"/>
            <a:ext cx="1326100" cy="1326100"/>
          </a:xfrm>
          <a:prstGeom prst="rect">
            <a:avLst/>
          </a:prstGeom>
          <a:noFill/>
          <a:ln>
            <a:noFill/>
          </a:ln>
        </p:spPr>
      </p:pic>
      <p:pic>
        <p:nvPicPr>
          <p:cNvPr id="246" name="Google Shape;246;p40"/>
          <p:cNvPicPr preferRelativeResize="0"/>
          <p:nvPr/>
        </p:nvPicPr>
        <p:blipFill>
          <a:blip r:embed="rId5">
            <a:alphaModFix/>
          </a:blip>
          <a:stretch>
            <a:fillRect/>
          </a:stretch>
        </p:blipFill>
        <p:spPr>
          <a:xfrm>
            <a:off x="561500" y="3050025"/>
            <a:ext cx="1326100" cy="1327999"/>
          </a:xfrm>
          <a:prstGeom prst="rect">
            <a:avLst/>
          </a:prstGeom>
          <a:noFill/>
          <a:ln>
            <a:noFill/>
          </a:ln>
        </p:spPr>
      </p:pic>
      <p:sp>
        <p:nvSpPr>
          <p:cNvPr id="247" name="Google Shape;247;p40"/>
          <p:cNvSpPr txBox="1"/>
          <p:nvPr/>
        </p:nvSpPr>
        <p:spPr>
          <a:xfrm>
            <a:off x="2182675" y="3329525"/>
            <a:ext cx="3444900" cy="10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17365D"/>
                </a:solidFill>
                <a:latin typeface="Georgia"/>
                <a:ea typeface="Georgia"/>
                <a:cs typeface="Georgia"/>
                <a:sym typeface="Georgia"/>
              </a:rPr>
              <a:t>@calcareercenter</a:t>
            </a:r>
            <a:endParaRPr sz="2600">
              <a:solidFill>
                <a:srgbClr val="17365D"/>
              </a:solidFill>
              <a:latin typeface="Georgia"/>
              <a:ea typeface="Georgia"/>
              <a:cs typeface="Georgia"/>
              <a:sym typeface="Georgia"/>
            </a:endParaRPr>
          </a:p>
        </p:txBody>
      </p:sp>
      <p:pic>
        <p:nvPicPr>
          <p:cNvPr id="248" name="Google Shape;248;p40"/>
          <p:cNvPicPr preferRelativeResize="0"/>
          <p:nvPr/>
        </p:nvPicPr>
        <p:blipFill>
          <a:blip r:embed="rId6">
            <a:alphaModFix/>
          </a:blip>
          <a:stretch>
            <a:fillRect/>
          </a:stretch>
        </p:blipFill>
        <p:spPr>
          <a:xfrm>
            <a:off x="561498" y="4572575"/>
            <a:ext cx="1326100" cy="1328020"/>
          </a:xfrm>
          <a:prstGeom prst="rect">
            <a:avLst/>
          </a:prstGeom>
          <a:noFill/>
          <a:ln>
            <a:noFill/>
          </a:ln>
        </p:spPr>
      </p:pic>
      <p:sp>
        <p:nvSpPr>
          <p:cNvPr id="249" name="Google Shape;249;p40"/>
          <p:cNvSpPr txBox="1"/>
          <p:nvPr/>
        </p:nvSpPr>
        <p:spPr>
          <a:xfrm>
            <a:off x="2343150" y="4813075"/>
            <a:ext cx="6560100" cy="10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17365D"/>
                </a:solidFill>
                <a:latin typeface="Georgia"/>
                <a:ea typeface="Georgia"/>
                <a:cs typeface="Georgia"/>
                <a:sym typeface="Georgia"/>
              </a:rPr>
              <a:t>https://www.facebook.com/CalCareerCenter/</a:t>
            </a:r>
            <a:endParaRPr sz="2400">
              <a:solidFill>
                <a:srgbClr val="17365D"/>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96923"/>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Please note!  Resumes vary by country</a:t>
            </a:r>
            <a:endParaRPr sz="3600">
              <a:solidFill>
                <a:srgbClr val="366092"/>
              </a:solidFill>
              <a:latin typeface="Georgia"/>
              <a:ea typeface="Georgia"/>
              <a:cs typeface="Georgia"/>
              <a:sym typeface="Georgia"/>
            </a:endParaRPr>
          </a:p>
        </p:txBody>
      </p:sp>
      <p:sp>
        <p:nvSpPr>
          <p:cNvPr id="102" name="Google Shape;102;p16"/>
          <p:cNvSpPr txBox="1">
            <a:spLocks noGrp="1"/>
          </p:cNvSpPr>
          <p:nvPr>
            <p:ph type="body" idx="1"/>
          </p:nvPr>
        </p:nvSpPr>
        <p:spPr>
          <a:xfrm>
            <a:off x="457200" y="1695125"/>
            <a:ext cx="8166900" cy="34263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2800">
                <a:solidFill>
                  <a:srgbClr val="17365D"/>
                </a:solidFill>
                <a:latin typeface="Georgia"/>
                <a:ea typeface="Georgia"/>
                <a:cs typeface="Georgia"/>
                <a:sym typeface="Georgia"/>
              </a:rPr>
              <a:t>GoinGlobal International Careers Guide  - career, employment, and job search information for over 25 countries and an employer directory containing 1000’s of company listings</a:t>
            </a:r>
            <a:endParaRPr sz="2800">
              <a:solidFill>
                <a:srgbClr val="17365D"/>
              </a:solidFill>
              <a:latin typeface="Georgia"/>
              <a:ea typeface="Georgia"/>
              <a:cs typeface="Georgia"/>
              <a:sym typeface="Georgia"/>
            </a:endParaRPr>
          </a:p>
          <a:p>
            <a:pPr marL="0" lvl="0" indent="0" algn="l" rtl="0">
              <a:spcBef>
                <a:spcPts val="0"/>
              </a:spcBef>
              <a:spcAft>
                <a:spcPts val="0"/>
              </a:spcAft>
              <a:buNone/>
            </a:pPr>
            <a:endParaRPr sz="2800">
              <a:solidFill>
                <a:srgbClr val="17365D"/>
              </a:solidFill>
              <a:latin typeface="Georgia"/>
              <a:ea typeface="Georgia"/>
              <a:cs typeface="Georgia"/>
              <a:sym typeface="Georgia"/>
            </a:endParaRPr>
          </a:p>
        </p:txBody>
      </p:sp>
      <p:pic>
        <p:nvPicPr>
          <p:cNvPr id="103" name="Google Shape;103;p16"/>
          <p:cNvPicPr preferRelativeResize="0"/>
          <p:nvPr/>
        </p:nvPicPr>
        <p:blipFill>
          <a:blip r:embed="rId4">
            <a:alphaModFix/>
          </a:blip>
          <a:stretch>
            <a:fillRect/>
          </a:stretch>
        </p:blipFill>
        <p:spPr>
          <a:xfrm>
            <a:off x="2086000" y="3731850"/>
            <a:ext cx="4648200" cy="1219200"/>
          </a:xfrm>
          <a:prstGeom prst="rect">
            <a:avLst/>
          </a:prstGeom>
          <a:noFill/>
          <a:ln>
            <a:noFill/>
          </a:ln>
        </p:spPr>
      </p:pic>
      <p:sp>
        <p:nvSpPr>
          <p:cNvPr id="104" name="Google Shape;104;p16"/>
          <p:cNvSpPr txBox="1"/>
          <p:nvPr/>
        </p:nvSpPr>
        <p:spPr>
          <a:xfrm>
            <a:off x="1236200" y="5253875"/>
            <a:ext cx="7064100" cy="4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17365D"/>
                </a:solidFill>
                <a:latin typeface="Georgia"/>
                <a:ea typeface="Georgia"/>
                <a:cs typeface="Georgia"/>
                <a:sym typeface="Georgia"/>
              </a:rPr>
              <a:t>*available in the Resources section of Handshake</a:t>
            </a:r>
            <a:endParaRPr sz="2400">
              <a:solidFill>
                <a:srgbClr val="17365D"/>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27600" y="2530673"/>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a:solidFill>
                  <a:srgbClr val="366092"/>
                </a:solidFill>
                <a:latin typeface="Georgia"/>
                <a:ea typeface="Georgia"/>
                <a:cs typeface="Georgia"/>
                <a:sym typeface="Georgia"/>
              </a:rPr>
              <a:t>-RESUME FORMAT-</a:t>
            </a:r>
            <a:endParaRPr sz="4800">
              <a:solidFill>
                <a:srgbClr val="366092"/>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1050" y="149748"/>
            <a:ext cx="8446200" cy="1150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4400"/>
              <a:buFont typeface="Georgia"/>
              <a:buNone/>
            </a:pPr>
            <a:r>
              <a:rPr lang="en-US" sz="3600">
                <a:solidFill>
                  <a:srgbClr val="366092"/>
                </a:solidFill>
                <a:latin typeface="Georgia"/>
                <a:ea typeface="Georgia"/>
                <a:cs typeface="Georgia"/>
                <a:sym typeface="Georgia"/>
              </a:rPr>
              <a:t>Preferred Format - Chronological</a:t>
            </a:r>
            <a:endParaRPr sz="3600">
              <a:solidFill>
                <a:srgbClr val="366092"/>
              </a:solidFill>
              <a:latin typeface="Georgia"/>
              <a:ea typeface="Georgia"/>
              <a:cs typeface="Georgia"/>
              <a:sym typeface="Georgia"/>
            </a:endParaRPr>
          </a:p>
        </p:txBody>
      </p:sp>
      <p:sp>
        <p:nvSpPr>
          <p:cNvPr id="115" name="Google Shape;115;p18"/>
          <p:cNvSpPr txBox="1">
            <a:spLocks noGrp="1"/>
          </p:cNvSpPr>
          <p:nvPr>
            <p:ph type="body" idx="1"/>
          </p:nvPr>
        </p:nvSpPr>
        <p:spPr>
          <a:xfrm>
            <a:off x="415050" y="1165324"/>
            <a:ext cx="8313900" cy="41475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The most relevant and important information should appear first</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Needs to be easy to read and scan</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Within each section dates should be listed in reverse chronological order (present to past)</a:t>
            </a:r>
            <a:endParaRPr sz="1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Not writing an essay, margins can be very small</a:t>
            </a:r>
            <a:endParaRPr sz="2800">
              <a:solidFill>
                <a:srgbClr val="17365D"/>
              </a:solidFill>
              <a:latin typeface="Georgia"/>
              <a:ea typeface="Georgia"/>
              <a:cs typeface="Georgia"/>
              <a:sym typeface="Georgia"/>
            </a:endParaRPr>
          </a:p>
          <a:p>
            <a:pPr marL="457200" lvl="0" indent="0" algn="l" rtl="0">
              <a:spcBef>
                <a:spcPts val="0"/>
              </a:spcBef>
              <a:spcAft>
                <a:spcPts val="0"/>
              </a:spcAft>
              <a:buNone/>
            </a:pPr>
            <a:endParaRPr sz="1400">
              <a:solidFill>
                <a:srgbClr val="17365D"/>
              </a:solidFill>
              <a:latin typeface="Georgia"/>
              <a:ea typeface="Georgia"/>
              <a:cs typeface="Georgia"/>
              <a:sym typeface="Georgia"/>
            </a:endParaRPr>
          </a:p>
          <a:p>
            <a:pPr marL="457200" lvl="0" indent="-406400" algn="l" rtl="0">
              <a:spcBef>
                <a:spcPts val="0"/>
              </a:spcBef>
              <a:spcAft>
                <a:spcPts val="0"/>
              </a:spcAft>
              <a:buClr>
                <a:srgbClr val="17365D"/>
              </a:buClr>
              <a:buSzPts val="2800"/>
              <a:buFont typeface="Georgia"/>
              <a:buChar char="•"/>
            </a:pPr>
            <a:r>
              <a:rPr lang="en-US" sz="2800">
                <a:solidFill>
                  <a:srgbClr val="17365D"/>
                </a:solidFill>
                <a:latin typeface="Georgia"/>
                <a:ea typeface="Georgia"/>
                <a:cs typeface="Georgia"/>
                <a:sym typeface="Georgia"/>
              </a:rPr>
              <a:t>11 point font is best, don’t go smaller than 10 </a:t>
            </a:r>
            <a:endParaRPr sz="2800">
              <a:solidFill>
                <a:srgbClr val="17365D"/>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rgbClr val="17365D"/>
              </a:solidFill>
              <a:latin typeface="Georgia"/>
              <a:ea typeface="Georgia"/>
              <a:cs typeface="Georgia"/>
              <a:sym typeface="Georgia"/>
            </a:endParaRPr>
          </a:p>
        </p:txBody>
      </p:sp>
      <p:sp>
        <p:nvSpPr>
          <p:cNvPr id="121" name="Google Shape;121;p19"/>
          <p:cNvSpPr>
            <a:spLocks noGrp="1"/>
          </p:cNvSpPr>
          <p:nvPr>
            <p:ph type="pic" idx="2"/>
          </p:nvPr>
        </p:nvSpPr>
        <p:spPr>
          <a:xfrm>
            <a:off x="1792288" y="612775"/>
            <a:ext cx="5486400" cy="4114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22" name="Google Shape;122;p19"/>
          <p:cNvPicPr preferRelativeResize="0"/>
          <p:nvPr/>
        </p:nvPicPr>
        <p:blipFill>
          <a:blip r:embed="rId4">
            <a:alphaModFix/>
          </a:blip>
          <a:stretch>
            <a:fillRect/>
          </a:stretch>
        </p:blipFill>
        <p:spPr>
          <a:xfrm>
            <a:off x="1847313" y="0"/>
            <a:ext cx="5449373"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27600" y="2530673"/>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dirty="0">
                <a:solidFill>
                  <a:srgbClr val="366092"/>
                </a:solidFill>
                <a:latin typeface="Georgia"/>
                <a:ea typeface="Georgia"/>
                <a:cs typeface="Georgia"/>
                <a:sym typeface="Georgia"/>
              </a:rPr>
              <a:t>-</a:t>
            </a:r>
            <a:r>
              <a:rPr lang="en-US" sz="4800" dirty="0" smtClean="0">
                <a:solidFill>
                  <a:srgbClr val="366092"/>
                </a:solidFill>
                <a:latin typeface="Georgia"/>
                <a:ea typeface="Georgia"/>
                <a:cs typeface="Georgia"/>
                <a:sym typeface="Georgia"/>
              </a:rPr>
              <a:t>SECTIONS of a RESUME-</a:t>
            </a:r>
            <a:endParaRPr sz="4800" dirty="0">
              <a:solidFill>
                <a:srgbClr val="366092"/>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7600" y="2530673"/>
            <a:ext cx="8446200" cy="115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4400"/>
              <a:buFont typeface="Georgia"/>
              <a:buNone/>
            </a:pPr>
            <a:r>
              <a:rPr lang="en-US" sz="4800">
                <a:solidFill>
                  <a:srgbClr val="366092"/>
                </a:solidFill>
                <a:latin typeface="Georgia"/>
                <a:ea typeface="Georgia"/>
                <a:cs typeface="Georgia"/>
                <a:sym typeface="Georgia"/>
              </a:rPr>
              <a:t>-EDUCATION-</a:t>
            </a:r>
            <a:endParaRPr sz="4800">
              <a:solidFill>
                <a:srgbClr val="366092"/>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1288</Words>
  <Application>Microsoft Office PowerPoint</Application>
  <PresentationFormat>On-screen Show (4:3)</PresentationFormat>
  <Paragraphs>200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Writing a Winning Resume   </vt:lpstr>
      <vt:lpstr>Agenda</vt:lpstr>
      <vt:lpstr>What is the Purpose of a Resume?</vt:lpstr>
      <vt:lpstr>Please note!  Resumes vary by country</vt:lpstr>
      <vt:lpstr>-RESUME FORMAT-</vt:lpstr>
      <vt:lpstr>Preferred Format - Chronological</vt:lpstr>
      <vt:lpstr>PowerPoint Presentation</vt:lpstr>
      <vt:lpstr>-SECTIONS of a RESUME-</vt:lpstr>
      <vt:lpstr>-EDUCATION-</vt:lpstr>
      <vt:lpstr>Sample of Basic Format</vt:lpstr>
      <vt:lpstr>Sample with Honors, Coursework, Transfer Institution &amp; Study Abroad</vt:lpstr>
      <vt:lpstr>Sample with Thesis &amp; Projects</vt:lpstr>
      <vt:lpstr>-EXPERIENCE-</vt:lpstr>
      <vt:lpstr>Experience: The heart of your resume</vt:lpstr>
      <vt:lpstr>Writing the bullets:</vt:lpstr>
      <vt:lpstr>Examples: </vt:lpstr>
      <vt:lpstr>Examples: </vt:lpstr>
      <vt:lpstr>Examples: </vt:lpstr>
      <vt:lpstr>Examples: </vt:lpstr>
      <vt:lpstr>Attributes Employers Seek:</vt:lpstr>
      <vt:lpstr>Action Words to Use</vt:lpstr>
      <vt:lpstr>Be specific and show your skills  </vt:lpstr>
      <vt:lpstr>Show and Share Specifics</vt:lpstr>
      <vt:lpstr>-SKILLS &amp; INTERESTS-</vt:lpstr>
      <vt:lpstr>PowerPoint Presentation</vt:lpstr>
      <vt:lpstr>PowerPoint Presentation</vt:lpstr>
      <vt:lpstr>PowerPoint Presentation</vt:lpstr>
      <vt:lpstr>-RESUME DONT’S-</vt:lpstr>
      <vt:lpstr>PowerPoint Presentation</vt:lpstr>
      <vt:lpstr> Questions?</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Winning Resume</dc:title>
  <dc:creator>Deborah Jo Scullion</dc:creator>
  <cp:lastModifiedBy>Deborah Jo Scullion</cp:lastModifiedBy>
  <cp:revision>10</cp:revision>
  <dcterms:modified xsi:type="dcterms:W3CDTF">2019-11-07T00:54:49Z</dcterms:modified>
</cp:coreProperties>
</file>