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62" r:id="rId3"/>
    <p:sldId id="309" r:id="rId4"/>
    <p:sldId id="263" r:id="rId5"/>
    <p:sldId id="305" r:id="rId6"/>
    <p:sldId id="298" r:id="rId7"/>
    <p:sldId id="304" r:id="rId8"/>
    <p:sldId id="302" r:id="rId9"/>
    <p:sldId id="303" r:id="rId10"/>
    <p:sldId id="267" r:id="rId11"/>
    <p:sldId id="269" r:id="rId12"/>
    <p:sldId id="273" r:id="rId13"/>
    <p:sldId id="275" r:id="rId14"/>
    <p:sldId id="311" r:id="rId15"/>
    <p:sldId id="276" r:id="rId16"/>
    <p:sldId id="277" r:id="rId17"/>
    <p:sldId id="278" r:id="rId18"/>
    <p:sldId id="279" r:id="rId19"/>
    <p:sldId id="281" r:id="rId20"/>
    <p:sldId id="312" r:id="rId21"/>
    <p:sldId id="285" r:id="rId22"/>
    <p:sldId id="289" r:id="rId23"/>
    <p:sldId id="306" r:id="rId24"/>
    <p:sldId id="308" r:id="rId2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727"/>
    <a:srgbClr val="FFFF00"/>
    <a:srgbClr val="991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7" autoAdjust="0"/>
    <p:restoredTop sz="83824" autoAdjust="0"/>
  </p:normalViewPr>
  <p:slideViewPr>
    <p:cSldViewPr snapToGrid="0">
      <p:cViewPr varScale="1">
        <p:scale>
          <a:sx n="72" d="100"/>
          <a:sy n="72" d="100"/>
        </p:scale>
        <p:origin x="1085"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mora\AppData\Local\Microsoft\Windows\INetCache\Content.Outlook\TQ5QYAXO\2017Grad.summ.Employment%20(00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5627080120139623E-2"/>
          <c:y val="0.14817489277254978"/>
          <c:w val="0.83719944800714341"/>
          <c:h val="0.73035763822205146"/>
        </c:manualLayout>
      </c:layout>
      <c:pie3DChart>
        <c:varyColors val="1"/>
        <c:ser>
          <c:idx val="0"/>
          <c:order val="0"/>
          <c:dPt>
            <c:idx val="0"/>
            <c:bubble3D val="0"/>
            <c:spPr>
              <a:gradFill rotWithShape="1">
                <a:gsLst>
                  <a:gs pos="0">
                    <a:schemeClr val="accent2">
                      <a:tint val="40000"/>
                      <a:satMod val="103000"/>
                      <a:lumMod val="102000"/>
                      <a:tint val="94000"/>
                    </a:schemeClr>
                  </a:gs>
                  <a:gs pos="50000">
                    <a:schemeClr val="accent2">
                      <a:tint val="40000"/>
                      <a:satMod val="110000"/>
                      <a:lumMod val="100000"/>
                      <a:shade val="100000"/>
                    </a:schemeClr>
                  </a:gs>
                  <a:gs pos="100000">
                    <a:schemeClr val="accent2">
                      <a:tint val="40000"/>
                      <a:lumMod val="99000"/>
                      <a:satMod val="120000"/>
                      <a:shade val="78000"/>
                    </a:schemeClr>
                  </a:gs>
                </a:gsLst>
                <a:lin ang="5400000" scaled="0"/>
              </a:gradFill>
              <a:ln>
                <a:noFill/>
              </a:ln>
              <a:effectLst/>
              <a:sp3d/>
            </c:spPr>
            <c:extLst>
              <c:ext xmlns:c16="http://schemas.microsoft.com/office/drawing/2014/chart" uri="{C3380CC4-5D6E-409C-BE32-E72D297353CC}">
                <c16:uniqueId val="{00000001-07FF-4E1E-9EDA-27D7472D6E4C}"/>
              </c:ext>
            </c:extLst>
          </c:dPt>
          <c:dPt>
            <c:idx val="1"/>
            <c:bubble3D val="0"/>
            <c:spPr>
              <a:gradFill rotWithShape="1">
                <a:gsLst>
                  <a:gs pos="0">
                    <a:schemeClr val="accent2">
                      <a:tint val="50000"/>
                      <a:satMod val="103000"/>
                      <a:lumMod val="102000"/>
                      <a:tint val="94000"/>
                    </a:schemeClr>
                  </a:gs>
                  <a:gs pos="50000">
                    <a:schemeClr val="accent2">
                      <a:tint val="50000"/>
                      <a:satMod val="110000"/>
                      <a:lumMod val="100000"/>
                      <a:shade val="100000"/>
                    </a:schemeClr>
                  </a:gs>
                  <a:gs pos="100000">
                    <a:schemeClr val="accent2">
                      <a:tint val="50000"/>
                      <a:lumMod val="99000"/>
                      <a:satMod val="120000"/>
                      <a:shade val="78000"/>
                    </a:schemeClr>
                  </a:gs>
                </a:gsLst>
                <a:lin ang="5400000" scaled="0"/>
              </a:gradFill>
              <a:ln>
                <a:noFill/>
              </a:ln>
              <a:effectLst/>
              <a:sp3d/>
            </c:spPr>
            <c:extLst>
              <c:ext xmlns:c16="http://schemas.microsoft.com/office/drawing/2014/chart" uri="{C3380CC4-5D6E-409C-BE32-E72D297353CC}">
                <c16:uniqueId val="{00000003-07FF-4E1E-9EDA-27D7472D6E4C}"/>
              </c:ext>
            </c:extLst>
          </c:dPt>
          <c:dPt>
            <c:idx val="2"/>
            <c:bubble3D val="0"/>
            <c:spPr>
              <a:gradFill rotWithShape="1">
                <a:gsLst>
                  <a:gs pos="0">
                    <a:schemeClr val="accent2">
                      <a:tint val="60000"/>
                      <a:satMod val="103000"/>
                      <a:lumMod val="102000"/>
                      <a:tint val="94000"/>
                    </a:schemeClr>
                  </a:gs>
                  <a:gs pos="50000">
                    <a:schemeClr val="accent2">
                      <a:tint val="60000"/>
                      <a:satMod val="110000"/>
                      <a:lumMod val="100000"/>
                      <a:shade val="100000"/>
                    </a:schemeClr>
                  </a:gs>
                  <a:gs pos="100000">
                    <a:schemeClr val="accent2">
                      <a:tint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5-07FF-4E1E-9EDA-27D7472D6E4C}"/>
              </c:ext>
            </c:extLst>
          </c:dPt>
          <c:dPt>
            <c:idx val="3"/>
            <c:bubble3D val="0"/>
            <c:spPr>
              <a:gradFill rotWithShape="1">
                <a:gsLst>
                  <a:gs pos="0">
                    <a:schemeClr val="accent2">
                      <a:tint val="70000"/>
                      <a:satMod val="103000"/>
                      <a:lumMod val="102000"/>
                      <a:tint val="94000"/>
                    </a:schemeClr>
                  </a:gs>
                  <a:gs pos="50000">
                    <a:schemeClr val="accent2">
                      <a:tint val="70000"/>
                      <a:satMod val="110000"/>
                      <a:lumMod val="100000"/>
                      <a:shade val="100000"/>
                    </a:schemeClr>
                  </a:gs>
                  <a:gs pos="100000">
                    <a:schemeClr val="accent2">
                      <a:tint val="70000"/>
                      <a:lumMod val="99000"/>
                      <a:satMod val="120000"/>
                      <a:shade val="78000"/>
                    </a:schemeClr>
                  </a:gs>
                </a:gsLst>
                <a:lin ang="5400000" scaled="0"/>
              </a:gradFill>
              <a:ln>
                <a:noFill/>
              </a:ln>
              <a:effectLst/>
              <a:sp3d/>
            </c:spPr>
            <c:extLst>
              <c:ext xmlns:c16="http://schemas.microsoft.com/office/drawing/2014/chart" uri="{C3380CC4-5D6E-409C-BE32-E72D297353CC}">
                <c16:uniqueId val="{00000007-07FF-4E1E-9EDA-27D7472D6E4C}"/>
              </c:ext>
            </c:extLst>
          </c:dPt>
          <c:dPt>
            <c:idx val="4"/>
            <c:bubble3D val="0"/>
            <c:spPr>
              <a:gradFill rotWithShape="1">
                <a:gsLst>
                  <a:gs pos="0">
                    <a:schemeClr val="accent2">
                      <a:tint val="80000"/>
                      <a:satMod val="103000"/>
                      <a:lumMod val="102000"/>
                      <a:tint val="94000"/>
                    </a:schemeClr>
                  </a:gs>
                  <a:gs pos="50000">
                    <a:schemeClr val="accent2">
                      <a:tint val="80000"/>
                      <a:satMod val="110000"/>
                      <a:lumMod val="100000"/>
                      <a:shade val="100000"/>
                    </a:schemeClr>
                  </a:gs>
                  <a:gs pos="100000">
                    <a:schemeClr val="accent2">
                      <a:tint val="80000"/>
                      <a:lumMod val="99000"/>
                      <a:satMod val="120000"/>
                      <a:shade val="78000"/>
                    </a:schemeClr>
                  </a:gs>
                </a:gsLst>
                <a:lin ang="5400000" scaled="0"/>
              </a:gradFill>
              <a:ln>
                <a:noFill/>
              </a:ln>
              <a:effectLst/>
              <a:sp3d/>
            </c:spPr>
            <c:extLst>
              <c:ext xmlns:c16="http://schemas.microsoft.com/office/drawing/2014/chart" uri="{C3380CC4-5D6E-409C-BE32-E72D297353CC}">
                <c16:uniqueId val="{00000009-07FF-4E1E-9EDA-27D7472D6E4C}"/>
              </c:ext>
            </c:extLst>
          </c:dPt>
          <c:dPt>
            <c:idx val="5"/>
            <c:bubble3D val="0"/>
            <c:spPr>
              <a:gradFill rotWithShape="1">
                <a:gsLst>
                  <a:gs pos="0">
                    <a:schemeClr val="accent2">
                      <a:tint val="90000"/>
                      <a:satMod val="103000"/>
                      <a:lumMod val="102000"/>
                      <a:tint val="94000"/>
                    </a:schemeClr>
                  </a:gs>
                  <a:gs pos="50000">
                    <a:schemeClr val="accent2">
                      <a:tint val="90000"/>
                      <a:satMod val="110000"/>
                      <a:lumMod val="100000"/>
                      <a:shade val="100000"/>
                    </a:schemeClr>
                  </a:gs>
                  <a:gs pos="100000">
                    <a:schemeClr val="accent2">
                      <a:tint val="90000"/>
                      <a:lumMod val="99000"/>
                      <a:satMod val="120000"/>
                      <a:shade val="78000"/>
                    </a:schemeClr>
                  </a:gs>
                </a:gsLst>
                <a:lin ang="5400000" scaled="0"/>
              </a:gradFill>
              <a:ln>
                <a:noFill/>
              </a:ln>
              <a:effectLst/>
              <a:sp3d/>
            </c:spPr>
            <c:extLst>
              <c:ext xmlns:c16="http://schemas.microsoft.com/office/drawing/2014/chart" uri="{C3380CC4-5D6E-409C-BE32-E72D297353CC}">
                <c16:uniqueId val="{0000000B-07FF-4E1E-9EDA-27D7472D6E4C}"/>
              </c:ext>
            </c:extLst>
          </c:dPt>
          <c:dPt>
            <c:idx val="6"/>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D-07FF-4E1E-9EDA-27D7472D6E4C}"/>
              </c:ext>
            </c:extLst>
          </c:dPt>
          <c:dPt>
            <c:idx val="7"/>
            <c:bubble3D val="0"/>
            <c:spPr>
              <a:gradFill rotWithShape="1">
                <a:gsLst>
                  <a:gs pos="0">
                    <a:schemeClr val="accent2">
                      <a:shade val="90000"/>
                      <a:satMod val="103000"/>
                      <a:lumMod val="102000"/>
                      <a:tint val="94000"/>
                    </a:schemeClr>
                  </a:gs>
                  <a:gs pos="50000">
                    <a:schemeClr val="accent2">
                      <a:shade val="90000"/>
                      <a:satMod val="110000"/>
                      <a:lumMod val="100000"/>
                      <a:shade val="100000"/>
                    </a:schemeClr>
                  </a:gs>
                  <a:gs pos="100000">
                    <a:schemeClr val="accent2">
                      <a:shade val="90000"/>
                      <a:lumMod val="99000"/>
                      <a:satMod val="120000"/>
                      <a:shade val="78000"/>
                    </a:schemeClr>
                  </a:gs>
                </a:gsLst>
                <a:lin ang="5400000" scaled="0"/>
              </a:gradFill>
              <a:ln>
                <a:noFill/>
              </a:ln>
              <a:effectLst/>
              <a:sp3d/>
            </c:spPr>
            <c:extLst>
              <c:ext xmlns:c16="http://schemas.microsoft.com/office/drawing/2014/chart" uri="{C3380CC4-5D6E-409C-BE32-E72D297353CC}">
                <c16:uniqueId val="{0000000F-07FF-4E1E-9EDA-27D7472D6E4C}"/>
              </c:ext>
            </c:extLst>
          </c:dPt>
          <c:dPt>
            <c:idx val="8"/>
            <c:bubble3D val="0"/>
            <c:spPr>
              <a:gradFill rotWithShape="1">
                <a:gsLst>
                  <a:gs pos="0">
                    <a:schemeClr val="accent2">
                      <a:shade val="80000"/>
                      <a:satMod val="103000"/>
                      <a:lumMod val="102000"/>
                      <a:tint val="94000"/>
                    </a:schemeClr>
                  </a:gs>
                  <a:gs pos="50000">
                    <a:schemeClr val="accent2">
                      <a:shade val="80000"/>
                      <a:satMod val="110000"/>
                      <a:lumMod val="100000"/>
                      <a:shade val="100000"/>
                    </a:schemeClr>
                  </a:gs>
                  <a:gs pos="100000">
                    <a:schemeClr val="accent2">
                      <a:shade val="80000"/>
                      <a:lumMod val="99000"/>
                      <a:satMod val="120000"/>
                      <a:shade val="78000"/>
                    </a:schemeClr>
                  </a:gs>
                </a:gsLst>
                <a:lin ang="5400000" scaled="0"/>
              </a:gradFill>
              <a:ln>
                <a:noFill/>
              </a:ln>
              <a:effectLst/>
              <a:sp3d/>
            </c:spPr>
            <c:extLst>
              <c:ext xmlns:c16="http://schemas.microsoft.com/office/drawing/2014/chart" uri="{C3380CC4-5D6E-409C-BE32-E72D297353CC}">
                <c16:uniqueId val="{00000011-07FF-4E1E-9EDA-27D7472D6E4C}"/>
              </c:ext>
            </c:extLst>
          </c:dPt>
          <c:dPt>
            <c:idx val="9"/>
            <c:bubble3D val="0"/>
            <c:spPr>
              <a:gradFill rotWithShape="1">
                <a:gsLst>
                  <a:gs pos="0">
                    <a:schemeClr val="accent2">
                      <a:shade val="70000"/>
                      <a:satMod val="103000"/>
                      <a:lumMod val="102000"/>
                      <a:tint val="94000"/>
                    </a:schemeClr>
                  </a:gs>
                  <a:gs pos="50000">
                    <a:schemeClr val="accent2">
                      <a:shade val="70000"/>
                      <a:satMod val="110000"/>
                      <a:lumMod val="100000"/>
                      <a:shade val="100000"/>
                    </a:schemeClr>
                  </a:gs>
                  <a:gs pos="100000">
                    <a:schemeClr val="accent2">
                      <a:shade val="70000"/>
                      <a:lumMod val="99000"/>
                      <a:satMod val="120000"/>
                      <a:shade val="78000"/>
                    </a:schemeClr>
                  </a:gs>
                </a:gsLst>
                <a:lin ang="5400000" scaled="0"/>
              </a:gradFill>
              <a:ln>
                <a:noFill/>
              </a:ln>
              <a:effectLst/>
              <a:sp3d/>
            </c:spPr>
            <c:extLst>
              <c:ext xmlns:c16="http://schemas.microsoft.com/office/drawing/2014/chart" uri="{C3380CC4-5D6E-409C-BE32-E72D297353CC}">
                <c16:uniqueId val="{00000013-07FF-4E1E-9EDA-27D7472D6E4C}"/>
              </c:ext>
            </c:extLst>
          </c:dPt>
          <c:dPt>
            <c:idx val="10"/>
            <c:bubble3D val="0"/>
            <c:spPr>
              <a:gradFill rotWithShape="1">
                <a:gsLst>
                  <a:gs pos="0">
                    <a:schemeClr val="accent2">
                      <a:shade val="60000"/>
                      <a:satMod val="103000"/>
                      <a:lumMod val="102000"/>
                      <a:tint val="94000"/>
                    </a:schemeClr>
                  </a:gs>
                  <a:gs pos="50000">
                    <a:schemeClr val="accent2">
                      <a:shade val="60000"/>
                      <a:satMod val="110000"/>
                      <a:lumMod val="100000"/>
                      <a:shade val="100000"/>
                    </a:schemeClr>
                  </a:gs>
                  <a:gs pos="100000">
                    <a:schemeClr val="accent2">
                      <a:shade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15-07FF-4E1E-9EDA-27D7472D6E4C}"/>
              </c:ext>
            </c:extLst>
          </c:dPt>
          <c:dPt>
            <c:idx val="11"/>
            <c:bubble3D val="0"/>
            <c:spPr>
              <a:gradFill rotWithShape="1">
                <a:gsLst>
                  <a:gs pos="0">
                    <a:schemeClr val="accent2">
                      <a:shade val="50000"/>
                      <a:satMod val="103000"/>
                      <a:lumMod val="102000"/>
                      <a:tint val="94000"/>
                    </a:schemeClr>
                  </a:gs>
                  <a:gs pos="50000">
                    <a:schemeClr val="accent2">
                      <a:shade val="50000"/>
                      <a:satMod val="110000"/>
                      <a:lumMod val="100000"/>
                      <a:shade val="100000"/>
                    </a:schemeClr>
                  </a:gs>
                  <a:gs pos="100000">
                    <a:schemeClr val="accent2">
                      <a:shade val="50000"/>
                      <a:lumMod val="99000"/>
                      <a:satMod val="120000"/>
                      <a:shade val="78000"/>
                    </a:schemeClr>
                  </a:gs>
                </a:gsLst>
                <a:lin ang="5400000" scaled="0"/>
              </a:gradFill>
              <a:ln>
                <a:noFill/>
              </a:ln>
              <a:effectLst/>
              <a:sp3d/>
            </c:spPr>
            <c:extLst>
              <c:ext xmlns:c16="http://schemas.microsoft.com/office/drawing/2014/chart" uri="{C3380CC4-5D6E-409C-BE32-E72D297353CC}">
                <c16:uniqueId val="{00000017-07FF-4E1E-9EDA-27D7472D6E4C}"/>
              </c:ext>
            </c:extLst>
          </c:dPt>
          <c:dPt>
            <c:idx val="12"/>
            <c:bubble3D val="0"/>
            <c:spPr>
              <a:gradFill rotWithShape="1">
                <a:gsLst>
                  <a:gs pos="0">
                    <a:schemeClr val="accent2">
                      <a:shade val="40000"/>
                      <a:satMod val="103000"/>
                      <a:lumMod val="102000"/>
                      <a:tint val="94000"/>
                    </a:schemeClr>
                  </a:gs>
                  <a:gs pos="50000">
                    <a:schemeClr val="accent2">
                      <a:shade val="40000"/>
                      <a:satMod val="110000"/>
                      <a:lumMod val="100000"/>
                      <a:shade val="100000"/>
                    </a:schemeClr>
                  </a:gs>
                  <a:gs pos="100000">
                    <a:schemeClr val="accent2">
                      <a:shade val="40000"/>
                      <a:lumMod val="99000"/>
                      <a:satMod val="120000"/>
                      <a:shade val="78000"/>
                    </a:schemeClr>
                  </a:gs>
                </a:gsLst>
                <a:lin ang="5400000" scaled="0"/>
              </a:gradFill>
              <a:ln>
                <a:noFill/>
              </a:ln>
              <a:effectLst/>
              <a:sp3d/>
            </c:spPr>
            <c:extLst>
              <c:ext xmlns:c16="http://schemas.microsoft.com/office/drawing/2014/chart" uri="{C3380CC4-5D6E-409C-BE32-E72D297353CC}">
                <c16:uniqueId val="{00000019-07FF-4E1E-9EDA-27D7472D6E4C}"/>
              </c:ext>
            </c:extLst>
          </c:dPt>
          <c:dLbls>
            <c:dLbl>
              <c:idx val="0"/>
              <c:layout>
                <c:manualLayout>
                  <c:x val="-0.12488211977397665"/>
                  <c:y val="-8.43174786078569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FF-4E1E-9EDA-27D7472D6E4C}"/>
                </c:ext>
              </c:extLst>
            </c:dLbl>
            <c:dLbl>
              <c:idx val="1"/>
              <c:layout>
                <c:manualLayout>
                  <c:x val="3.4623379083983996E-2"/>
                  <c:y val="-9.946924986977782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FF-4E1E-9EDA-27D7472D6E4C}"/>
                </c:ext>
              </c:extLst>
            </c:dLbl>
            <c:dLbl>
              <c:idx val="2"/>
              <c:layout>
                <c:manualLayout>
                  <c:x val="-2.8754228173707586E-2"/>
                  <c:y val="-1.758100324164681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FF-4E1E-9EDA-27D7472D6E4C}"/>
                </c:ext>
              </c:extLst>
            </c:dLbl>
            <c:dLbl>
              <c:idx val="3"/>
              <c:layout>
                <c:manualLayout>
                  <c:x val="-3.1608355656573858E-3"/>
                  <c:y val="-0.1234560314107078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7FF-4E1E-9EDA-27D7472D6E4C}"/>
                </c:ext>
              </c:extLst>
            </c:dLbl>
            <c:dLbl>
              <c:idx val="4"/>
              <c:layout>
                <c:manualLayout>
                  <c:x val="1.1543368570248059E-2"/>
                  <c:y val="-0.132957743694970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7FF-4E1E-9EDA-27D7472D6E4C}"/>
                </c:ext>
              </c:extLst>
            </c:dLbl>
            <c:dLbl>
              <c:idx val="5"/>
              <c:layout>
                <c:manualLayout>
                  <c:x val="7.5234596964039294E-2"/>
                  <c:y val="-0.1044442310564837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7FF-4E1E-9EDA-27D7472D6E4C}"/>
                </c:ext>
              </c:extLst>
            </c:dLbl>
            <c:dLbl>
              <c:idx val="6"/>
              <c:layout>
                <c:manualLayout>
                  <c:x val="-2.3341044998241325E-2"/>
                  <c:y val="-9.62693382839340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7FF-4E1E-9EDA-27D7472D6E4C}"/>
                </c:ext>
              </c:extLst>
            </c:dLbl>
            <c:dLbl>
              <c:idx val="7"/>
              <c:layout>
                <c:manualLayout>
                  <c:x val="-5.2363557648077499E-3"/>
                  <c:y val="-0.3329372852783646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7FF-4E1E-9EDA-27D7472D6E4C}"/>
                </c:ext>
              </c:extLst>
            </c:dLbl>
            <c:dLbl>
              <c:idx val="8"/>
              <c:layout>
                <c:manualLayout>
                  <c:x val="2.5680515183704174E-2"/>
                  <c:y val="-4.692935087251719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7FF-4E1E-9EDA-27D7472D6E4C}"/>
                </c:ext>
              </c:extLst>
            </c:dLbl>
            <c:dLbl>
              <c:idx val="10"/>
              <c:layout>
                <c:manualLayout>
                  <c:x val="1.0241767459479934E-2"/>
                  <c:y val="-0.2444444444444444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7FF-4E1E-9EDA-27D7472D6E4C}"/>
                </c:ext>
              </c:extLst>
            </c:dLbl>
            <c:dLbl>
              <c:idx val="11"/>
              <c:layout>
                <c:manualLayout>
                  <c:x val="9.9209533521685579E-3"/>
                  <c:y val="-5.179630725350082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7FF-4E1E-9EDA-27D7472D6E4C}"/>
                </c:ext>
              </c:extLst>
            </c:dLbl>
            <c:dLbl>
              <c:idx val="12"/>
              <c:layout>
                <c:manualLayout>
                  <c:x val="-0.10127472123309426"/>
                  <c:y val="-5.188809491299136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7FF-4E1E-9EDA-27D7472D6E4C}"/>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Sheet1!$A$1:$A$13</c:f>
              <c:strCache>
                <c:ptCount val="13"/>
                <c:pt idx="0">
                  <c:v>No participation</c:v>
                </c:pt>
                <c:pt idx="1">
                  <c:v>Other</c:v>
                </c:pt>
                <c:pt idx="2">
                  <c:v>Veterinary Med</c:v>
                </c:pt>
                <c:pt idx="3">
                  <c:v>Social Work</c:v>
                </c:pt>
                <c:pt idx="4">
                  <c:v>Public Health</c:v>
                </c:pt>
                <c:pt idx="5">
                  <c:v>Psychology</c:v>
                </c:pt>
                <c:pt idx="6">
                  <c:v>Physician Assistant</c:v>
                </c:pt>
                <c:pt idx="7">
                  <c:v>Physical Therapy</c:v>
                </c:pt>
                <c:pt idx="8">
                  <c:v>Allopathic Medicine (MD)</c:v>
                </c:pt>
                <c:pt idx="9">
                  <c:v>Osteopahtic medicine (DO)</c:v>
                </c:pt>
                <c:pt idx="10">
                  <c:v>Occupational Therapy </c:v>
                </c:pt>
                <c:pt idx="11">
                  <c:v>Nursing</c:v>
                </c:pt>
                <c:pt idx="12">
                  <c:v>Dentistry</c:v>
                </c:pt>
              </c:strCache>
            </c:strRef>
          </c:cat>
          <c:val>
            <c:numRef>
              <c:f>Sheet1!$B$1:$B$13</c:f>
              <c:numCache>
                <c:formatCode>General</c:formatCode>
                <c:ptCount val="13"/>
                <c:pt idx="0">
                  <c:v>3</c:v>
                </c:pt>
                <c:pt idx="1">
                  <c:v>4</c:v>
                </c:pt>
                <c:pt idx="2">
                  <c:v>0</c:v>
                </c:pt>
                <c:pt idx="3">
                  <c:v>73</c:v>
                </c:pt>
                <c:pt idx="4">
                  <c:v>16</c:v>
                </c:pt>
                <c:pt idx="5">
                  <c:v>12</c:v>
                </c:pt>
                <c:pt idx="6">
                  <c:v>106</c:v>
                </c:pt>
                <c:pt idx="7">
                  <c:v>110</c:v>
                </c:pt>
                <c:pt idx="8">
                  <c:v>92</c:v>
                </c:pt>
                <c:pt idx="9">
                  <c:v>28</c:v>
                </c:pt>
                <c:pt idx="10">
                  <c:v>140</c:v>
                </c:pt>
                <c:pt idx="11">
                  <c:v>117</c:v>
                </c:pt>
                <c:pt idx="12">
                  <c:v>59</c:v>
                </c:pt>
              </c:numCache>
            </c:numRef>
          </c:val>
          <c:extLst>
            <c:ext xmlns:c16="http://schemas.microsoft.com/office/drawing/2014/chart" uri="{C3380CC4-5D6E-409C-BE32-E72D297353CC}">
              <c16:uniqueId val="{0000001A-07FF-4E1E-9EDA-27D7472D6E4C}"/>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4.6888503185423307E-2"/>
          <c:y val="0.8215568067897786"/>
          <c:w val="0.93749659787769779"/>
          <c:h val="0.1674396944887552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National Semibold" panose="02000503000000020004" pitchFamily="50"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2428378885061986E-6"/>
          <c:y val="0.21529466239232331"/>
          <c:w val="0.57271232987768439"/>
          <c:h val="0.66045516741076193"/>
        </c:manualLayout>
      </c:layout>
      <c:pie3DChart>
        <c:varyColors val="1"/>
        <c:ser>
          <c:idx val="0"/>
          <c:order val="0"/>
          <c:dPt>
            <c:idx val="0"/>
            <c:bubble3D val="0"/>
            <c:spPr>
              <a:gradFill rotWithShape="1">
                <a:gsLst>
                  <a:gs pos="0">
                    <a:schemeClr val="accent4">
                      <a:shade val="38000"/>
                      <a:satMod val="103000"/>
                      <a:lumMod val="102000"/>
                      <a:tint val="94000"/>
                    </a:schemeClr>
                  </a:gs>
                  <a:gs pos="50000">
                    <a:schemeClr val="accent4">
                      <a:shade val="38000"/>
                      <a:satMod val="110000"/>
                      <a:lumMod val="100000"/>
                      <a:shade val="100000"/>
                    </a:schemeClr>
                  </a:gs>
                  <a:gs pos="100000">
                    <a:schemeClr val="accent4">
                      <a:shade val="38000"/>
                      <a:lumMod val="99000"/>
                      <a:satMod val="120000"/>
                      <a:shade val="78000"/>
                    </a:schemeClr>
                  </a:gs>
                </a:gsLst>
                <a:lin ang="5400000" scaled="0"/>
              </a:gradFill>
              <a:ln>
                <a:noFill/>
              </a:ln>
              <a:effectLst/>
              <a:sp3d/>
            </c:spPr>
            <c:extLst>
              <c:ext xmlns:c16="http://schemas.microsoft.com/office/drawing/2014/chart" uri="{C3380CC4-5D6E-409C-BE32-E72D297353CC}">
                <c16:uniqueId val="{00000001-92E2-44C0-A36F-7B946BAC797B}"/>
              </c:ext>
            </c:extLst>
          </c:dPt>
          <c:dPt>
            <c:idx val="1"/>
            <c:bubble3D val="0"/>
            <c:spPr>
              <a:gradFill rotWithShape="1">
                <a:gsLst>
                  <a:gs pos="0">
                    <a:schemeClr val="accent4">
                      <a:shade val="47000"/>
                      <a:satMod val="103000"/>
                      <a:lumMod val="102000"/>
                      <a:tint val="94000"/>
                    </a:schemeClr>
                  </a:gs>
                  <a:gs pos="50000">
                    <a:schemeClr val="accent4">
                      <a:shade val="47000"/>
                      <a:satMod val="110000"/>
                      <a:lumMod val="100000"/>
                      <a:shade val="100000"/>
                    </a:schemeClr>
                  </a:gs>
                  <a:gs pos="100000">
                    <a:schemeClr val="accent4">
                      <a:shade val="47000"/>
                      <a:lumMod val="99000"/>
                      <a:satMod val="120000"/>
                      <a:shade val="78000"/>
                    </a:schemeClr>
                  </a:gs>
                </a:gsLst>
                <a:lin ang="5400000" scaled="0"/>
              </a:gradFill>
              <a:ln>
                <a:noFill/>
              </a:ln>
              <a:effectLst/>
              <a:sp3d/>
            </c:spPr>
            <c:extLst>
              <c:ext xmlns:c16="http://schemas.microsoft.com/office/drawing/2014/chart" uri="{C3380CC4-5D6E-409C-BE32-E72D297353CC}">
                <c16:uniqueId val="{00000003-92E2-44C0-A36F-7B946BAC797B}"/>
              </c:ext>
            </c:extLst>
          </c:dPt>
          <c:dPt>
            <c:idx val="2"/>
            <c:bubble3D val="0"/>
            <c:spPr>
              <a:gradFill rotWithShape="1">
                <a:gsLst>
                  <a:gs pos="0">
                    <a:schemeClr val="accent4">
                      <a:shade val="56000"/>
                      <a:satMod val="103000"/>
                      <a:lumMod val="102000"/>
                      <a:tint val="94000"/>
                    </a:schemeClr>
                  </a:gs>
                  <a:gs pos="50000">
                    <a:schemeClr val="accent4">
                      <a:shade val="56000"/>
                      <a:satMod val="110000"/>
                      <a:lumMod val="100000"/>
                      <a:shade val="100000"/>
                    </a:schemeClr>
                  </a:gs>
                  <a:gs pos="100000">
                    <a:schemeClr val="accent4">
                      <a:shade val="56000"/>
                      <a:lumMod val="99000"/>
                      <a:satMod val="120000"/>
                      <a:shade val="78000"/>
                    </a:schemeClr>
                  </a:gs>
                </a:gsLst>
                <a:lin ang="5400000" scaled="0"/>
              </a:gradFill>
              <a:ln>
                <a:noFill/>
              </a:ln>
              <a:effectLst/>
              <a:sp3d/>
            </c:spPr>
            <c:extLst>
              <c:ext xmlns:c16="http://schemas.microsoft.com/office/drawing/2014/chart" uri="{C3380CC4-5D6E-409C-BE32-E72D297353CC}">
                <c16:uniqueId val="{00000005-92E2-44C0-A36F-7B946BAC797B}"/>
              </c:ext>
            </c:extLst>
          </c:dPt>
          <c:dPt>
            <c:idx val="3"/>
            <c:bubble3D val="0"/>
            <c:spPr>
              <a:gradFill rotWithShape="1">
                <a:gsLst>
                  <a:gs pos="0">
                    <a:schemeClr val="accent4">
                      <a:shade val="65000"/>
                      <a:satMod val="103000"/>
                      <a:lumMod val="102000"/>
                      <a:tint val="94000"/>
                    </a:schemeClr>
                  </a:gs>
                  <a:gs pos="50000">
                    <a:schemeClr val="accent4">
                      <a:shade val="65000"/>
                      <a:satMod val="110000"/>
                      <a:lumMod val="100000"/>
                      <a:shade val="100000"/>
                    </a:schemeClr>
                  </a:gs>
                  <a:gs pos="100000">
                    <a:schemeClr val="accent4">
                      <a:shade val="65000"/>
                      <a:lumMod val="99000"/>
                      <a:satMod val="120000"/>
                      <a:shade val="78000"/>
                    </a:schemeClr>
                  </a:gs>
                </a:gsLst>
                <a:lin ang="5400000" scaled="0"/>
              </a:gradFill>
              <a:ln>
                <a:noFill/>
              </a:ln>
              <a:effectLst/>
              <a:sp3d/>
            </c:spPr>
            <c:extLst>
              <c:ext xmlns:c16="http://schemas.microsoft.com/office/drawing/2014/chart" uri="{C3380CC4-5D6E-409C-BE32-E72D297353CC}">
                <c16:uniqueId val="{00000007-92E2-44C0-A36F-7B946BAC797B}"/>
              </c:ext>
            </c:extLst>
          </c:dPt>
          <c:dPt>
            <c:idx val="4"/>
            <c:bubble3D val="0"/>
            <c:spPr>
              <a:gradFill rotWithShape="1">
                <a:gsLst>
                  <a:gs pos="0">
                    <a:schemeClr val="accent4">
                      <a:shade val="73000"/>
                      <a:satMod val="103000"/>
                      <a:lumMod val="102000"/>
                      <a:tint val="94000"/>
                    </a:schemeClr>
                  </a:gs>
                  <a:gs pos="50000">
                    <a:schemeClr val="accent4">
                      <a:shade val="73000"/>
                      <a:satMod val="110000"/>
                      <a:lumMod val="100000"/>
                      <a:shade val="100000"/>
                    </a:schemeClr>
                  </a:gs>
                  <a:gs pos="100000">
                    <a:schemeClr val="accent4">
                      <a:shade val="73000"/>
                      <a:lumMod val="99000"/>
                      <a:satMod val="120000"/>
                      <a:shade val="78000"/>
                    </a:schemeClr>
                  </a:gs>
                </a:gsLst>
                <a:lin ang="5400000" scaled="0"/>
              </a:gradFill>
              <a:ln>
                <a:noFill/>
              </a:ln>
              <a:effectLst/>
              <a:sp3d/>
            </c:spPr>
            <c:extLst>
              <c:ext xmlns:c16="http://schemas.microsoft.com/office/drawing/2014/chart" uri="{C3380CC4-5D6E-409C-BE32-E72D297353CC}">
                <c16:uniqueId val="{00000009-92E2-44C0-A36F-7B946BAC797B}"/>
              </c:ext>
            </c:extLst>
          </c:dPt>
          <c:dPt>
            <c:idx val="5"/>
            <c:bubble3D val="0"/>
            <c:spPr>
              <a:gradFill rotWithShape="1">
                <a:gsLst>
                  <a:gs pos="0">
                    <a:schemeClr val="accent4">
                      <a:shade val="82000"/>
                      <a:satMod val="103000"/>
                      <a:lumMod val="102000"/>
                      <a:tint val="94000"/>
                    </a:schemeClr>
                  </a:gs>
                  <a:gs pos="50000">
                    <a:schemeClr val="accent4">
                      <a:shade val="82000"/>
                      <a:satMod val="110000"/>
                      <a:lumMod val="100000"/>
                      <a:shade val="100000"/>
                    </a:schemeClr>
                  </a:gs>
                  <a:gs pos="100000">
                    <a:schemeClr val="accent4">
                      <a:shade val="82000"/>
                      <a:lumMod val="99000"/>
                      <a:satMod val="120000"/>
                      <a:shade val="78000"/>
                    </a:schemeClr>
                  </a:gs>
                </a:gsLst>
                <a:lin ang="5400000" scaled="0"/>
              </a:gradFill>
              <a:ln>
                <a:noFill/>
              </a:ln>
              <a:effectLst/>
              <a:sp3d/>
            </c:spPr>
            <c:extLst>
              <c:ext xmlns:c16="http://schemas.microsoft.com/office/drawing/2014/chart" uri="{C3380CC4-5D6E-409C-BE32-E72D297353CC}">
                <c16:uniqueId val="{0000000B-92E2-44C0-A36F-7B946BAC797B}"/>
              </c:ext>
            </c:extLst>
          </c:dPt>
          <c:dPt>
            <c:idx val="6"/>
            <c:bubble3D val="0"/>
            <c:spPr>
              <a:gradFill rotWithShape="1">
                <a:gsLst>
                  <a:gs pos="0">
                    <a:schemeClr val="accent4">
                      <a:shade val="91000"/>
                      <a:satMod val="103000"/>
                      <a:lumMod val="102000"/>
                      <a:tint val="94000"/>
                    </a:schemeClr>
                  </a:gs>
                  <a:gs pos="50000">
                    <a:schemeClr val="accent4">
                      <a:shade val="91000"/>
                      <a:satMod val="110000"/>
                      <a:lumMod val="100000"/>
                      <a:shade val="100000"/>
                    </a:schemeClr>
                  </a:gs>
                  <a:gs pos="100000">
                    <a:schemeClr val="accent4">
                      <a:shade val="91000"/>
                      <a:lumMod val="99000"/>
                      <a:satMod val="120000"/>
                      <a:shade val="78000"/>
                    </a:schemeClr>
                  </a:gs>
                </a:gsLst>
                <a:lin ang="5400000" scaled="0"/>
              </a:gradFill>
              <a:ln>
                <a:noFill/>
              </a:ln>
              <a:effectLst/>
              <a:sp3d/>
            </c:spPr>
            <c:extLst>
              <c:ext xmlns:c16="http://schemas.microsoft.com/office/drawing/2014/chart" uri="{C3380CC4-5D6E-409C-BE32-E72D297353CC}">
                <c16:uniqueId val="{0000000D-92E2-44C0-A36F-7B946BAC797B}"/>
              </c:ext>
            </c:extLst>
          </c:dPt>
          <c:dPt>
            <c:idx val="7"/>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F-92E2-44C0-A36F-7B946BAC797B}"/>
              </c:ext>
            </c:extLst>
          </c:dPt>
          <c:dPt>
            <c:idx val="8"/>
            <c:bubble3D val="0"/>
            <c:spPr>
              <a:gradFill rotWithShape="1">
                <a:gsLst>
                  <a:gs pos="0">
                    <a:schemeClr val="accent4">
                      <a:tint val="92000"/>
                      <a:satMod val="103000"/>
                      <a:lumMod val="102000"/>
                      <a:tint val="94000"/>
                    </a:schemeClr>
                  </a:gs>
                  <a:gs pos="50000">
                    <a:schemeClr val="accent4">
                      <a:tint val="92000"/>
                      <a:satMod val="110000"/>
                      <a:lumMod val="100000"/>
                      <a:shade val="100000"/>
                    </a:schemeClr>
                  </a:gs>
                  <a:gs pos="100000">
                    <a:schemeClr val="accent4">
                      <a:tint val="92000"/>
                      <a:lumMod val="99000"/>
                      <a:satMod val="120000"/>
                      <a:shade val="78000"/>
                    </a:schemeClr>
                  </a:gs>
                </a:gsLst>
                <a:lin ang="5400000" scaled="0"/>
              </a:gradFill>
              <a:ln>
                <a:noFill/>
              </a:ln>
              <a:effectLst/>
              <a:sp3d/>
            </c:spPr>
            <c:extLst>
              <c:ext xmlns:c16="http://schemas.microsoft.com/office/drawing/2014/chart" uri="{C3380CC4-5D6E-409C-BE32-E72D297353CC}">
                <c16:uniqueId val="{00000011-92E2-44C0-A36F-7B946BAC797B}"/>
              </c:ext>
            </c:extLst>
          </c:dPt>
          <c:dPt>
            <c:idx val="9"/>
            <c:bubble3D val="0"/>
            <c:spPr>
              <a:gradFill rotWithShape="1">
                <a:gsLst>
                  <a:gs pos="0">
                    <a:schemeClr val="accent4">
                      <a:tint val="83000"/>
                      <a:satMod val="103000"/>
                      <a:lumMod val="102000"/>
                      <a:tint val="94000"/>
                    </a:schemeClr>
                  </a:gs>
                  <a:gs pos="50000">
                    <a:schemeClr val="accent4">
                      <a:tint val="83000"/>
                      <a:satMod val="110000"/>
                      <a:lumMod val="100000"/>
                      <a:shade val="100000"/>
                    </a:schemeClr>
                  </a:gs>
                  <a:gs pos="100000">
                    <a:schemeClr val="accent4">
                      <a:tint val="83000"/>
                      <a:lumMod val="99000"/>
                      <a:satMod val="120000"/>
                      <a:shade val="78000"/>
                    </a:schemeClr>
                  </a:gs>
                </a:gsLst>
                <a:lin ang="5400000" scaled="0"/>
              </a:gradFill>
              <a:ln>
                <a:noFill/>
              </a:ln>
              <a:effectLst/>
              <a:sp3d/>
            </c:spPr>
            <c:extLst>
              <c:ext xmlns:c16="http://schemas.microsoft.com/office/drawing/2014/chart" uri="{C3380CC4-5D6E-409C-BE32-E72D297353CC}">
                <c16:uniqueId val="{00000013-92E2-44C0-A36F-7B946BAC797B}"/>
              </c:ext>
            </c:extLst>
          </c:dPt>
          <c:dPt>
            <c:idx val="10"/>
            <c:bubble3D val="0"/>
            <c:spPr>
              <a:gradFill rotWithShape="1">
                <a:gsLst>
                  <a:gs pos="0">
                    <a:schemeClr val="accent4">
                      <a:tint val="74000"/>
                      <a:satMod val="103000"/>
                      <a:lumMod val="102000"/>
                      <a:tint val="94000"/>
                    </a:schemeClr>
                  </a:gs>
                  <a:gs pos="50000">
                    <a:schemeClr val="accent4">
                      <a:tint val="74000"/>
                      <a:satMod val="110000"/>
                      <a:lumMod val="100000"/>
                      <a:shade val="100000"/>
                    </a:schemeClr>
                  </a:gs>
                  <a:gs pos="100000">
                    <a:schemeClr val="accent4">
                      <a:tint val="74000"/>
                      <a:lumMod val="99000"/>
                      <a:satMod val="120000"/>
                      <a:shade val="78000"/>
                    </a:schemeClr>
                  </a:gs>
                </a:gsLst>
                <a:lin ang="5400000" scaled="0"/>
              </a:gradFill>
              <a:ln>
                <a:noFill/>
              </a:ln>
              <a:effectLst/>
              <a:sp3d/>
            </c:spPr>
            <c:extLst>
              <c:ext xmlns:c16="http://schemas.microsoft.com/office/drawing/2014/chart" uri="{C3380CC4-5D6E-409C-BE32-E72D297353CC}">
                <c16:uniqueId val="{00000015-92E2-44C0-A36F-7B946BAC797B}"/>
              </c:ext>
            </c:extLst>
          </c:dPt>
          <c:dPt>
            <c:idx val="11"/>
            <c:bubble3D val="0"/>
            <c:spPr>
              <a:gradFill rotWithShape="1">
                <a:gsLst>
                  <a:gs pos="0">
                    <a:schemeClr val="accent4">
                      <a:tint val="65000"/>
                      <a:satMod val="103000"/>
                      <a:lumMod val="102000"/>
                      <a:tint val="94000"/>
                    </a:schemeClr>
                  </a:gs>
                  <a:gs pos="50000">
                    <a:schemeClr val="accent4">
                      <a:tint val="65000"/>
                      <a:satMod val="110000"/>
                      <a:lumMod val="100000"/>
                      <a:shade val="100000"/>
                    </a:schemeClr>
                  </a:gs>
                  <a:gs pos="100000">
                    <a:schemeClr val="accent4">
                      <a:tint val="65000"/>
                      <a:lumMod val="99000"/>
                      <a:satMod val="120000"/>
                      <a:shade val="78000"/>
                    </a:schemeClr>
                  </a:gs>
                </a:gsLst>
                <a:lin ang="5400000" scaled="0"/>
              </a:gradFill>
              <a:ln>
                <a:noFill/>
              </a:ln>
              <a:effectLst/>
              <a:sp3d/>
            </c:spPr>
            <c:extLst>
              <c:ext xmlns:c16="http://schemas.microsoft.com/office/drawing/2014/chart" uri="{C3380CC4-5D6E-409C-BE32-E72D297353CC}">
                <c16:uniqueId val="{00000017-92E2-44C0-A36F-7B946BAC797B}"/>
              </c:ext>
            </c:extLst>
          </c:dPt>
          <c:dPt>
            <c:idx val="12"/>
            <c:bubble3D val="0"/>
            <c:spPr>
              <a:gradFill rotWithShape="1">
                <a:gsLst>
                  <a:gs pos="0">
                    <a:schemeClr val="accent4">
                      <a:tint val="57000"/>
                      <a:satMod val="103000"/>
                      <a:lumMod val="102000"/>
                      <a:tint val="94000"/>
                    </a:schemeClr>
                  </a:gs>
                  <a:gs pos="50000">
                    <a:schemeClr val="accent4">
                      <a:tint val="57000"/>
                      <a:satMod val="110000"/>
                      <a:lumMod val="100000"/>
                      <a:shade val="100000"/>
                    </a:schemeClr>
                  </a:gs>
                  <a:gs pos="100000">
                    <a:schemeClr val="accent4">
                      <a:tint val="57000"/>
                      <a:lumMod val="99000"/>
                      <a:satMod val="120000"/>
                      <a:shade val="78000"/>
                    </a:schemeClr>
                  </a:gs>
                </a:gsLst>
                <a:lin ang="5400000" scaled="0"/>
              </a:gradFill>
              <a:ln>
                <a:noFill/>
              </a:ln>
              <a:effectLst/>
              <a:sp3d/>
            </c:spPr>
            <c:extLst>
              <c:ext xmlns:c16="http://schemas.microsoft.com/office/drawing/2014/chart" uri="{C3380CC4-5D6E-409C-BE32-E72D297353CC}">
                <c16:uniqueId val="{00000019-92E2-44C0-A36F-7B946BAC797B}"/>
              </c:ext>
            </c:extLst>
          </c:dPt>
          <c:dPt>
            <c:idx val="13"/>
            <c:bubble3D val="0"/>
            <c:spPr>
              <a:gradFill rotWithShape="1">
                <a:gsLst>
                  <a:gs pos="0">
                    <a:schemeClr val="accent4">
                      <a:tint val="48000"/>
                      <a:satMod val="103000"/>
                      <a:lumMod val="102000"/>
                      <a:tint val="94000"/>
                    </a:schemeClr>
                  </a:gs>
                  <a:gs pos="50000">
                    <a:schemeClr val="accent4">
                      <a:tint val="48000"/>
                      <a:satMod val="110000"/>
                      <a:lumMod val="100000"/>
                      <a:shade val="100000"/>
                    </a:schemeClr>
                  </a:gs>
                  <a:gs pos="100000">
                    <a:schemeClr val="accent4">
                      <a:tint val="48000"/>
                      <a:lumMod val="99000"/>
                      <a:satMod val="120000"/>
                      <a:shade val="78000"/>
                    </a:schemeClr>
                  </a:gs>
                </a:gsLst>
                <a:lin ang="5400000" scaled="0"/>
              </a:gradFill>
              <a:ln>
                <a:noFill/>
              </a:ln>
              <a:effectLst/>
              <a:sp3d/>
            </c:spPr>
            <c:extLst>
              <c:ext xmlns:c16="http://schemas.microsoft.com/office/drawing/2014/chart" uri="{C3380CC4-5D6E-409C-BE32-E72D297353CC}">
                <c16:uniqueId val="{0000001B-92E2-44C0-A36F-7B946BAC797B}"/>
              </c:ext>
            </c:extLst>
          </c:dPt>
          <c:dPt>
            <c:idx val="14"/>
            <c:bubble3D val="0"/>
            <c:spPr>
              <a:gradFill rotWithShape="1">
                <a:gsLst>
                  <a:gs pos="0">
                    <a:schemeClr val="accent4">
                      <a:tint val="39000"/>
                      <a:satMod val="103000"/>
                      <a:lumMod val="102000"/>
                      <a:tint val="94000"/>
                    </a:schemeClr>
                  </a:gs>
                  <a:gs pos="50000">
                    <a:schemeClr val="accent4">
                      <a:tint val="39000"/>
                      <a:satMod val="110000"/>
                      <a:lumMod val="100000"/>
                      <a:shade val="100000"/>
                    </a:schemeClr>
                  </a:gs>
                  <a:gs pos="100000">
                    <a:schemeClr val="accent4">
                      <a:tint val="39000"/>
                      <a:lumMod val="99000"/>
                      <a:satMod val="120000"/>
                      <a:shade val="78000"/>
                    </a:schemeClr>
                  </a:gs>
                </a:gsLst>
                <a:lin ang="5400000" scaled="0"/>
              </a:gradFill>
              <a:ln>
                <a:noFill/>
              </a:ln>
              <a:effectLst/>
              <a:sp3d/>
            </c:spPr>
            <c:extLst>
              <c:ext xmlns:c16="http://schemas.microsoft.com/office/drawing/2014/chart" uri="{C3380CC4-5D6E-409C-BE32-E72D297353CC}">
                <c16:uniqueId val="{0000001D-92E2-44C0-A36F-7B946BAC797B}"/>
              </c:ext>
            </c:extLst>
          </c:dPt>
          <c:dLbls>
            <c:dLbl>
              <c:idx val="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92E2-44C0-A36F-7B946BAC797B}"/>
                </c:ext>
              </c:extLst>
            </c:dLbl>
            <c:dLbl>
              <c:idx val="1"/>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92E2-44C0-A36F-7B946BAC797B}"/>
                </c:ext>
              </c:extLst>
            </c:dLbl>
            <c:dLbl>
              <c:idx val="2"/>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92E2-44C0-A36F-7B946BAC797B}"/>
                </c:ext>
              </c:extLst>
            </c:dLbl>
            <c:dLbl>
              <c:idx val="3"/>
              <c:layout>
                <c:manualLayout>
                  <c:x val="5.028641895594492E-2"/>
                  <c:y val="-2.9646456831557436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92E2-44C0-A36F-7B946BAC797B}"/>
                </c:ext>
              </c:extLst>
            </c:dLbl>
            <c:dLbl>
              <c:idx val="4"/>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92E2-44C0-A36F-7B946BAC797B}"/>
                </c:ext>
              </c:extLst>
            </c:dLbl>
            <c:dLbl>
              <c:idx val="5"/>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92E2-44C0-A36F-7B946BAC797B}"/>
                </c:ext>
              </c:extLst>
            </c:dLbl>
            <c:dLbl>
              <c:idx val="6"/>
              <c:layout>
                <c:manualLayout>
                  <c:x val="7.016709621759756E-3"/>
                  <c:y val="1.2705624356381758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92E2-44C0-A36F-7B946BAC797B}"/>
                </c:ext>
              </c:extLst>
            </c:dLbl>
            <c:dLbl>
              <c:idx val="7"/>
              <c:layout>
                <c:manualLayout>
                  <c:x val="2.6897386883412398E-2"/>
                  <c:y val="2.9646456831557436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F-92E2-44C0-A36F-7B946BAC797B}"/>
                </c:ext>
              </c:extLst>
            </c:dLbl>
            <c:dLbl>
              <c:idx val="8"/>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1-92E2-44C0-A36F-7B946BAC797B}"/>
                </c:ext>
              </c:extLst>
            </c:dLbl>
            <c:dLbl>
              <c:idx val="9"/>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3-92E2-44C0-A36F-7B946BAC797B}"/>
                </c:ext>
              </c:extLst>
            </c:dLbl>
            <c:dLbl>
              <c:idx val="1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5-92E2-44C0-A36F-7B946BAC797B}"/>
                </c:ext>
              </c:extLst>
            </c:dLbl>
            <c:dLbl>
              <c:idx val="11"/>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7-92E2-44C0-A36F-7B946BAC797B}"/>
                </c:ext>
              </c:extLst>
            </c:dLbl>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2">
                        <a:lumMod val="75000"/>
                      </a:schemeClr>
                    </a:solidFill>
                    <a:latin typeface="National Semibold" panose="02000503000000020004" pitchFamily="50" charset="0"/>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Sheet1!$A$4:$A$18</c:f>
              <c:strCache>
                <c:ptCount val="12"/>
                <c:pt idx="0">
                  <c:v>Gov. or Reglatory sci</c:v>
                </c:pt>
                <c:pt idx="1">
                  <c:v>Managed Care</c:v>
                </c:pt>
                <c:pt idx="2">
                  <c:v>Pharma</c:v>
                </c:pt>
                <c:pt idx="3">
                  <c:v>Assoc. Management</c:v>
                </c:pt>
                <c:pt idx="4">
                  <c:v>Academia</c:v>
                </c:pt>
                <c:pt idx="5">
                  <c:v>Nursing/Long-term</c:v>
                </c:pt>
                <c:pt idx="6">
                  <c:v>Home care</c:v>
                </c:pt>
                <c:pt idx="7">
                  <c:v>Consultant</c:v>
                </c:pt>
                <c:pt idx="8">
                  <c:v>Clinic-based pharmacy</c:v>
                </c:pt>
                <c:pt idx="9">
                  <c:v>Hospital</c:v>
                </c:pt>
                <c:pt idx="10">
                  <c:v>Independent community</c:v>
                </c:pt>
                <c:pt idx="11">
                  <c:v>Community Pharmacy</c:v>
                </c:pt>
              </c:strCache>
            </c:strRef>
          </c:cat>
          <c:val>
            <c:numRef>
              <c:f>Sheet1!$B$4:$B$18</c:f>
              <c:numCache>
                <c:formatCode>General</c:formatCode>
                <c:ptCount val="15"/>
                <c:pt idx="0">
                  <c:v>2</c:v>
                </c:pt>
                <c:pt idx="1">
                  <c:v>8</c:v>
                </c:pt>
                <c:pt idx="2">
                  <c:v>19</c:v>
                </c:pt>
                <c:pt idx="3">
                  <c:v>1</c:v>
                </c:pt>
                <c:pt idx="4">
                  <c:v>9</c:v>
                </c:pt>
                <c:pt idx="5">
                  <c:v>8</c:v>
                </c:pt>
                <c:pt idx="6">
                  <c:v>3</c:v>
                </c:pt>
                <c:pt idx="7">
                  <c:v>7</c:v>
                </c:pt>
                <c:pt idx="8">
                  <c:v>26</c:v>
                </c:pt>
                <c:pt idx="9">
                  <c:v>77</c:v>
                </c:pt>
                <c:pt idx="10">
                  <c:v>29</c:v>
                </c:pt>
                <c:pt idx="11">
                  <c:v>72</c:v>
                </c:pt>
              </c:numCache>
            </c:numRef>
          </c:val>
          <c:extLst>
            <c:ext xmlns:c16="http://schemas.microsoft.com/office/drawing/2014/chart" uri="{C3380CC4-5D6E-409C-BE32-E72D297353CC}">
              <c16:uniqueId val="{0000001E-92E2-44C0-A36F-7B946BAC797B}"/>
            </c:ext>
          </c:extLst>
        </c:ser>
        <c:ser>
          <c:idx val="1"/>
          <c:order val="1"/>
          <c:dPt>
            <c:idx val="0"/>
            <c:bubble3D val="0"/>
            <c:spPr>
              <a:gradFill rotWithShape="1">
                <a:gsLst>
                  <a:gs pos="0">
                    <a:schemeClr val="accent4">
                      <a:shade val="38000"/>
                      <a:satMod val="103000"/>
                      <a:lumMod val="102000"/>
                      <a:tint val="94000"/>
                    </a:schemeClr>
                  </a:gs>
                  <a:gs pos="50000">
                    <a:schemeClr val="accent4">
                      <a:shade val="38000"/>
                      <a:satMod val="110000"/>
                      <a:lumMod val="100000"/>
                      <a:shade val="100000"/>
                    </a:schemeClr>
                  </a:gs>
                  <a:gs pos="100000">
                    <a:schemeClr val="accent4">
                      <a:shade val="38000"/>
                      <a:lumMod val="99000"/>
                      <a:satMod val="120000"/>
                      <a:shade val="78000"/>
                    </a:schemeClr>
                  </a:gs>
                </a:gsLst>
                <a:lin ang="5400000" scaled="0"/>
              </a:gradFill>
              <a:ln>
                <a:noFill/>
              </a:ln>
              <a:effectLst/>
              <a:sp3d/>
            </c:spPr>
            <c:extLst>
              <c:ext xmlns:c16="http://schemas.microsoft.com/office/drawing/2014/chart" uri="{C3380CC4-5D6E-409C-BE32-E72D297353CC}">
                <c16:uniqueId val="{00000020-92E2-44C0-A36F-7B946BAC797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Sheet1!$A$4:$A$18</c:f>
              <c:strCache>
                <c:ptCount val="12"/>
                <c:pt idx="0">
                  <c:v>Gov. or Reglatory sci</c:v>
                </c:pt>
                <c:pt idx="1">
                  <c:v>Managed Care</c:v>
                </c:pt>
                <c:pt idx="2">
                  <c:v>Pharma</c:v>
                </c:pt>
                <c:pt idx="3">
                  <c:v>Assoc. Management</c:v>
                </c:pt>
                <c:pt idx="4">
                  <c:v>Academia</c:v>
                </c:pt>
                <c:pt idx="5">
                  <c:v>Nursing/Long-term</c:v>
                </c:pt>
                <c:pt idx="6">
                  <c:v>Home care</c:v>
                </c:pt>
                <c:pt idx="7">
                  <c:v>Consultant</c:v>
                </c:pt>
                <c:pt idx="8">
                  <c:v>Clinic-based pharmacy</c:v>
                </c:pt>
                <c:pt idx="9">
                  <c:v>Hospital</c:v>
                </c:pt>
                <c:pt idx="10">
                  <c:v>Independent community</c:v>
                </c:pt>
                <c:pt idx="11">
                  <c:v>Community Pharmacy</c:v>
                </c:pt>
              </c:strCache>
            </c:strRef>
          </c:cat>
          <c:val>
            <c:numRef>
              <c:f>Sheet1!#REF!</c:f>
              <c:numCache>
                <c:formatCode>General</c:formatCode>
                <c:ptCount val="1"/>
                <c:pt idx="0">
                  <c:v>1</c:v>
                </c:pt>
              </c:numCache>
            </c:numRef>
          </c:val>
          <c:extLst>
            <c:ext xmlns:c16="http://schemas.microsoft.com/office/drawing/2014/chart" uri="{C3380CC4-5D6E-409C-BE32-E72D297353CC}">
              <c16:uniqueId val="{00000021-92E2-44C0-A36F-7B946BAC797B}"/>
            </c:ext>
          </c:extLst>
        </c:ser>
        <c:dLbls>
          <c:dLblPos val="outEnd"/>
          <c:showLegendKey val="0"/>
          <c:showVal val="0"/>
          <c:showCatName val="1"/>
          <c:showSerName val="0"/>
          <c:showPercent val="0"/>
          <c:showBubbleSize val="0"/>
          <c:showLeaderLines val="0"/>
        </c:dLbls>
      </c:pie3DChart>
      <c:spPr>
        <a:noFill/>
        <a:ln>
          <a:noFill/>
        </a:ln>
        <a:effectLst/>
      </c:spPr>
    </c:plotArea>
    <c:legend>
      <c:legendPos val="b"/>
      <c:legendEntry>
        <c:idx val="12"/>
        <c:delete val="1"/>
      </c:legendEntry>
      <c:legendEntry>
        <c:idx val="13"/>
        <c:delete val="1"/>
      </c:legendEntry>
      <c:legendEntry>
        <c:idx val="14"/>
        <c:delete val="1"/>
      </c:legendEntry>
      <c:layout>
        <c:manualLayout>
          <c:xMode val="edge"/>
          <c:yMode val="edge"/>
          <c:x val="2.7585890004697144E-2"/>
          <c:y val="0.88616794367640073"/>
          <c:w val="0.63559713073667812"/>
          <c:h val="0.113832056323599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National Semibold" panose="02000503000000020004" pitchFamily="50"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1"/>
            <a:ext cx="3043238" cy="466725"/>
          </a:xfrm>
          <a:prstGeom prst="rect">
            <a:avLst/>
          </a:prstGeom>
        </p:spPr>
        <p:txBody>
          <a:bodyPr vert="horz" lIns="91440" tIns="45720" rIns="91440" bIns="45720" rtlCol="0"/>
          <a:lstStyle>
            <a:lvl1pPr algn="r">
              <a:defRPr sz="1200"/>
            </a:lvl1pPr>
          </a:lstStyle>
          <a:p>
            <a:fld id="{3D471159-A58B-484C-8FF3-DF513850BB78}" type="datetimeFigureOut">
              <a:rPr lang="en-US" smtClean="0"/>
              <a:t>10/16/2018</a:t>
            </a:fld>
            <a:endParaRPr lang="en-US"/>
          </a:p>
        </p:txBody>
      </p:sp>
      <p:sp>
        <p:nvSpPr>
          <p:cNvPr id="4" name="Footer Placeholder 3"/>
          <p:cNvSpPr>
            <a:spLocks noGrp="1"/>
          </p:cNvSpPr>
          <p:nvPr>
            <p:ph type="ftr" sz="quarter" idx="2"/>
          </p:nvPr>
        </p:nvSpPr>
        <p:spPr>
          <a:xfrm>
            <a:off x="0" y="8842376"/>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6"/>
            <a:ext cx="3043238" cy="466725"/>
          </a:xfrm>
          <a:prstGeom prst="rect">
            <a:avLst/>
          </a:prstGeom>
        </p:spPr>
        <p:txBody>
          <a:bodyPr vert="horz" lIns="91440" tIns="45720" rIns="91440" bIns="45720" rtlCol="0" anchor="b"/>
          <a:lstStyle>
            <a:lvl1pPr algn="r">
              <a:defRPr sz="1200"/>
            </a:lvl1pPr>
          </a:lstStyle>
          <a:p>
            <a:fld id="{A2A512E9-79C9-4B75-A536-C482CA234A77}" type="slidenum">
              <a:rPr lang="en-US" smtClean="0"/>
              <a:t>‹#›</a:t>
            </a:fld>
            <a:endParaRPr lang="en-US"/>
          </a:p>
        </p:txBody>
      </p:sp>
    </p:spTree>
    <p:extLst>
      <p:ext uri="{BB962C8B-B14F-4D97-AF65-F5344CB8AC3E}">
        <p14:creationId xmlns:p14="http://schemas.microsoft.com/office/powerpoint/2010/main" val="1990699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649" cy="466379"/>
          </a:xfrm>
          <a:prstGeom prst="rect">
            <a:avLst/>
          </a:prstGeom>
        </p:spPr>
        <p:txBody>
          <a:bodyPr vert="horz" lIns="88276" tIns="44138" rIns="88276" bIns="44138" rtlCol="0"/>
          <a:lstStyle>
            <a:lvl1pPr algn="l">
              <a:defRPr sz="1200"/>
            </a:lvl1pPr>
          </a:lstStyle>
          <a:p>
            <a:endParaRPr lang="en-US"/>
          </a:p>
        </p:txBody>
      </p:sp>
      <p:sp>
        <p:nvSpPr>
          <p:cNvPr id="3" name="Date Placeholder 2"/>
          <p:cNvSpPr>
            <a:spLocks noGrp="1"/>
          </p:cNvSpPr>
          <p:nvPr>
            <p:ph type="dt" idx="1"/>
          </p:nvPr>
        </p:nvSpPr>
        <p:spPr>
          <a:xfrm>
            <a:off x="3977929" y="0"/>
            <a:ext cx="3043649" cy="466379"/>
          </a:xfrm>
          <a:prstGeom prst="rect">
            <a:avLst/>
          </a:prstGeom>
        </p:spPr>
        <p:txBody>
          <a:bodyPr vert="horz" lIns="88276" tIns="44138" rIns="88276" bIns="44138" rtlCol="0"/>
          <a:lstStyle>
            <a:lvl1pPr algn="r">
              <a:defRPr sz="1200"/>
            </a:lvl1pPr>
          </a:lstStyle>
          <a:p>
            <a:fld id="{F97D7F81-5847-47E2-95E8-91088368A085}" type="datetimeFigureOut">
              <a:rPr lang="en-US" smtClean="0"/>
              <a:t>10/16/2018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88276" tIns="44138" rIns="88276" bIns="44138" rtlCol="0" anchor="ctr"/>
          <a:lstStyle/>
          <a:p>
            <a:endParaRPr lang="en-US"/>
          </a:p>
        </p:txBody>
      </p:sp>
      <p:sp>
        <p:nvSpPr>
          <p:cNvPr id="5" name="Notes Placeholder 4"/>
          <p:cNvSpPr>
            <a:spLocks noGrp="1"/>
          </p:cNvSpPr>
          <p:nvPr>
            <p:ph type="body" sz="quarter" idx="3"/>
          </p:nvPr>
        </p:nvSpPr>
        <p:spPr>
          <a:xfrm>
            <a:off x="702617" y="4480622"/>
            <a:ext cx="5617870" cy="3664842"/>
          </a:xfrm>
          <a:prstGeom prst="rect">
            <a:avLst/>
          </a:prstGeom>
        </p:spPr>
        <p:txBody>
          <a:bodyPr vert="horz" lIns="88276" tIns="44138" rIns="88276" bIns="441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723"/>
            <a:ext cx="3043649" cy="466378"/>
          </a:xfrm>
          <a:prstGeom prst="rect">
            <a:avLst/>
          </a:prstGeom>
        </p:spPr>
        <p:txBody>
          <a:bodyPr vert="horz" lIns="88276" tIns="44138" rIns="88276" bIns="44138" rtlCol="0" anchor="b"/>
          <a:lstStyle>
            <a:lvl1pPr algn="l">
              <a:defRPr sz="1200"/>
            </a:lvl1pPr>
          </a:lstStyle>
          <a:p>
            <a:endParaRPr lang="en-US"/>
          </a:p>
        </p:txBody>
      </p:sp>
      <p:sp>
        <p:nvSpPr>
          <p:cNvPr id="7" name="Slide Number Placeholder 6"/>
          <p:cNvSpPr>
            <a:spLocks noGrp="1"/>
          </p:cNvSpPr>
          <p:nvPr>
            <p:ph type="sldNum" sz="quarter" idx="5"/>
          </p:nvPr>
        </p:nvSpPr>
        <p:spPr>
          <a:xfrm>
            <a:off x="3977929" y="8842723"/>
            <a:ext cx="3043649" cy="466378"/>
          </a:xfrm>
          <a:prstGeom prst="rect">
            <a:avLst/>
          </a:prstGeom>
        </p:spPr>
        <p:txBody>
          <a:bodyPr vert="horz" lIns="88276" tIns="44138" rIns="88276" bIns="44138" rtlCol="0" anchor="b"/>
          <a:lstStyle>
            <a:lvl1pPr algn="r">
              <a:defRPr sz="1200"/>
            </a:lvl1pPr>
          </a:lstStyle>
          <a:p>
            <a:fld id="{3BF90EB5-2FC4-4B4E-A5A2-CE601F3CCF45}" type="slidenum">
              <a:rPr lang="en-US" smtClean="0"/>
              <a:t>‹#›</a:t>
            </a:fld>
            <a:endParaRPr lang="en-US"/>
          </a:p>
        </p:txBody>
      </p:sp>
    </p:spTree>
    <p:extLst>
      <p:ext uri="{BB962C8B-B14F-4D97-AF65-F5344CB8AC3E}">
        <p14:creationId xmlns:p14="http://schemas.microsoft.com/office/powerpoint/2010/main" val="83807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B6D63A96-16E3-4D8E-A1B5-27B9BC94481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txBox="1">
            <a:spLocks/>
          </p:cNvSpPr>
          <p:nvPr userDrawn="1"/>
        </p:nvSpPr>
        <p:spPr>
          <a:xfrm>
            <a:off x="903085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mj-lt"/>
              </a:rPr>
              <a:t>INFORMATION</a:t>
            </a:r>
            <a:r>
              <a:rPr lang="en-US" dirty="0">
                <a:solidFill>
                  <a:schemeClr val="accent4">
                    <a:lumMod val="75000"/>
                  </a:schemeClr>
                </a:solidFill>
                <a:latin typeface="+mj-lt"/>
              </a:rPr>
              <a:t>SESSION</a:t>
            </a:r>
          </a:p>
        </p:txBody>
      </p:sp>
    </p:spTree>
    <p:extLst>
      <p:ext uri="{BB962C8B-B14F-4D97-AF65-F5344CB8AC3E}">
        <p14:creationId xmlns:p14="http://schemas.microsoft.com/office/powerpoint/2010/main" val="54117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63A96-16E3-4D8E-A1B5-27B9BC94481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F633A-1528-477C-96AD-69FEBC78EF64}" type="slidenum">
              <a:rPr lang="en-US" smtClean="0"/>
              <a:t>‹#›</a:t>
            </a:fld>
            <a:endParaRPr lang="en-US"/>
          </a:p>
        </p:txBody>
      </p:sp>
    </p:spTree>
    <p:extLst>
      <p:ext uri="{BB962C8B-B14F-4D97-AF65-F5344CB8AC3E}">
        <p14:creationId xmlns:p14="http://schemas.microsoft.com/office/powerpoint/2010/main" val="347539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63A96-16E3-4D8E-A1B5-27B9BC94481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F633A-1528-477C-96AD-69FEBC78EF64}" type="slidenum">
              <a:rPr lang="en-US" smtClean="0"/>
              <a:t>‹#›</a:t>
            </a:fld>
            <a:endParaRPr lang="en-US"/>
          </a:p>
        </p:txBody>
      </p:sp>
    </p:spTree>
    <p:extLst>
      <p:ext uri="{BB962C8B-B14F-4D97-AF65-F5344CB8AC3E}">
        <p14:creationId xmlns:p14="http://schemas.microsoft.com/office/powerpoint/2010/main" val="1762262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63A96-16E3-4D8E-A1B5-27B9BC94481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txBox="1">
            <a:spLocks/>
          </p:cNvSpPr>
          <p:nvPr userDrawn="1"/>
        </p:nvSpPr>
        <p:spPr>
          <a:xfrm>
            <a:off x="871681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mj-lt"/>
              </a:rPr>
              <a:t>INFORMATION</a:t>
            </a:r>
            <a:r>
              <a:rPr lang="en-US" dirty="0">
                <a:solidFill>
                  <a:schemeClr val="accent4">
                    <a:lumMod val="75000"/>
                  </a:schemeClr>
                </a:solidFill>
                <a:latin typeface="+mj-lt"/>
              </a:rPr>
              <a:t>SESSION</a:t>
            </a:r>
          </a:p>
        </p:txBody>
      </p:sp>
    </p:spTree>
    <p:extLst>
      <p:ext uri="{BB962C8B-B14F-4D97-AF65-F5344CB8AC3E}">
        <p14:creationId xmlns:p14="http://schemas.microsoft.com/office/powerpoint/2010/main" val="3687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D63A96-16E3-4D8E-A1B5-27B9BC94481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F633A-1528-477C-96AD-69FEBC78EF64}" type="slidenum">
              <a:rPr lang="en-US" smtClean="0"/>
              <a:t>‹#›</a:t>
            </a:fld>
            <a:endParaRPr lang="en-US"/>
          </a:p>
        </p:txBody>
      </p:sp>
    </p:spTree>
    <p:extLst>
      <p:ext uri="{BB962C8B-B14F-4D97-AF65-F5344CB8AC3E}">
        <p14:creationId xmlns:p14="http://schemas.microsoft.com/office/powerpoint/2010/main" val="284957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272727"/>
                </a:solidFill>
              </a:defRPr>
            </a:lvl1pPr>
            <a:lvl2pPr>
              <a:defRPr>
                <a:solidFill>
                  <a:srgbClr val="272727"/>
                </a:solidFill>
              </a:defRPr>
            </a:lvl2pPr>
            <a:lvl3pPr>
              <a:defRPr>
                <a:solidFill>
                  <a:srgbClr val="272727"/>
                </a:solidFill>
              </a:defRPr>
            </a:lvl3pPr>
            <a:lvl4pPr>
              <a:defRPr>
                <a:solidFill>
                  <a:srgbClr val="272727"/>
                </a:solidFill>
              </a:defRPr>
            </a:lvl4pPr>
            <a:lvl5pPr>
              <a:defRPr>
                <a:solidFill>
                  <a:srgbClr val="27272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272727"/>
                </a:solidFill>
              </a:defRPr>
            </a:lvl1pPr>
            <a:lvl2pPr>
              <a:defRPr>
                <a:solidFill>
                  <a:srgbClr val="272727"/>
                </a:solidFill>
              </a:defRPr>
            </a:lvl2pPr>
            <a:lvl3pPr>
              <a:defRPr>
                <a:solidFill>
                  <a:srgbClr val="272727"/>
                </a:solidFill>
              </a:defRPr>
            </a:lvl3pPr>
            <a:lvl4pPr>
              <a:defRPr>
                <a:solidFill>
                  <a:srgbClr val="272727"/>
                </a:solidFill>
              </a:defRPr>
            </a:lvl4pPr>
            <a:lvl5pPr>
              <a:defRPr>
                <a:solidFill>
                  <a:srgbClr val="272727"/>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D63A96-16E3-4D8E-A1B5-27B9BC94481E}"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F633A-1528-477C-96AD-69FEBC78EF64}" type="slidenum">
              <a:rPr lang="en-US" smtClean="0"/>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841" y="6401428"/>
            <a:ext cx="2575959" cy="274769"/>
          </a:xfrm>
          <a:prstGeom prst="rect">
            <a:avLst/>
          </a:prstGeom>
        </p:spPr>
      </p:pic>
      <p:sp>
        <p:nvSpPr>
          <p:cNvPr id="10" name="Slide Number Placeholder 5"/>
          <p:cNvSpPr txBox="1">
            <a:spLocks/>
          </p:cNvSpPr>
          <p:nvPr userDrawn="1"/>
        </p:nvSpPr>
        <p:spPr>
          <a:xfrm>
            <a:off x="903085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85000"/>
                    <a:lumOff val="15000"/>
                  </a:schemeClr>
                </a:solidFill>
                <a:latin typeface="+mj-lt"/>
              </a:rPr>
              <a:t>INFORMATION</a:t>
            </a:r>
            <a:r>
              <a:rPr lang="en-US" dirty="0">
                <a:solidFill>
                  <a:srgbClr val="991B1E"/>
                </a:solidFill>
                <a:latin typeface="+mj-lt"/>
              </a:rPr>
              <a:t>SESSION</a:t>
            </a:r>
          </a:p>
        </p:txBody>
      </p:sp>
    </p:spTree>
    <p:extLst>
      <p:ext uri="{BB962C8B-B14F-4D97-AF65-F5344CB8AC3E}">
        <p14:creationId xmlns:p14="http://schemas.microsoft.com/office/powerpoint/2010/main" val="327154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D63A96-16E3-4D8E-A1B5-27B9BC94481E}"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8F633A-1528-477C-96AD-69FEBC78EF64}" type="slidenum">
              <a:rPr lang="en-US" smtClean="0"/>
              <a:t>‹#›</a:t>
            </a:fld>
            <a:endParaRPr lang="en-US"/>
          </a:p>
        </p:txBody>
      </p:sp>
    </p:spTree>
    <p:extLst>
      <p:ext uri="{BB962C8B-B14F-4D97-AF65-F5344CB8AC3E}">
        <p14:creationId xmlns:p14="http://schemas.microsoft.com/office/powerpoint/2010/main" val="289210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D63A96-16E3-4D8E-A1B5-27B9BC94481E}"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8F633A-1528-477C-96AD-69FEBC78EF64}" type="slidenum">
              <a:rPr lang="en-US" smtClean="0"/>
              <a:t>‹#›</a:t>
            </a:fld>
            <a:endParaRPr lang="en-US"/>
          </a:p>
        </p:txBody>
      </p:sp>
    </p:spTree>
    <p:extLst>
      <p:ext uri="{BB962C8B-B14F-4D97-AF65-F5344CB8AC3E}">
        <p14:creationId xmlns:p14="http://schemas.microsoft.com/office/powerpoint/2010/main" val="150954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D63A96-16E3-4D8E-A1B5-27B9BC94481E}"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8F633A-1528-477C-96AD-69FEBC78EF64}" type="slidenum">
              <a:rPr lang="en-US" smtClean="0"/>
              <a:t>‹#›</a:t>
            </a:fld>
            <a:endParaRPr lang="en-US"/>
          </a:p>
        </p:txBody>
      </p:sp>
    </p:spTree>
    <p:extLst>
      <p:ext uri="{BB962C8B-B14F-4D97-AF65-F5344CB8AC3E}">
        <p14:creationId xmlns:p14="http://schemas.microsoft.com/office/powerpoint/2010/main" val="3839200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D63A96-16E3-4D8E-A1B5-27B9BC94481E}"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F633A-1528-477C-96AD-69FEBC78EF64}" type="slidenum">
              <a:rPr lang="en-US" smtClean="0"/>
              <a:t>‹#›</a:t>
            </a:fld>
            <a:endParaRPr lang="en-US"/>
          </a:p>
        </p:txBody>
      </p:sp>
    </p:spTree>
    <p:extLst>
      <p:ext uri="{BB962C8B-B14F-4D97-AF65-F5344CB8AC3E}">
        <p14:creationId xmlns:p14="http://schemas.microsoft.com/office/powerpoint/2010/main" val="3800955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D63A96-16E3-4D8E-A1B5-27B9BC94481E}"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F633A-1528-477C-96AD-69FEBC78EF64}" type="slidenum">
              <a:rPr lang="en-US" smtClean="0"/>
              <a:t>‹#›</a:t>
            </a:fld>
            <a:endParaRPr lang="en-US"/>
          </a:p>
        </p:txBody>
      </p:sp>
    </p:spTree>
    <p:extLst>
      <p:ext uri="{BB962C8B-B14F-4D97-AF65-F5344CB8AC3E}">
        <p14:creationId xmlns:p14="http://schemas.microsoft.com/office/powerpoint/2010/main" val="339845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63A96-16E3-4D8E-A1B5-27B9BC94481E}" type="datetimeFigureOut">
              <a:rPr lang="en-US" smtClean="0"/>
              <a:t>10/16/2018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bg1"/>
                </a:solidFill>
                <a:latin typeface="+mj-lt"/>
              </a:rPr>
              <a:t>INFORMATION</a:t>
            </a:r>
            <a:r>
              <a:rPr lang="en-US" dirty="0">
                <a:solidFill>
                  <a:schemeClr val="accent4">
                    <a:lumMod val="75000"/>
                  </a:schemeClr>
                </a:solidFill>
                <a:latin typeface="+mj-lt"/>
              </a:rPr>
              <a:t>SESSION</a:t>
            </a: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81000" y="6092825"/>
            <a:ext cx="2700336" cy="900112"/>
          </a:xfrm>
          <a:prstGeom prst="rect">
            <a:avLst/>
          </a:prstGeom>
        </p:spPr>
      </p:pic>
    </p:spTree>
    <p:extLst>
      <p:ext uri="{BB962C8B-B14F-4D97-AF65-F5344CB8AC3E}">
        <p14:creationId xmlns:p14="http://schemas.microsoft.com/office/powerpoint/2010/main" val="989033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pharmcas.org/" TargetMode="External"/><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pharmacyschool.usc.edu/"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pharmacyschool.usc.edu/"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191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8910" y="758476"/>
            <a:ext cx="5548967" cy="5016758"/>
          </a:xfrm>
          <a:prstGeom prst="rect">
            <a:avLst/>
          </a:prstGeom>
          <a:noFill/>
        </p:spPr>
        <p:txBody>
          <a:bodyPr wrap="square" rtlCol="0">
            <a:spAutoFit/>
          </a:bodyPr>
          <a:lstStyle/>
          <a:p>
            <a:pPr>
              <a:lnSpc>
                <a:spcPct val="200000"/>
              </a:lnSpc>
            </a:pPr>
            <a:r>
              <a:rPr lang="en-US" sz="2000" spc="-150" dirty="0">
                <a:solidFill>
                  <a:srgbClr val="991B1E"/>
                </a:solidFill>
                <a:latin typeface="+mj-lt"/>
              </a:rPr>
              <a:t>HEALTH SYSTEMS AND CARE MANAGEMENT</a:t>
            </a:r>
          </a:p>
          <a:p>
            <a:pPr>
              <a:lnSpc>
                <a:spcPct val="200000"/>
              </a:lnSpc>
            </a:pPr>
            <a:r>
              <a:rPr lang="en-US" sz="2000" spc="-150" dirty="0">
                <a:solidFill>
                  <a:srgbClr val="991B1E"/>
                </a:solidFill>
                <a:latin typeface="+mj-lt"/>
              </a:rPr>
              <a:t>PUBLIC AND INTERNATIONAL HEALTH</a:t>
            </a:r>
          </a:p>
          <a:p>
            <a:pPr>
              <a:lnSpc>
                <a:spcPct val="200000"/>
              </a:lnSpc>
            </a:pPr>
            <a:r>
              <a:rPr lang="en-US" sz="2000" spc="-150" dirty="0">
                <a:solidFill>
                  <a:srgbClr val="991B1E"/>
                </a:solidFill>
                <a:latin typeface="+mj-lt"/>
              </a:rPr>
              <a:t>COMPREHENSIVE MEDICATION MANAGEMENT </a:t>
            </a:r>
          </a:p>
          <a:p>
            <a:pPr>
              <a:lnSpc>
                <a:spcPct val="200000"/>
              </a:lnSpc>
            </a:pPr>
            <a:r>
              <a:rPr lang="en-US" sz="2000" spc="-150" dirty="0">
                <a:solidFill>
                  <a:srgbClr val="991B1E"/>
                </a:solidFill>
                <a:latin typeface="+mj-lt"/>
              </a:rPr>
              <a:t>        AND HIGH-RISK POPULATIONS</a:t>
            </a:r>
          </a:p>
          <a:p>
            <a:pPr>
              <a:lnSpc>
                <a:spcPct val="200000"/>
              </a:lnSpc>
            </a:pPr>
            <a:r>
              <a:rPr lang="en-US" sz="2000" spc="-150" dirty="0">
                <a:solidFill>
                  <a:srgbClr val="991B1E"/>
                </a:solidFill>
                <a:latin typeface="+mj-lt"/>
              </a:rPr>
              <a:t>EDUCATION</a:t>
            </a:r>
          </a:p>
          <a:p>
            <a:pPr>
              <a:lnSpc>
                <a:spcPct val="200000"/>
              </a:lnSpc>
            </a:pPr>
            <a:r>
              <a:rPr lang="en-US" sz="2000" spc="-150" dirty="0">
                <a:solidFill>
                  <a:srgbClr val="991B1E"/>
                </a:solidFill>
                <a:latin typeface="+mj-lt"/>
              </a:rPr>
              <a:t>PHARMACEUTICAL INDUSTRY</a:t>
            </a:r>
          </a:p>
          <a:p>
            <a:pPr>
              <a:lnSpc>
                <a:spcPct val="200000"/>
              </a:lnSpc>
            </a:pPr>
            <a:r>
              <a:rPr lang="en-US" sz="2000" spc="-150" dirty="0">
                <a:solidFill>
                  <a:srgbClr val="991B1E"/>
                </a:solidFill>
                <a:latin typeface="+mj-lt"/>
              </a:rPr>
              <a:t>RESEARCH</a:t>
            </a:r>
          </a:p>
          <a:p>
            <a:pPr>
              <a:lnSpc>
                <a:spcPct val="200000"/>
              </a:lnSpc>
            </a:pPr>
            <a:r>
              <a:rPr lang="en-US" sz="2000" spc="-150" dirty="0">
                <a:solidFill>
                  <a:srgbClr val="991B1E"/>
                </a:solidFill>
                <a:latin typeface="+mj-lt"/>
              </a:rPr>
              <a:t>PHARMACY ENTREPENEURSHIP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53" y="2328528"/>
            <a:ext cx="6322757" cy="1483776"/>
          </a:xfrm>
          <a:prstGeom prst="rect">
            <a:avLst/>
          </a:prstGeom>
        </p:spPr>
      </p:pic>
    </p:spTree>
    <p:extLst>
      <p:ext uri="{BB962C8B-B14F-4D97-AF65-F5344CB8AC3E}">
        <p14:creationId xmlns:p14="http://schemas.microsoft.com/office/powerpoint/2010/main" val="45317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717" y="513056"/>
            <a:ext cx="4160528" cy="66446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46" y="937084"/>
            <a:ext cx="10581040" cy="5951835"/>
          </a:xfrm>
          <a:prstGeom prst="rect">
            <a:avLst/>
          </a:prstGeom>
        </p:spPr>
      </p:pic>
    </p:spTree>
    <p:extLst>
      <p:ext uri="{BB962C8B-B14F-4D97-AF65-F5344CB8AC3E}">
        <p14:creationId xmlns:p14="http://schemas.microsoft.com/office/powerpoint/2010/main" val="2831125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061484" y="460818"/>
            <a:ext cx="10515600" cy="1325563"/>
          </a:xfrm>
        </p:spPr>
        <p:txBody>
          <a:bodyPr/>
          <a:lstStyle/>
          <a:p>
            <a:pPr>
              <a:lnSpc>
                <a:spcPts val="4000"/>
              </a:lnSpc>
            </a:pPr>
            <a:r>
              <a:rPr lang="en-US" spc="-150" dirty="0">
                <a:solidFill>
                  <a:srgbClr val="991B1E"/>
                </a:solidFill>
              </a:rPr>
              <a:t>ADMISSION </a:t>
            </a:r>
            <a:br>
              <a:rPr lang="en-US" spc="-150" dirty="0">
                <a:solidFill>
                  <a:srgbClr val="991B1E"/>
                </a:solidFill>
              </a:rPr>
            </a:br>
            <a:r>
              <a:rPr lang="en-US" spc="-150" dirty="0">
                <a:solidFill>
                  <a:srgbClr val="991B1E"/>
                </a:solidFill>
              </a:rPr>
              <a:t>REQUIREMENTS</a:t>
            </a:r>
          </a:p>
        </p:txBody>
      </p:sp>
      <p:sp>
        <p:nvSpPr>
          <p:cNvPr id="10" name="TextBox 9"/>
          <p:cNvSpPr txBox="1"/>
          <p:nvPr/>
        </p:nvSpPr>
        <p:spPr>
          <a:xfrm>
            <a:off x="1201479" y="1988288"/>
            <a:ext cx="9999921"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A bachelor’s degree is required.</a:t>
            </a:r>
          </a:p>
          <a:p>
            <a:pPr marL="285750" indent="-285750">
              <a:buFont typeface="Arial" panose="020B0604020202020204" pitchFamily="34" charset="0"/>
              <a:buChar char="•"/>
            </a:pPr>
            <a:r>
              <a:rPr lang="en-US" sz="2800" dirty="0"/>
              <a:t>Minimum 3.0 cumulative GPA &amp; Pre-</a:t>
            </a:r>
            <a:r>
              <a:rPr lang="en-US" sz="2800" dirty="0" err="1"/>
              <a:t>req</a:t>
            </a:r>
            <a:r>
              <a:rPr lang="en-US" sz="2800" dirty="0"/>
              <a:t> GPA</a:t>
            </a:r>
          </a:p>
          <a:p>
            <a:pPr marL="285750" indent="-285750">
              <a:buFont typeface="Arial" panose="020B0604020202020204" pitchFamily="34" charset="0"/>
              <a:buChar char="•"/>
            </a:pPr>
            <a:r>
              <a:rPr lang="en-US" sz="2800" dirty="0"/>
              <a:t>Pre-pharmacy required courses must be completed before entering </a:t>
            </a:r>
            <a:r>
              <a:rPr lang="en-US" sz="2800" dirty="0" err="1"/>
              <a:t>PharmD</a:t>
            </a:r>
            <a:r>
              <a:rPr lang="en-US" sz="2800" dirty="0"/>
              <a:t> program with a grade of “C” or higher</a:t>
            </a:r>
          </a:p>
          <a:p>
            <a:pPr marL="285750" indent="-285750">
              <a:buFont typeface="Arial" panose="020B0604020202020204" pitchFamily="34" charset="0"/>
              <a:buChar char="•"/>
            </a:pPr>
            <a:r>
              <a:rPr lang="en-US" sz="2800" dirty="0"/>
              <a:t>Transcripts and three letters of recommendation</a:t>
            </a:r>
          </a:p>
          <a:p>
            <a:pPr marL="285750" indent="-285750">
              <a:buFont typeface="Arial" panose="020B0604020202020204" pitchFamily="34" charset="0"/>
              <a:buChar char="•"/>
            </a:pPr>
            <a:r>
              <a:rPr lang="en-US" sz="2800" dirty="0"/>
              <a:t>No standardized tests (PCAT, GRE) required (PCAT will be required beginning 19-20 admission cycle)</a:t>
            </a:r>
          </a:p>
          <a:p>
            <a:pPr marL="285750" indent="-285750">
              <a:buFont typeface="Arial" panose="020B0604020202020204" pitchFamily="34" charset="0"/>
              <a:buChar char="•"/>
            </a:pPr>
            <a:r>
              <a:rPr lang="en-US" sz="2800" dirty="0"/>
              <a:t>Online/Distance learning, C/NC or P/NP courses</a:t>
            </a:r>
          </a:p>
          <a:p>
            <a:pPr marL="285750" indent="-285750">
              <a:buFont typeface="Arial" panose="020B0604020202020204" pitchFamily="34" charset="0"/>
              <a:buChar char="•"/>
            </a:pPr>
            <a:r>
              <a:rPr lang="en-US" sz="2800" dirty="0"/>
              <a:t>Mandatory Interview</a:t>
            </a:r>
          </a:p>
        </p:txBody>
      </p:sp>
    </p:spTree>
    <p:extLst>
      <p:ext uri="{BB962C8B-B14F-4D97-AF65-F5344CB8AC3E}">
        <p14:creationId xmlns:p14="http://schemas.microsoft.com/office/powerpoint/2010/main" val="83226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 y="-251567"/>
            <a:ext cx="12191996" cy="685799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26" y="364687"/>
            <a:ext cx="2907798" cy="536294"/>
          </a:xfrm>
          <a:prstGeom prst="rect">
            <a:avLst/>
          </a:prstGeom>
        </p:spPr>
      </p:pic>
      <p:sp>
        <p:nvSpPr>
          <p:cNvPr id="7" name="TextBox 6"/>
          <p:cNvSpPr txBox="1"/>
          <p:nvPr/>
        </p:nvSpPr>
        <p:spPr>
          <a:xfrm>
            <a:off x="474941" y="5277161"/>
            <a:ext cx="9872330" cy="646331"/>
          </a:xfrm>
          <a:prstGeom prst="rect">
            <a:avLst/>
          </a:prstGeom>
          <a:noFill/>
        </p:spPr>
        <p:txBody>
          <a:bodyPr wrap="square" rtlCol="0">
            <a:spAutoFit/>
          </a:bodyPr>
          <a:lstStyle/>
          <a:p>
            <a:r>
              <a:rPr lang="en-US" dirty="0">
                <a:latin typeface="+mj-lt"/>
              </a:rPr>
              <a:t>Recommended courses:  </a:t>
            </a:r>
            <a:r>
              <a:rPr lang="en-US" dirty="0"/>
              <a:t>Upper division Molecular Biology, Physics (thermodynamics and electromagnetism), Microeconomics, and Human Behavior in General Psychology, Introductory Sociology, or Cultural Anthropology.</a:t>
            </a:r>
          </a:p>
        </p:txBody>
      </p:sp>
      <p:sp>
        <p:nvSpPr>
          <p:cNvPr id="8" name="TextBox 7"/>
          <p:cNvSpPr txBox="1"/>
          <p:nvPr/>
        </p:nvSpPr>
        <p:spPr>
          <a:xfrm>
            <a:off x="7315200" y="2254102"/>
            <a:ext cx="4029740" cy="1323439"/>
          </a:xfrm>
          <a:prstGeom prst="rect">
            <a:avLst/>
          </a:prstGeom>
          <a:noFill/>
        </p:spPr>
        <p:txBody>
          <a:bodyPr wrap="square" rtlCol="0">
            <a:spAutoFit/>
          </a:bodyPr>
          <a:lstStyle/>
          <a:p>
            <a:pPr algn="ctr"/>
            <a:r>
              <a:rPr lang="en-US" sz="2000" dirty="0">
                <a:solidFill>
                  <a:srgbClr val="FFFF00"/>
                </a:solidFill>
              </a:rPr>
              <a:t>All pre-pharmacy required courses must be taken for a letter grade and completed with a </a:t>
            </a:r>
          </a:p>
          <a:p>
            <a:pPr algn="ctr"/>
            <a:r>
              <a:rPr lang="en-US" sz="2000" dirty="0">
                <a:solidFill>
                  <a:srgbClr val="FFFF00"/>
                </a:solidFill>
              </a:rPr>
              <a:t>grade of “C” or better</a:t>
            </a:r>
          </a:p>
        </p:txBody>
      </p:sp>
    </p:spTree>
    <p:extLst>
      <p:ext uri="{BB962C8B-B14F-4D97-AF65-F5344CB8AC3E}">
        <p14:creationId xmlns:p14="http://schemas.microsoft.com/office/powerpoint/2010/main" val="51133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C29919-9901-46B3-ADE5-F81C558ACDB7}"/>
              </a:ext>
            </a:extLst>
          </p:cNvPr>
          <p:cNvPicPr>
            <a:picLocks noChangeAspect="1"/>
          </p:cNvPicPr>
          <p:nvPr/>
        </p:nvPicPr>
        <p:blipFill rotWithShape="1">
          <a:blip r:embed="rId2"/>
          <a:srcRect l="16832" t="14263" r="39128" b="7282"/>
          <a:stretch/>
        </p:blipFill>
        <p:spPr>
          <a:xfrm>
            <a:off x="2996610" y="226633"/>
            <a:ext cx="6198780" cy="6161956"/>
          </a:xfrm>
          <a:prstGeom prst="rect">
            <a:avLst/>
          </a:prstGeom>
        </p:spPr>
      </p:pic>
    </p:spTree>
    <p:extLst>
      <p:ext uri="{BB962C8B-B14F-4D97-AF65-F5344CB8AC3E}">
        <p14:creationId xmlns:p14="http://schemas.microsoft.com/office/powerpoint/2010/main" val="66952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7209" y="467834"/>
            <a:ext cx="5918791" cy="1053842"/>
          </a:xfrm>
        </p:spPr>
        <p:txBody>
          <a:bodyPr/>
          <a:lstStyle/>
          <a:p>
            <a:r>
              <a:rPr lang="en-US" dirty="0">
                <a:solidFill>
                  <a:schemeClr val="tx1">
                    <a:lumMod val="95000"/>
                    <a:lumOff val="5000"/>
                  </a:schemeClr>
                </a:solidFill>
              </a:rPr>
              <a:t>How to Apply </a:t>
            </a:r>
          </a:p>
        </p:txBody>
      </p:sp>
      <p:sp>
        <p:nvSpPr>
          <p:cNvPr id="3" name="Subtitle 2"/>
          <p:cNvSpPr>
            <a:spLocks noGrp="1"/>
          </p:cNvSpPr>
          <p:nvPr>
            <p:ph type="subTitle" idx="1"/>
          </p:nvPr>
        </p:nvSpPr>
        <p:spPr>
          <a:xfrm>
            <a:off x="896679" y="1762605"/>
            <a:ext cx="9144000" cy="1655762"/>
          </a:xfrm>
        </p:spPr>
        <p:txBody>
          <a:bodyPr>
            <a:noAutofit/>
          </a:bodyPr>
          <a:lstStyle/>
          <a:p>
            <a:pPr marL="342900" indent="-342900" algn="l">
              <a:buFont typeface="Arial" panose="020B0604020202020204" pitchFamily="34" charset="0"/>
              <a:buChar char="•"/>
            </a:pPr>
            <a:r>
              <a:rPr lang="en-US" b="1" dirty="0">
                <a:solidFill>
                  <a:schemeClr val="tx1">
                    <a:lumMod val="95000"/>
                    <a:lumOff val="5000"/>
                  </a:schemeClr>
                </a:solidFill>
                <a:hlinkClick r:id="rId3"/>
              </a:rPr>
              <a:t>www.PharmCAS.org</a:t>
            </a:r>
            <a:endParaRPr lang="en-US" b="1" dirty="0">
              <a:solidFill>
                <a:schemeClr val="tx1">
                  <a:lumMod val="95000"/>
                  <a:lumOff val="5000"/>
                </a:schemeClr>
              </a:solidFill>
            </a:endParaRPr>
          </a:p>
          <a:p>
            <a:pPr marL="342900" indent="-342900" algn="l">
              <a:buFont typeface="Arial" panose="020B0604020202020204" pitchFamily="34" charset="0"/>
              <a:buChar char="•"/>
            </a:pPr>
            <a:r>
              <a:rPr lang="en-US" b="1" dirty="0">
                <a:solidFill>
                  <a:schemeClr val="tx1">
                    <a:lumMod val="95000"/>
                    <a:lumOff val="5000"/>
                  </a:schemeClr>
                </a:solidFill>
              </a:rPr>
              <a:t>Application Deadline: December 3</a:t>
            </a:r>
          </a:p>
          <a:p>
            <a:pPr marL="342900" indent="-342900" algn="l">
              <a:buFont typeface="Arial" panose="020B0604020202020204" pitchFamily="34" charset="0"/>
              <a:buChar char="•"/>
            </a:pPr>
            <a:r>
              <a:rPr lang="en-US" b="1" dirty="0">
                <a:solidFill>
                  <a:schemeClr val="tx1">
                    <a:lumMod val="95000"/>
                    <a:lumOff val="5000"/>
                  </a:schemeClr>
                </a:solidFill>
              </a:rPr>
              <a:t>USC Program Materials: </a:t>
            </a:r>
          </a:p>
          <a:p>
            <a:pPr marL="800100" lvl="1" indent="-342900" algn="l">
              <a:buFont typeface="Arial" panose="020B0604020202020204" pitchFamily="34" charset="0"/>
              <a:buChar char="•"/>
            </a:pPr>
            <a:r>
              <a:rPr lang="en-US" sz="2400" b="1" dirty="0">
                <a:solidFill>
                  <a:schemeClr val="tx1">
                    <a:lumMod val="95000"/>
                    <a:lumOff val="5000"/>
                  </a:schemeClr>
                </a:solidFill>
              </a:rPr>
              <a:t>USC questions, essays, pre-pharmacy </a:t>
            </a:r>
          </a:p>
          <a:p>
            <a:pPr lvl="1" algn="l"/>
            <a:r>
              <a:rPr lang="en-US" sz="2400" b="1" dirty="0">
                <a:solidFill>
                  <a:schemeClr val="tx1">
                    <a:lumMod val="95000"/>
                    <a:lumOff val="5000"/>
                  </a:schemeClr>
                </a:solidFill>
              </a:rPr>
              <a:t>	required courses </a:t>
            </a:r>
          </a:p>
          <a:p>
            <a:pPr marL="800100" lvl="1" indent="-342900" algn="l">
              <a:buFont typeface="Arial" panose="020B0604020202020204" pitchFamily="34" charset="0"/>
              <a:buChar char="•"/>
            </a:pPr>
            <a:r>
              <a:rPr lang="en-US" sz="2400" b="1" dirty="0">
                <a:solidFill>
                  <a:schemeClr val="tx1">
                    <a:lumMod val="95000"/>
                    <a:lumOff val="5000"/>
                  </a:schemeClr>
                </a:solidFill>
              </a:rPr>
              <a:t>AP report, documents to be signed</a:t>
            </a:r>
          </a:p>
          <a:p>
            <a:pPr marL="342900" lvl="0" indent="-342900" algn="l">
              <a:buFont typeface="Arial" panose="020B0604020202020204" pitchFamily="34" charset="0"/>
              <a:buChar char="•"/>
            </a:pPr>
            <a:r>
              <a:rPr lang="en-US" b="1" dirty="0">
                <a:solidFill>
                  <a:schemeClr val="tx1">
                    <a:lumMod val="95000"/>
                    <a:lumOff val="5000"/>
                  </a:schemeClr>
                </a:solidFill>
              </a:rPr>
              <a:t>Rolling Admission</a:t>
            </a:r>
          </a:p>
          <a:p>
            <a:pPr marL="342900" lvl="0" indent="-342900" algn="l">
              <a:buFont typeface="Arial" panose="020B0604020202020204" pitchFamily="34" charset="0"/>
              <a:buChar char="•"/>
            </a:pPr>
            <a:r>
              <a:rPr lang="en-US" b="1" dirty="0">
                <a:solidFill>
                  <a:schemeClr val="tx1">
                    <a:lumMod val="95000"/>
                    <a:lumOff val="5000"/>
                  </a:schemeClr>
                </a:solidFill>
              </a:rPr>
              <a:t>Submit Transcripts to </a:t>
            </a:r>
            <a:r>
              <a:rPr lang="en-US" b="1" dirty="0" err="1">
                <a:solidFill>
                  <a:schemeClr val="tx1">
                    <a:lumMod val="95000"/>
                    <a:lumOff val="5000"/>
                  </a:schemeClr>
                </a:solidFill>
              </a:rPr>
              <a:t>PharmCAS</a:t>
            </a:r>
            <a:endParaRPr lang="en-US" b="1" dirty="0">
              <a:solidFill>
                <a:schemeClr val="tx1">
                  <a:lumMod val="95000"/>
                  <a:lumOff val="5000"/>
                </a:schemeClr>
              </a:solidFill>
            </a:endParaRPr>
          </a:p>
          <a:p>
            <a:pPr marL="342900" lvl="0" indent="-342900" algn="l">
              <a:buFont typeface="Arial" panose="020B0604020202020204" pitchFamily="34" charset="0"/>
              <a:buChar char="•"/>
            </a:pPr>
            <a:r>
              <a:rPr lang="en-US" b="1" dirty="0">
                <a:solidFill>
                  <a:schemeClr val="tx1">
                    <a:lumMod val="95000"/>
                    <a:lumOff val="5000"/>
                  </a:schemeClr>
                </a:solidFill>
              </a:rPr>
              <a:t>Academic Updates</a:t>
            </a:r>
          </a:p>
        </p:txBody>
      </p:sp>
    </p:spTree>
    <p:extLst>
      <p:ext uri="{BB962C8B-B14F-4D97-AF65-F5344CB8AC3E}">
        <p14:creationId xmlns:p14="http://schemas.microsoft.com/office/powerpoint/2010/main" val="2407628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Essays</a:t>
            </a:r>
          </a:p>
        </p:txBody>
      </p:sp>
      <p:sp>
        <p:nvSpPr>
          <p:cNvPr id="3" name="Content Placeholder 2"/>
          <p:cNvSpPr>
            <a:spLocks noGrp="1"/>
          </p:cNvSpPr>
          <p:nvPr>
            <p:ph idx="1"/>
          </p:nvPr>
        </p:nvSpPr>
        <p:spPr/>
        <p:txBody>
          <a:bodyPr/>
          <a:lstStyle/>
          <a:p>
            <a:pPr marL="0" indent="0">
              <a:buNone/>
            </a:pPr>
            <a:r>
              <a:rPr lang="en-US" dirty="0"/>
              <a:t>1.Describe why you want to attend pharmacy school at USC</a:t>
            </a:r>
          </a:p>
          <a:p>
            <a:endParaRPr lang="en-US" sz="1050" dirty="0"/>
          </a:p>
          <a:p>
            <a:pPr marL="0" indent="0">
              <a:buNone/>
            </a:pPr>
            <a:endParaRPr lang="en-US" sz="1050" dirty="0"/>
          </a:p>
          <a:p>
            <a:pPr marL="0" indent="0">
              <a:buNone/>
            </a:pPr>
            <a:r>
              <a:rPr lang="en-US" dirty="0"/>
              <a:t>2. What unique, personal qualities and/or life experiences will you bring to our program? You may also include, if applicable, information that describes why your college transcripts or your resume does not adequately portray your past performance or your future promise as a pharmacist.  If you changed your major or if you are changing careers, explain why you are now applying to pharmacy school</a:t>
            </a:r>
          </a:p>
          <a:p>
            <a:endParaRPr lang="en-US" dirty="0"/>
          </a:p>
        </p:txBody>
      </p:sp>
    </p:spTree>
    <p:extLst>
      <p:ext uri="{BB962C8B-B14F-4D97-AF65-F5344CB8AC3E}">
        <p14:creationId xmlns:p14="http://schemas.microsoft.com/office/powerpoint/2010/main" val="826777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838200" y="1825625"/>
            <a:ext cx="6530163" cy="4351338"/>
          </a:xfrm>
        </p:spPr>
        <p:txBody>
          <a:bodyPr/>
          <a:lstStyle/>
          <a:p>
            <a:pPr marL="0" indent="0">
              <a:buNone/>
            </a:pPr>
            <a:r>
              <a:rPr lang="en-US" dirty="0"/>
              <a:t>Mandatory Hybrid MMI Interview</a:t>
            </a:r>
          </a:p>
          <a:p>
            <a:pPr marL="0" indent="0">
              <a:buNone/>
            </a:pPr>
            <a:endParaRPr lang="en-US" dirty="0"/>
          </a:p>
          <a:p>
            <a:r>
              <a:rPr lang="en-US" dirty="0"/>
              <a:t>Showcasing your soft skills, leadership ability, problem solving and your motivation or potential to be a pharmacist.  </a:t>
            </a:r>
          </a:p>
          <a:p>
            <a:pPr marL="0" indent="0">
              <a:buNone/>
            </a:pPr>
            <a:endParaRPr lang="en-US" dirty="0"/>
          </a:p>
          <a:p>
            <a:r>
              <a:rPr lang="en-US" dirty="0"/>
              <a:t>A one on one interview will also be part of this Hybrid MMI process.  </a:t>
            </a:r>
          </a:p>
          <a:p>
            <a:endParaRPr lang="en-US" dirty="0"/>
          </a:p>
          <a:p>
            <a:endParaRPr lang="en-US" dirty="0"/>
          </a:p>
        </p:txBody>
      </p:sp>
      <p:sp>
        <p:nvSpPr>
          <p:cNvPr id="5" name="Slide Number Placeholder 5"/>
          <p:cNvSpPr txBox="1">
            <a:spLocks/>
          </p:cNvSpPr>
          <p:nvPr/>
        </p:nvSpPr>
        <p:spPr>
          <a:xfrm>
            <a:off x="871681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mj-lt"/>
              </a:rPr>
              <a:t>INFORMATION</a:t>
            </a:r>
            <a:r>
              <a:rPr lang="en-US" dirty="0">
                <a:solidFill>
                  <a:schemeClr val="accent4">
                    <a:lumMod val="75000"/>
                  </a:schemeClr>
                </a:solidFill>
                <a:latin typeface="+mj-lt"/>
              </a:rPr>
              <a:t>SESSION</a:t>
            </a:r>
          </a:p>
        </p:txBody>
      </p:sp>
    </p:spTree>
    <p:extLst>
      <p:ext uri="{BB962C8B-B14F-4D97-AF65-F5344CB8AC3E}">
        <p14:creationId xmlns:p14="http://schemas.microsoft.com/office/powerpoint/2010/main" val="3851751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154" y="154110"/>
            <a:ext cx="10515600" cy="1325563"/>
          </a:xfrm>
        </p:spPr>
        <p:txBody>
          <a:bodyPr>
            <a:normAutofit/>
          </a:bodyPr>
          <a:lstStyle/>
          <a:p>
            <a:pPr algn="ctr"/>
            <a:r>
              <a:rPr lang="en-US" sz="5400" dirty="0"/>
              <a:t>Interview Dates</a:t>
            </a:r>
          </a:p>
        </p:txBody>
      </p:sp>
      <p:sp>
        <p:nvSpPr>
          <p:cNvPr id="3" name="Content Placeholder 2"/>
          <p:cNvSpPr>
            <a:spLocks noGrp="1"/>
          </p:cNvSpPr>
          <p:nvPr>
            <p:ph idx="1"/>
          </p:nvPr>
        </p:nvSpPr>
        <p:spPr>
          <a:xfrm>
            <a:off x="2842846" y="1576253"/>
            <a:ext cx="6183923" cy="4351338"/>
          </a:xfrm>
        </p:spPr>
        <p:txBody>
          <a:bodyPr>
            <a:normAutofit lnSpcReduction="10000"/>
          </a:bodyPr>
          <a:lstStyle/>
          <a:p>
            <a:pPr marL="0" indent="0" algn="ctr">
              <a:buNone/>
            </a:pPr>
            <a:r>
              <a:rPr lang="en-US" sz="4000" dirty="0"/>
              <a:t>October 19, 2018</a:t>
            </a:r>
          </a:p>
          <a:p>
            <a:pPr marL="0" indent="0" algn="ctr">
              <a:buNone/>
            </a:pPr>
            <a:r>
              <a:rPr lang="en-US" sz="4000" dirty="0"/>
              <a:t>November 16, 2018 </a:t>
            </a:r>
          </a:p>
          <a:p>
            <a:pPr marL="0" indent="0" algn="ctr">
              <a:buNone/>
            </a:pPr>
            <a:r>
              <a:rPr lang="en-US" sz="4000" dirty="0"/>
              <a:t>November 30, 2018</a:t>
            </a:r>
          </a:p>
          <a:p>
            <a:pPr marL="0" indent="0" algn="ctr">
              <a:buNone/>
            </a:pPr>
            <a:r>
              <a:rPr lang="en-US" sz="4000" dirty="0"/>
              <a:t>January 18, 2019</a:t>
            </a:r>
          </a:p>
          <a:p>
            <a:pPr marL="0" indent="0" algn="ctr">
              <a:buNone/>
            </a:pPr>
            <a:r>
              <a:rPr lang="en-US" sz="4000" dirty="0"/>
              <a:t>February 1, 2019</a:t>
            </a:r>
          </a:p>
          <a:p>
            <a:pPr marL="0" indent="0" algn="ctr">
              <a:buNone/>
            </a:pPr>
            <a:r>
              <a:rPr lang="en-US" sz="4000" dirty="0"/>
              <a:t>March 9, 2019</a:t>
            </a:r>
          </a:p>
          <a:p>
            <a:pPr marL="0" indent="0" algn="ctr">
              <a:buNone/>
            </a:pPr>
            <a:r>
              <a:rPr lang="en-US" sz="4000" dirty="0"/>
              <a:t>March 30, 2019</a:t>
            </a:r>
          </a:p>
          <a:p>
            <a:pPr marL="0" indent="0" algn="ctr">
              <a:buNone/>
            </a:pPr>
            <a:endParaRPr lang="en-US" sz="4000" dirty="0"/>
          </a:p>
        </p:txBody>
      </p:sp>
    </p:spTree>
    <p:extLst>
      <p:ext uri="{BB962C8B-B14F-4D97-AF65-F5344CB8AC3E}">
        <p14:creationId xmlns:p14="http://schemas.microsoft.com/office/powerpoint/2010/main" val="1940992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07254" y="1755668"/>
            <a:ext cx="3226523" cy="2320054"/>
          </a:xfrm>
        </p:spPr>
      </p:pic>
      <p:sp>
        <p:nvSpPr>
          <p:cNvPr id="4" name="Content Placeholder 3"/>
          <p:cNvSpPr>
            <a:spLocks noGrp="1"/>
          </p:cNvSpPr>
          <p:nvPr>
            <p:ph sz="half" idx="2"/>
          </p:nvPr>
        </p:nvSpPr>
        <p:spPr>
          <a:xfrm>
            <a:off x="5332228" y="540322"/>
            <a:ext cx="5885120" cy="4942131"/>
          </a:xfrm>
        </p:spPr>
        <p:txBody>
          <a:bodyPr>
            <a:noAutofit/>
          </a:bodyPr>
          <a:lstStyle/>
          <a:p>
            <a:r>
              <a:rPr lang="en-US" sz="2200" b="1" dirty="0">
                <a:solidFill>
                  <a:schemeClr val="tx1">
                    <a:lumMod val="85000"/>
                    <a:lumOff val="15000"/>
                  </a:schemeClr>
                </a:solidFill>
              </a:rPr>
              <a:t>What major do you prefer?</a:t>
            </a:r>
          </a:p>
          <a:p>
            <a:r>
              <a:rPr lang="en-US" sz="2200" b="1" dirty="0">
                <a:solidFill>
                  <a:schemeClr val="tx1">
                    <a:lumMod val="85000"/>
                    <a:lumOff val="15000"/>
                  </a:schemeClr>
                </a:solidFill>
              </a:rPr>
              <a:t>What is the average GPA?</a:t>
            </a:r>
          </a:p>
          <a:p>
            <a:r>
              <a:rPr lang="en-US" sz="2200" b="1" dirty="0">
                <a:solidFill>
                  <a:schemeClr val="tx1">
                    <a:lumMod val="85000"/>
                    <a:lumOff val="15000"/>
                  </a:schemeClr>
                </a:solidFill>
              </a:rPr>
              <a:t>How do I improve my GPA?</a:t>
            </a:r>
          </a:p>
          <a:p>
            <a:r>
              <a:rPr lang="en-US" sz="2200" b="1" dirty="0">
                <a:solidFill>
                  <a:schemeClr val="tx1">
                    <a:lumMod val="85000"/>
                    <a:lumOff val="15000"/>
                  </a:schemeClr>
                </a:solidFill>
              </a:rPr>
              <a:t>How many students are accepted each year?</a:t>
            </a:r>
          </a:p>
          <a:p>
            <a:r>
              <a:rPr lang="en-US" sz="2200" b="1" dirty="0">
                <a:solidFill>
                  <a:schemeClr val="tx1">
                    <a:lumMod val="85000"/>
                    <a:lumOff val="15000"/>
                  </a:schemeClr>
                </a:solidFill>
              </a:rPr>
              <a:t>When do I expect to hear from you?</a:t>
            </a:r>
          </a:p>
          <a:p>
            <a:r>
              <a:rPr lang="en-US" sz="2200" b="1" dirty="0">
                <a:solidFill>
                  <a:schemeClr val="tx1">
                    <a:lumMod val="85000"/>
                    <a:lumOff val="15000"/>
                  </a:schemeClr>
                </a:solidFill>
              </a:rPr>
              <a:t>How to make changes after submitting my application? </a:t>
            </a:r>
          </a:p>
          <a:p>
            <a:r>
              <a:rPr lang="en-US" sz="2200" b="1" dirty="0">
                <a:solidFill>
                  <a:schemeClr val="tx1">
                    <a:lumMod val="85000"/>
                    <a:lumOff val="15000"/>
                  </a:schemeClr>
                </a:solidFill>
              </a:rPr>
              <a:t>Can I take pre-requite (pre-</a:t>
            </a:r>
            <a:r>
              <a:rPr lang="en-US" sz="2200" b="1" dirty="0" err="1">
                <a:solidFill>
                  <a:schemeClr val="tx1">
                    <a:lumMod val="85000"/>
                    <a:lumOff val="15000"/>
                  </a:schemeClr>
                </a:solidFill>
              </a:rPr>
              <a:t>req</a:t>
            </a:r>
            <a:r>
              <a:rPr lang="en-US" sz="2200" b="1" dirty="0">
                <a:solidFill>
                  <a:schemeClr val="tx1">
                    <a:lumMod val="85000"/>
                    <a:lumOff val="15000"/>
                  </a:schemeClr>
                </a:solidFill>
              </a:rPr>
              <a:t>) courses at community colleges?</a:t>
            </a:r>
          </a:p>
          <a:p>
            <a:r>
              <a:rPr lang="en-US" sz="2200" b="1" dirty="0">
                <a:solidFill>
                  <a:schemeClr val="tx1">
                    <a:lumMod val="85000"/>
                    <a:lumOff val="15000"/>
                  </a:schemeClr>
                </a:solidFill>
              </a:rPr>
              <a:t>Can I go over my transcripts with you?</a:t>
            </a:r>
          </a:p>
          <a:p>
            <a:r>
              <a:rPr lang="en-US" sz="2200" b="1" dirty="0">
                <a:solidFill>
                  <a:schemeClr val="tx1">
                    <a:lumMod val="85000"/>
                    <a:lumOff val="15000"/>
                  </a:schemeClr>
                </a:solidFill>
              </a:rPr>
              <a:t>When do I have to finish my pre-</a:t>
            </a:r>
            <a:r>
              <a:rPr lang="en-US" sz="2200" b="1" dirty="0" err="1">
                <a:solidFill>
                  <a:schemeClr val="tx1">
                    <a:lumMod val="85000"/>
                    <a:lumOff val="15000"/>
                  </a:schemeClr>
                </a:solidFill>
              </a:rPr>
              <a:t>reqs</a:t>
            </a:r>
            <a:r>
              <a:rPr lang="en-US" sz="2200" b="1" dirty="0">
                <a:solidFill>
                  <a:schemeClr val="tx1">
                    <a:lumMod val="85000"/>
                    <a:lumOff val="15000"/>
                  </a:schemeClr>
                </a:solidFill>
              </a:rPr>
              <a:t>?</a:t>
            </a:r>
          </a:p>
          <a:p>
            <a:r>
              <a:rPr lang="en-US" sz="2200" b="1" dirty="0">
                <a:solidFill>
                  <a:schemeClr val="tx1">
                    <a:lumMod val="85000"/>
                    <a:lumOff val="15000"/>
                  </a:schemeClr>
                </a:solidFill>
              </a:rPr>
              <a:t>Do you accept AP scores?</a:t>
            </a:r>
          </a:p>
          <a:p>
            <a:r>
              <a:rPr lang="en-US" sz="2200" b="1" dirty="0">
                <a:solidFill>
                  <a:schemeClr val="tx1">
                    <a:lumMod val="85000"/>
                    <a:lumOff val="15000"/>
                  </a:schemeClr>
                </a:solidFill>
              </a:rPr>
              <a:t>Do you waive any pre-</a:t>
            </a:r>
            <a:r>
              <a:rPr lang="en-US" sz="2200" b="1" dirty="0" err="1">
                <a:solidFill>
                  <a:schemeClr val="tx1">
                    <a:lumMod val="85000"/>
                    <a:lumOff val="15000"/>
                  </a:schemeClr>
                </a:solidFill>
              </a:rPr>
              <a:t>reqs</a:t>
            </a:r>
            <a:r>
              <a:rPr lang="en-US" sz="2200" b="1" dirty="0">
                <a:solidFill>
                  <a:schemeClr val="tx1">
                    <a:lumMod val="85000"/>
                    <a:lumOff val="15000"/>
                  </a:schemeClr>
                </a:solidFill>
              </a:rPr>
              <a:t> with work experience?</a:t>
            </a:r>
          </a:p>
        </p:txBody>
      </p:sp>
    </p:spTree>
    <p:extLst>
      <p:ext uri="{BB962C8B-B14F-4D97-AF65-F5344CB8AC3E}">
        <p14:creationId xmlns:p14="http://schemas.microsoft.com/office/powerpoint/2010/main" val="203569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1"/>
          </a:xfrm>
        </p:spPr>
      </p:pic>
      <p:sp>
        <p:nvSpPr>
          <p:cNvPr id="5" name="TextBox 4"/>
          <p:cNvSpPr txBox="1"/>
          <p:nvPr/>
        </p:nvSpPr>
        <p:spPr>
          <a:xfrm>
            <a:off x="838200" y="3604437"/>
            <a:ext cx="4244163" cy="1231106"/>
          </a:xfrm>
          <a:prstGeom prst="rect">
            <a:avLst/>
          </a:prstGeom>
          <a:noFill/>
        </p:spPr>
        <p:txBody>
          <a:bodyPr wrap="square" rtlCol="0">
            <a:spAutoFit/>
          </a:bodyPr>
          <a:lstStyle/>
          <a:p>
            <a:r>
              <a:rPr lang="en-US" sz="1400" dirty="0">
                <a:hlinkClick r:id="rId3"/>
              </a:rPr>
              <a:t>https://pharmacyschool.usc.edu/</a:t>
            </a:r>
            <a:endParaRPr lang="en-US" sz="1400" dirty="0"/>
          </a:p>
          <a:p>
            <a:endParaRPr lang="en-US" sz="1400" dirty="0"/>
          </a:p>
          <a:p>
            <a:r>
              <a:rPr lang="en-US" sz="1400" dirty="0"/>
              <a:t>John Stauffer Pharmaceutical Sciences Center is headquarters for the USC School of Pharmacy</a:t>
            </a:r>
          </a:p>
          <a:p>
            <a:endParaRPr lang="en-US" dirty="0"/>
          </a:p>
        </p:txBody>
      </p:sp>
    </p:spTree>
    <p:extLst>
      <p:ext uri="{BB962C8B-B14F-4D97-AF65-F5344CB8AC3E}">
        <p14:creationId xmlns:p14="http://schemas.microsoft.com/office/powerpoint/2010/main" val="136978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0482"/>
            <a:ext cx="10148047" cy="811153"/>
          </a:xfrm>
        </p:spPr>
        <p:txBody>
          <a:bodyPr/>
          <a:lstStyle/>
          <a:p>
            <a:pPr algn="ctr"/>
            <a:r>
              <a:rPr lang="en-US" altLang="en-US" sz="2400" b="1" kern="0" dirty="0">
                <a:solidFill>
                  <a:srgbClr val="FFCC00"/>
                </a:solidFill>
                <a:latin typeface="Times New Roman"/>
              </a:rPr>
              <a:t>2018-2019  Cost of Attendance for New Students</a:t>
            </a:r>
            <a:br>
              <a:rPr lang="en-US" altLang="en-US" sz="2400" b="1" kern="0" dirty="0">
                <a:solidFill>
                  <a:srgbClr val="FFCC00"/>
                </a:solidFill>
                <a:latin typeface="Times New Roman"/>
              </a:rPr>
            </a:br>
            <a:r>
              <a:rPr lang="en-US" altLang="en-US" sz="2400" b="1" kern="0" dirty="0">
                <a:solidFill>
                  <a:srgbClr val="FFCC00"/>
                </a:solidFill>
                <a:latin typeface="Times New Roman"/>
              </a:rPr>
              <a:t>For students living off or on campus housing</a:t>
            </a:r>
            <a:endParaRPr lang="en-US" dirty="0"/>
          </a:p>
        </p:txBody>
      </p:sp>
      <p:graphicFrame>
        <p:nvGraphicFramePr>
          <p:cNvPr id="8" name="Content Placeholder 7"/>
          <p:cNvGraphicFramePr>
            <a:graphicFrameLocks noGrp="1"/>
          </p:cNvGraphicFramePr>
          <p:nvPr>
            <p:ph idx="1"/>
            <p:extLst/>
          </p:nvPr>
        </p:nvGraphicFramePr>
        <p:xfrm>
          <a:off x="1734668" y="981628"/>
          <a:ext cx="8570311" cy="5967450"/>
        </p:xfrm>
        <a:graphic>
          <a:graphicData uri="http://schemas.openxmlformats.org/drawingml/2006/table">
            <a:tbl>
              <a:tblPr/>
              <a:tblGrid>
                <a:gridCol w="1625988">
                  <a:extLst>
                    <a:ext uri="{9D8B030D-6E8A-4147-A177-3AD203B41FA5}">
                      <a16:colId xmlns:a16="http://schemas.microsoft.com/office/drawing/2014/main" val="2077245202"/>
                    </a:ext>
                  </a:extLst>
                </a:gridCol>
                <a:gridCol w="1625988">
                  <a:extLst>
                    <a:ext uri="{9D8B030D-6E8A-4147-A177-3AD203B41FA5}">
                      <a16:colId xmlns:a16="http://schemas.microsoft.com/office/drawing/2014/main" val="2043684263"/>
                    </a:ext>
                  </a:extLst>
                </a:gridCol>
                <a:gridCol w="440266">
                  <a:extLst>
                    <a:ext uri="{9D8B030D-6E8A-4147-A177-3AD203B41FA5}">
                      <a16:colId xmlns:a16="http://schemas.microsoft.com/office/drawing/2014/main" val="2058188946"/>
                    </a:ext>
                  </a:extLst>
                </a:gridCol>
                <a:gridCol w="1185722">
                  <a:extLst>
                    <a:ext uri="{9D8B030D-6E8A-4147-A177-3AD203B41FA5}">
                      <a16:colId xmlns:a16="http://schemas.microsoft.com/office/drawing/2014/main" val="3458450241"/>
                    </a:ext>
                  </a:extLst>
                </a:gridCol>
                <a:gridCol w="1625988">
                  <a:extLst>
                    <a:ext uri="{9D8B030D-6E8A-4147-A177-3AD203B41FA5}">
                      <a16:colId xmlns:a16="http://schemas.microsoft.com/office/drawing/2014/main" val="646169950"/>
                    </a:ext>
                  </a:extLst>
                </a:gridCol>
                <a:gridCol w="2066359">
                  <a:extLst>
                    <a:ext uri="{9D8B030D-6E8A-4147-A177-3AD203B41FA5}">
                      <a16:colId xmlns:a16="http://schemas.microsoft.com/office/drawing/2014/main" val="3154588493"/>
                    </a:ext>
                  </a:extLst>
                </a:gridCol>
              </a:tblGrid>
              <a:tr h="277434">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Tuition</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r>
                        <a:rPr lang="en-US" sz="1600" b="1" i="0" u="none" strike="noStrike">
                          <a:solidFill>
                            <a:schemeClr val="bg1"/>
                          </a:solidFill>
                          <a:effectLst/>
                          <a:latin typeface="Arial" panose="020B0604020202020204" pitchFamily="34" charset="0"/>
                          <a:cs typeface="Arial" panose="020B0604020202020204" pitchFamily="34" charset="0"/>
                        </a:rPr>
                        <a:t> </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$ 56,846.00 </a:t>
                      </a:r>
                    </a:p>
                  </a:txBody>
                  <a:tcPr marL="9525" marR="9525" marT="9525" marB="0" anchor="b">
                    <a:lnL>
                      <a:noFill/>
                    </a:lnL>
                    <a:lnR>
                      <a:noFill/>
                    </a:lnR>
                    <a:lnT>
                      <a:noFill/>
                    </a:lnT>
                    <a:lnB>
                      <a:noFill/>
                    </a:lnB>
                  </a:tcPr>
                </a:tc>
                <a:extLst>
                  <a:ext uri="{0D108BD9-81ED-4DB2-BD59-A6C34878D82A}">
                    <a16:rowId xmlns:a16="http://schemas.microsoft.com/office/drawing/2014/main" val="1520501934"/>
                  </a:ext>
                </a:extLst>
              </a:tr>
              <a:tr h="277434">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841561853"/>
                  </a:ext>
                </a:extLst>
              </a:tr>
              <a:tr h="277434">
                <a:tc gridSpan="2">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Mandatory Fees</a:t>
                      </a:r>
                    </a:p>
                  </a:txBody>
                  <a:tcPr marL="9525" marR="9525" marT="9525" marB="0" anchor="b">
                    <a:lnL>
                      <a:noFill/>
                    </a:lnL>
                    <a:lnR>
                      <a:noFill/>
                    </a:lnR>
                    <a:lnT>
                      <a:noFill/>
                    </a:lnT>
                    <a:lnB>
                      <a:noFill/>
                    </a:lnB>
                  </a:tcPr>
                </a:tc>
                <a:tc hMerge="1">
                  <a:txBody>
                    <a:bodyPr/>
                    <a:lstStyle/>
                    <a:p>
                      <a:endParaRPr lang="en-US"/>
                    </a:p>
                  </a:txBody>
                  <a:tcPr/>
                </a:tc>
                <a:tc gridSpan="2">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626950051"/>
                  </a:ext>
                </a:extLst>
              </a:tr>
              <a:tr h="277434">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4">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School of Pharmacy Fees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     650.00 </a:t>
                      </a:r>
                    </a:p>
                  </a:txBody>
                  <a:tcPr marL="9525" marR="9525" marT="9525" marB="0" anchor="b">
                    <a:lnL>
                      <a:noFill/>
                    </a:lnL>
                    <a:lnR>
                      <a:noFill/>
                    </a:lnR>
                    <a:lnT>
                      <a:noFill/>
                    </a:lnT>
                    <a:lnB>
                      <a:noFill/>
                    </a:lnB>
                  </a:tcPr>
                </a:tc>
                <a:extLst>
                  <a:ext uri="{0D108BD9-81ED-4DB2-BD59-A6C34878D82A}">
                    <a16:rowId xmlns:a16="http://schemas.microsoft.com/office/drawing/2014/main" val="752078110"/>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3">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Program Fee</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       80.00 </a:t>
                      </a:r>
                    </a:p>
                  </a:txBody>
                  <a:tcPr marL="9525" marR="9525" marT="9525" marB="0" anchor="b">
                    <a:lnL>
                      <a:noFill/>
                    </a:lnL>
                    <a:lnR>
                      <a:noFill/>
                    </a:lnR>
                    <a:lnT>
                      <a:noFill/>
                    </a:lnT>
                    <a:lnB>
                      <a:noFill/>
                    </a:lnB>
                  </a:tcPr>
                </a:tc>
                <a:extLst>
                  <a:ext uri="{0D108BD9-81ED-4DB2-BD59-A6C34878D82A}">
                    <a16:rowId xmlns:a16="http://schemas.microsoft.com/office/drawing/2014/main" val="2091377321"/>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3">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Health Center</a:t>
                      </a:r>
                      <a:r>
                        <a:rPr lang="en-US" sz="1600" b="1" i="0" u="none" strike="noStrike" baseline="0" dirty="0">
                          <a:solidFill>
                            <a:schemeClr val="bg1"/>
                          </a:solidFill>
                          <a:effectLst/>
                          <a:latin typeface="Arial" panose="020B0604020202020204" pitchFamily="34" charset="0"/>
                          <a:cs typeface="Arial" panose="020B0604020202020204" pitchFamily="34" charset="0"/>
                        </a:rPr>
                        <a:t> Fee</a:t>
                      </a:r>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a:solidFill>
                            <a:schemeClr val="bg1"/>
                          </a:solidFill>
                          <a:effectLst/>
                          <a:latin typeface="Arial" panose="020B0604020202020204" pitchFamily="34" charset="0"/>
                          <a:cs typeface="Arial" panose="020B0604020202020204" pitchFamily="34" charset="0"/>
                        </a:rPr>
                        <a:t> $     698.00 </a:t>
                      </a:r>
                    </a:p>
                  </a:txBody>
                  <a:tcPr marL="9525" marR="9525" marT="9525" marB="0" anchor="b">
                    <a:lnL>
                      <a:noFill/>
                    </a:lnL>
                    <a:lnR>
                      <a:noFill/>
                    </a:lnR>
                    <a:lnT>
                      <a:noFill/>
                    </a:lnT>
                    <a:lnB>
                      <a:noFill/>
                    </a:lnB>
                  </a:tcPr>
                </a:tc>
                <a:extLst>
                  <a:ext uri="{0D108BD9-81ED-4DB2-BD59-A6C34878D82A}">
                    <a16:rowId xmlns:a16="http://schemas.microsoft.com/office/drawing/2014/main" val="648992066"/>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Norman Topping Fee</a:t>
                      </a:r>
                    </a:p>
                  </a:txBody>
                  <a:tcPr marL="9525" marR="9525" marT="9525" marB="0" anchor="b">
                    <a:lnL>
                      <a:noFill/>
                    </a:lnL>
                    <a:lnR>
                      <a:noFill/>
                    </a:lnR>
                    <a:lnT>
                      <a:noFill/>
                    </a:lnT>
                    <a:lnB>
                      <a:noFill/>
                    </a:lnB>
                  </a:tcPr>
                </a:tc>
                <a:tc hMerge="1">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endParaRPr lang="en-US" dirty="0"/>
                    </a:p>
                  </a:txBody>
                  <a:tcPr marL="9525" marR="9525" marT="9525" marB="0" anchor="b">
                    <a:lnL>
                      <a:noFill/>
                    </a:lnL>
                    <a:lnR>
                      <a:noFill/>
                    </a:lnR>
                    <a:lnT>
                      <a:noFill/>
                    </a:lnT>
                    <a:lnB>
                      <a:noFill/>
                    </a:lnB>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a:solidFill>
                            <a:schemeClr val="bg1"/>
                          </a:solidFill>
                          <a:effectLst/>
                          <a:latin typeface="Arial" panose="020B0604020202020204" pitchFamily="34" charset="0"/>
                          <a:cs typeface="Arial" panose="020B0604020202020204" pitchFamily="34" charset="0"/>
                        </a:rPr>
                        <a:t> $       16.00 </a:t>
                      </a:r>
                    </a:p>
                  </a:txBody>
                  <a:tcPr marL="9525" marR="9525" marT="9525" marB="0" anchor="b">
                    <a:lnL>
                      <a:noFill/>
                    </a:lnL>
                    <a:lnR>
                      <a:noFill/>
                    </a:lnR>
                    <a:lnT>
                      <a:noFill/>
                    </a:lnT>
                    <a:lnB>
                      <a:noFill/>
                    </a:lnB>
                  </a:tcPr>
                </a:tc>
                <a:extLst>
                  <a:ext uri="{0D108BD9-81ED-4DB2-BD59-A6C34878D82A}">
                    <a16:rowId xmlns:a16="http://schemas.microsoft.com/office/drawing/2014/main" val="577762346"/>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3">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Health Insurance</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a:solidFill>
                            <a:schemeClr val="bg1"/>
                          </a:solidFill>
                          <a:effectLst/>
                          <a:latin typeface="Arial" panose="020B0604020202020204" pitchFamily="34" charset="0"/>
                          <a:cs typeface="Arial" panose="020B0604020202020204" pitchFamily="34" charset="0"/>
                        </a:rPr>
                        <a:t> $  2,041.00 </a:t>
                      </a:r>
                    </a:p>
                  </a:txBody>
                  <a:tcPr marL="9525" marR="9525" marT="9525" marB="0" anchor="b">
                    <a:lnL>
                      <a:noFill/>
                    </a:lnL>
                    <a:lnR>
                      <a:noFill/>
                    </a:lnR>
                    <a:lnT>
                      <a:noFill/>
                    </a:lnT>
                    <a:lnB>
                      <a:noFill/>
                    </a:lnB>
                  </a:tcPr>
                </a:tc>
                <a:extLst>
                  <a:ext uri="{0D108BD9-81ED-4DB2-BD59-A6C34878D82A}">
                    <a16:rowId xmlns:a16="http://schemas.microsoft.com/office/drawing/2014/main" val="962496862"/>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4">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New Student</a:t>
                      </a:r>
                      <a:r>
                        <a:rPr lang="en-US" sz="1600" b="1" i="0" u="none" strike="noStrike" baseline="0" dirty="0">
                          <a:solidFill>
                            <a:schemeClr val="bg1"/>
                          </a:solidFill>
                          <a:effectLst/>
                          <a:latin typeface="Arial" panose="020B0604020202020204" pitchFamily="34" charset="0"/>
                          <a:cs typeface="Arial" panose="020B0604020202020204" pitchFamily="34" charset="0"/>
                        </a:rPr>
                        <a:t> Orientation</a:t>
                      </a:r>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       55.00 </a:t>
                      </a:r>
                    </a:p>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06198989"/>
                  </a:ext>
                </a:extLst>
              </a:tr>
              <a:tr h="277434">
                <a:tc>
                  <a:txBody>
                    <a:bodyPr/>
                    <a:lstStyle/>
                    <a:p>
                      <a:pPr algn="l" fontAlgn="b"/>
                      <a:r>
                        <a:rPr lang="en-US" sz="1600" b="1" i="0" u="none" strike="noStrike" dirty="0">
                          <a:solidFill>
                            <a:srgbClr val="FFFF00"/>
                          </a:solidFill>
                          <a:effectLst/>
                          <a:latin typeface="Arial" panose="020B0604020202020204" pitchFamily="34" charset="0"/>
                          <a:cs typeface="Arial" panose="020B0604020202020204" pitchFamily="34" charset="0"/>
                        </a:rPr>
                        <a:t>Total</a:t>
                      </a:r>
                    </a:p>
                  </a:txBody>
                  <a:tcPr marL="9525" marR="9525" marT="9525" marB="0" anchor="b">
                    <a:lnL>
                      <a:noFill/>
                    </a:lnL>
                    <a:lnR>
                      <a:noFill/>
                    </a:lnR>
                    <a:lnT>
                      <a:noFill/>
                    </a:lnT>
                    <a:lnB>
                      <a:noFill/>
                    </a:lnB>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baseline="0" dirty="0">
                          <a:solidFill>
                            <a:schemeClr val="bg1"/>
                          </a:solidFill>
                          <a:effectLst/>
                          <a:latin typeface="Arial" panose="020B0604020202020204" pitchFamily="34" charset="0"/>
                          <a:cs typeface="Arial" panose="020B0604020202020204" pitchFamily="34" charset="0"/>
                        </a:rPr>
                        <a:t> </a:t>
                      </a:r>
                      <a:r>
                        <a:rPr lang="en-US" sz="1600" b="1" i="0" u="none" strike="noStrike" baseline="0" dirty="0">
                          <a:solidFill>
                            <a:srgbClr val="FFFF00"/>
                          </a:solidFill>
                          <a:effectLst/>
                          <a:latin typeface="Arial" panose="020B0604020202020204" pitchFamily="34" charset="0"/>
                          <a:cs typeface="Arial" panose="020B0604020202020204" pitchFamily="34" charset="0"/>
                        </a:rPr>
                        <a:t>$  60,386.00</a:t>
                      </a:r>
                      <a:endParaRPr lang="en-US" sz="1600" b="1"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94213376"/>
                  </a:ext>
                </a:extLst>
              </a:tr>
              <a:tr h="277434">
                <a:tc gridSpan="2">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gridSpan="2">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809289215"/>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3">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a:t>
                      </a:r>
                    </a:p>
                  </a:txBody>
                  <a:tcPr marL="9525" marR="9525" marT="9525" marB="0" anchor="b">
                    <a:lnL>
                      <a:noFill/>
                    </a:lnL>
                    <a:lnR>
                      <a:noFill/>
                    </a:lnR>
                    <a:lnT>
                      <a:noFill/>
                    </a:lnT>
                    <a:lnB>
                      <a:noFill/>
                    </a:lnB>
                  </a:tcPr>
                </a:tc>
                <a:extLst>
                  <a:ext uri="{0D108BD9-81ED-4DB2-BD59-A6C34878D82A}">
                    <a16:rowId xmlns:a16="http://schemas.microsoft.com/office/drawing/2014/main" val="3136339823"/>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926982150"/>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3">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a:t>
                      </a:r>
                    </a:p>
                  </a:txBody>
                  <a:tcPr marL="9525" marR="9525" marT="9525" marB="0" anchor="b">
                    <a:lnL>
                      <a:noFill/>
                    </a:lnL>
                    <a:lnR>
                      <a:noFill/>
                    </a:lnR>
                    <a:lnT>
                      <a:noFill/>
                    </a:lnT>
                    <a:lnB>
                      <a:noFill/>
                    </a:lnB>
                  </a:tcPr>
                </a:tc>
                <a:extLst>
                  <a:ext uri="{0D108BD9-81ED-4DB2-BD59-A6C34878D82A}">
                    <a16:rowId xmlns:a16="http://schemas.microsoft.com/office/drawing/2014/main" val="1146657690"/>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3">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a:t>
                      </a:r>
                    </a:p>
                  </a:txBody>
                  <a:tcPr marL="9525" marR="9525" marT="9525" marB="0" anchor="b">
                    <a:lnL>
                      <a:noFill/>
                    </a:lnL>
                    <a:lnR>
                      <a:noFill/>
                    </a:lnR>
                    <a:lnT>
                      <a:noFill/>
                    </a:lnT>
                    <a:lnB>
                      <a:noFill/>
                    </a:lnB>
                  </a:tcPr>
                </a:tc>
                <a:extLst>
                  <a:ext uri="{0D108BD9-81ED-4DB2-BD59-A6C34878D82A}">
                    <a16:rowId xmlns:a16="http://schemas.microsoft.com/office/drawing/2014/main" val="3306403869"/>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a:t>
                      </a:r>
                    </a:p>
                  </a:txBody>
                  <a:tcPr marL="9525" marR="9525" marT="9525" marB="0" anchor="b">
                    <a:lnL>
                      <a:noFill/>
                    </a:lnL>
                    <a:lnR>
                      <a:noFill/>
                    </a:lnR>
                    <a:lnT>
                      <a:noFill/>
                    </a:lnT>
                    <a:lnB>
                      <a:noFill/>
                    </a:lnB>
                  </a:tcPr>
                </a:tc>
                <a:extLst>
                  <a:ext uri="{0D108BD9-81ED-4DB2-BD59-A6C34878D82A}">
                    <a16:rowId xmlns:a16="http://schemas.microsoft.com/office/drawing/2014/main" val="95541529"/>
                  </a:ext>
                </a:extLst>
              </a:tr>
              <a:tr h="277434">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3">
                  <a:txBody>
                    <a:bodyPr/>
                    <a:lstStyle/>
                    <a:p>
                      <a:pPr algn="l" fontAlgn="b"/>
                      <a:endParaRPr lang="en-US" sz="16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r>
                        <a:rPr lang="en-US" sz="1600" b="1" i="0" u="none" strike="noStrike" dirty="0">
                          <a:solidFill>
                            <a:schemeClr val="bg1"/>
                          </a:solidFill>
                          <a:effectLst/>
                          <a:latin typeface="Arial" panose="020B0604020202020204" pitchFamily="34" charset="0"/>
                          <a:cs typeface="Arial" panose="020B0604020202020204" pitchFamily="34" charset="0"/>
                        </a:rPr>
                        <a:t> </a:t>
                      </a:r>
                    </a:p>
                  </a:txBody>
                  <a:tcPr marL="9525" marR="9525" marT="9525" marB="0" anchor="b">
                    <a:lnL>
                      <a:noFill/>
                    </a:lnL>
                    <a:lnR>
                      <a:noFill/>
                    </a:lnR>
                    <a:lnT>
                      <a:noFill/>
                    </a:lnT>
                    <a:lnB>
                      <a:noFill/>
                    </a:lnB>
                  </a:tcPr>
                </a:tc>
                <a:extLst>
                  <a:ext uri="{0D108BD9-81ED-4DB2-BD59-A6C34878D82A}">
                    <a16:rowId xmlns:a16="http://schemas.microsoft.com/office/drawing/2014/main" val="1688195897"/>
                  </a:ext>
                </a:extLst>
              </a:tr>
              <a:tr h="277434">
                <a:tc>
                  <a:txBody>
                    <a:bodyPr/>
                    <a:lstStyle/>
                    <a:p>
                      <a:pPr algn="l"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371628442"/>
                  </a:ext>
                </a:extLst>
              </a:tr>
              <a:tr h="277434">
                <a:tc>
                  <a:txBody>
                    <a:bodyPr/>
                    <a:lstStyle/>
                    <a:p>
                      <a:pPr algn="l" fontAlgn="b"/>
                      <a:endParaRPr lang="en-US" sz="1800" b="1"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1"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endParaRPr lang="en-US" sz="1800" b="1"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800" b="1"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800" b="1"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44731136"/>
                  </a:ext>
                </a:extLst>
              </a:tr>
            </a:tbl>
          </a:graphicData>
        </a:graphic>
      </p:graphicFrame>
    </p:spTree>
    <p:extLst>
      <p:ext uri="{BB962C8B-B14F-4D97-AF65-F5344CB8AC3E}">
        <p14:creationId xmlns:p14="http://schemas.microsoft.com/office/powerpoint/2010/main" val="519905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61081" y="179608"/>
            <a:ext cx="10515600" cy="1325563"/>
          </a:xfrm>
        </p:spPr>
        <p:txBody>
          <a:bodyPr/>
          <a:lstStyle/>
          <a:p>
            <a:r>
              <a:rPr lang="en-US" dirty="0"/>
              <a:t>Types of Aid</a:t>
            </a:r>
          </a:p>
        </p:txBody>
      </p:sp>
      <p:sp>
        <p:nvSpPr>
          <p:cNvPr id="3" name="Content Placeholder 2"/>
          <p:cNvSpPr>
            <a:spLocks noGrp="1"/>
          </p:cNvSpPr>
          <p:nvPr>
            <p:ph idx="1"/>
          </p:nvPr>
        </p:nvSpPr>
        <p:spPr>
          <a:xfrm>
            <a:off x="676620" y="1505171"/>
            <a:ext cx="9556592" cy="4851178"/>
          </a:xfrm>
        </p:spPr>
        <p:txBody>
          <a:bodyPr>
            <a:normAutofit fontScale="92500" lnSpcReduction="10000"/>
          </a:bodyPr>
          <a:lstStyle/>
          <a:p>
            <a:pPr>
              <a:lnSpc>
                <a:spcPct val="80000"/>
              </a:lnSpc>
              <a:buFont typeface="Wingdings" panose="05000000000000000000" pitchFamily="2" charset="2"/>
              <a:buNone/>
              <a:defRPr/>
            </a:pPr>
            <a:endParaRPr lang="en-US" altLang="en-US" sz="2400" b="1" u="sng" dirty="0"/>
          </a:p>
          <a:p>
            <a:pPr>
              <a:lnSpc>
                <a:spcPct val="80000"/>
              </a:lnSpc>
              <a:buFont typeface="Wingdings" panose="05000000000000000000" pitchFamily="2" charset="2"/>
              <a:buChar char="v"/>
              <a:defRPr/>
            </a:pPr>
            <a:r>
              <a:rPr lang="en-US" altLang="en-US" b="1" dirty="0"/>
              <a:t>Pharmacy Health Profession Student Loan</a:t>
            </a:r>
          </a:p>
          <a:p>
            <a:pPr>
              <a:lnSpc>
                <a:spcPct val="80000"/>
              </a:lnSpc>
              <a:buFont typeface="Wingdings" panose="05000000000000000000" pitchFamily="2" charset="2"/>
              <a:buChar char="v"/>
              <a:defRPr/>
            </a:pPr>
            <a:endParaRPr lang="en-US" altLang="en-US" b="1" dirty="0"/>
          </a:p>
          <a:p>
            <a:pPr>
              <a:lnSpc>
                <a:spcPct val="80000"/>
              </a:lnSpc>
              <a:buFont typeface="Wingdings" panose="05000000000000000000" pitchFamily="2" charset="2"/>
              <a:buChar char="v"/>
              <a:defRPr/>
            </a:pPr>
            <a:r>
              <a:rPr lang="en-US" altLang="en-US" b="1" dirty="0"/>
              <a:t>Federal Unsubsidized Stafford Loan</a:t>
            </a:r>
          </a:p>
          <a:p>
            <a:pPr>
              <a:lnSpc>
                <a:spcPct val="80000"/>
              </a:lnSpc>
              <a:buFont typeface="Wingdings" panose="05000000000000000000" pitchFamily="2" charset="2"/>
              <a:buChar char="v"/>
              <a:defRPr/>
            </a:pPr>
            <a:endParaRPr lang="en-US" altLang="en-US" b="1" dirty="0"/>
          </a:p>
          <a:p>
            <a:pPr>
              <a:lnSpc>
                <a:spcPct val="80000"/>
              </a:lnSpc>
              <a:buFont typeface="Wingdings" panose="05000000000000000000" pitchFamily="2" charset="2"/>
              <a:buChar char="v"/>
              <a:defRPr/>
            </a:pPr>
            <a:r>
              <a:rPr lang="en-US" altLang="en-US" b="1" dirty="0"/>
              <a:t>Federal Graduate Plus Loan</a:t>
            </a:r>
          </a:p>
          <a:p>
            <a:pPr>
              <a:lnSpc>
                <a:spcPct val="80000"/>
              </a:lnSpc>
              <a:buFont typeface="Wingdings" panose="05000000000000000000" pitchFamily="2" charset="2"/>
              <a:buChar char="v"/>
              <a:defRPr/>
            </a:pPr>
            <a:endParaRPr lang="en-US" altLang="en-US" b="1" dirty="0"/>
          </a:p>
          <a:p>
            <a:pPr>
              <a:lnSpc>
                <a:spcPct val="80000"/>
              </a:lnSpc>
              <a:buFont typeface="Wingdings" panose="05000000000000000000" pitchFamily="2" charset="2"/>
              <a:buChar char="v"/>
              <a:defRPr/>
            </a:pPr>
            <a:r>
              <a:rPr lang="en-US" altLang="en-US" b="1" dirty="0"/>
              <a:t>Private Loan</a:t>
            </a:r>
          </a:p>
          <a:p>
            <a:pPr>
              <a:lnSpc>
                <a:spcPct val="80000"/>
              </a:lnSpc>
              <a:buFont typeface="Wingdings" panose="05000000000000000000" pitchFamily="2" charset="2"/>
              <a:buChar char="v"/>
              <a:defRPr/>
            </a:pPr>
            <a:endParaRPr lang="en-US" altLang="en-US" b="1" dirty="0"/>
          </a:p>
          <a:p>
            <a:pPr>
              <a:lnSpc>
                <a:spcPct val="80000"/>
              </a:lnSpc>
              <a:buFont typeface="Wingdings" panose="05000000000000000000" pitchFamily="2" charset="2"/>
              <a:buChar char="v"/>
              <a:defRPr/>
            </a:pPr>
            <a:r>
              <a:rPr lang="en-US" altLang="en-US" b="1" dirty="0"/>
              <a:t>Institutional and Endowed Scholarships</a:t>
            </a:r>
          </a:p>
          <a:p>
            <a:pPr>
              <a:lnSpc>
                <a:spcPct val="80000"/>
              </a:lnSpc>
              <a:buFont typeface="Wingdings" panose="05000000000000000000" pitchFamily="2" charset="2"/>
              <a:buChar char="v"/>
              <a:defRPr/>
            </a:pPr>
            <a:endParaRPr lang="en-US" altLang="en-US" b="1" dirty="0"/>
          </a:p>
          <a:p>
            <a:pPr marL="0" indent="0">
              <a:lnSpc>
                <a:spcPct val="80000"/>
              </a:lnSpc>
              <a:buNone/>
              <a:defRPr/>
            </a:pPr>
            <a:r>
              <a:rPr lang="en-US" altLang="en-US" b="1" dirty="0"/>
              <a:t>   </a:t>
            </a: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pPr>
              <a:lnSpc>
                <a:spcPct val="80000"/>
              </a:lnSpc>
              <a:buFont typeface="Wingdings" panose="05000000000000000000" pitchFamily="2" charset="2"/>
              <a:buNone/>
              <a:defRPr/>
            </a:pPr>
            <a:endParaRPr lang="en-US" altLang="en-US" sz="2600" dirty="0"/>
          </a:p>
          <a:p>
            <a:endParaRPr lang="en-US" dirty="0"/>
          </a:p>
        </p:txBody>
      </p:sp>
      <p:sp>
        <p:nvSpPr>
          <p:cNvPr id="6" name="Slide Number Placeholder 5"/>
          <p:cNvSpPr txBox="1">
            <a:spLocks/>
          </p:cNvSpPr>
          <p:nvPr/>
        </p:nvSpPr>
        <p:spPr>
          <a:xfrm>
            <a:off x="871681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mj-lt"/>
              </a:rPr>
              <a:t>INFORMATION</a:t>
            </a:r>
            <a:r>
              <a:rPr lang="en-US" dirty="0">
                <a:solidFill>
                  <a:schemeClr val="accent4">
                    <a:lumMod val="75000"/>
                  </a:schemeClr>
                </a:solidFill>
                <a:latin typeface="+mj-lt"/>
              </a:rPr>
              <a:t>SESSION</a:t>
            </a:r>
          </a:p>
        </p:txBody>
      </p:sp>
    </p:spTree>
    <p:extLst>
      <p:ext uri="{BB962C8B-B14F-4D97-AF65-F5344CB8AC3E}">
        <p14:creationId xmlns:p14="http://schemas.microsoft.com/office/powerpoint/2010/main" val="86471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673598"/>
            <a:ext cx="6443949" cy="1325563"/>
          </a:xfrm>
        </p:spPr>
        <p:txBody>
          <a:bodyPr>
            <a:normAutofit/>
          </a:bodyPr>
          <a:lstStyle/>
          <a:p>
            <a:pPr>
              <a:lnSpc>
                <a:spcPct val="70000"/>
              </a:lnSpc>
            </a:pPr>
            <a:r>
              <a:rPr lang="en-US" spc="-150" dirty="0"/>
              <a:t>USC School of Pharmacy Scholarships </a:t>
            </a:r>
          </a:p>
        </p:txBody>
      </p:sp>
      <p:sp>
        <p:nvSpPr>
          <p:cNvPr id="3" name="Content Placeholder 2"/>
          <p:cNvSpPr>
            <a:spLocks noGrp="1"/>
          </p:cNvSpPr>
          <p:nvPr>
            <p:ph idx="1"/>
          </p:nvPr>
        </p:nvSpPr>
        <p:spPr>
          <a:xfrm>
            <a:off x="838199" y="1899138"/>
            <a:ext cx="6443950" cy="4117075"/>
          </a:xfrm>
        </p:spPr>
        <p:txBody>
          <a:bodyPr>
            <a:normAutofit/>
          </a:bodyPr>
          <a:lstStyle/>
          <a:p>
            <a:pPr>
              <a:buNone/>
            </a:pPr>
            <a:r>
              <a:rPr lang="en-US" altLang="en-US" dirty="0"/>
              <a:t>	</a:t>
            </a:r>
          </a:p>
          <a:p>
            <a:pPr>
              <a:buNone/>
            </a:pPr>
            <a:r>
              <a:rPr lang="en-US" altLang="en-US" sz="3000" dirty="0"/>
              <a:t>Must demonstrate leadership, community service, career interest and academic achievement</a:t>
            </a:r>
          </a:p>
          <a:p>
            <a:pPr>
              <a:buNone/>
            </a:pPr>
            <a:r>
              <a:rPr lang="en-US" altLang="en-US" sz="3000" dirty="0"/>
              <a:t>Amount varies from $2,500 and above</a:t>
            </a:r>
          </a:p>
          <a:p>
            <a:pPr>
              <a:buNone/>
            </a:pPr>
            <a:r>
              <a:rPr lang="en-US" altLang="en-US" sz="3000" dirty="0"/>
              <a:t>Deadline to apply will be announced each fiscal year </a:t>
            </a:r>
          </a:p>
          <a:p>
            <a:endParaRPr lang="en-US" dirty="0"/>
          </a:p>
        </p:txBody>
      </p:sp>
      <p:sp>
        <p:nvSpPr>
          <p:cNvPr id="6" name="Slide Number Placeholder 5"/>
          <p:cNvSpPr txBox="1">
            <a:spLocks/>
          </p:cNvSpPr>
          <p:nvPr/>
        </p:nvSpPr>
        <p:spPr>
          <a:xfrm>
            <a:off x="871681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mj-lt"/>
              </a:rPr>
              <a:t>INFORMATION</a:t>
            </a:r>
            <a:r>
              <a:rPr lang="en-US" dirty="0">
                <a:solidFill>
                  <a:schemeClr val="accent4">
                    <a:lumMod val="75000"/>
                  </a:schemeClr>
                </a:solidFill>
                <a:latin typeface="+mj-lt"/>
              </a:rPr>
              <a:t>SESSION</a:t>
            </a:r>
          </a:p>
        </p:txBody>
      </p:sp>
    </p:spTree>
    <p:extLst>
      <p:ext uri="{BB962C8B-B14F-4D97-AF65-F5344CB8AC3E}">
        <p14:creationId xmlns:p14="http://schemas.microsoft.com/office/powerpoint/2010/main" val="2247010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Information Sessions</a:t>
            </a:r>
          </a:p>
        </p:txBody>
      </p:sp>
      <p:sp>
        <p:nvSpPr>
          <p:cNvPr id="3" name="Content Placeholder 2"/>
          <p:cNvSpPr>
            <a:spLocks noGrp="1"/>
          </p:cNvSpPr>
          <p:nvPr>
            <p:ph sz="half" idx="1"/>
          </p:nvPr>
        </p:nvSpPr>
        <p:spPr>
          <a:xfrm>
            <a:off x="3640016" y="1825625"/>
            <a:ext cx="5181600" cy="4351338"/>
          </a:xfrm>
        </p:spPr>
        <p:txBody>
          <a:bodyPr>
            <a:normAutofit/>
          </a:bodyPr>
          <a:lstStyle/>
          <a:p>
            <a:pPr marL="0" indent="0" algn="ctr">
              <a:buNone/>
            </a:pPr>
            <a:r>
              <a:rPr lang="en-US" sz="4000" b="1" dirty="0"/>
              <a:t>August 24, 2018</a:t>
            </a:r>
          </a:p>
          <a:p>
            <a:pPr marL="0" indent="0" algn="ctr">
              <a:buNone/>
            </a:pPr>
            <a:r>
              <a:rPr lang="en-US" sz="4000" b="1" dirty="0"/>
              <a:t>September 14, 2018</a:t>
            </a:r>
          </a:p>
          <a:p>
            <a:pPr marL="0" indent="0" algn="ctr">
              <a:buNone/>
            </a:pPr>
            <a:r>
              <a:rPr lang="en-US" sz="4000" b="1" dirty="0"/>
              <a:t>October 5, 2018</a:t>
            </a:r>
          </a:p>
          <a:p>
            <a:pPr marL="0" indent="0" algn="ctr">
              <a:buNone/>
            </a:pPr>
            <a:r>
              <a:rPr lang="en-US" sz="4000" b="1" dirty="0"/>
              <a:t>February 22, 2019</a:t>
            </a:r>
          </a:p>
          <a:p>
            <a:pPr marL="0" indent="0" algn="ctr">
              <a:buNone/>
            </a:pPr>
            <a:r>
              <a:rPr lang="en-US" sz="4000" b="1" dirty="0"/>
              <a:t>April 5, 2019</a:t>
            </a:r>
          </a:p>
        </p:txBody>
      </p:sp>
    </p:spTree>
    <p:extLst>
      <p:ext uri="{BB962C8B-B14F-4D97-AF65-F5344CB8AC3E}">
        <p14:creationId xmlns:p14="http://schemas.microsoft.com/office/powerpoint/2010/main" val="3620946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4125-A307-459F-B06A-00E0C438B9ED}"/>
              </a:ext>
            </a:extLst>
          </p:cNvPr>
          <p:cNvSpPr>
            <a:spLocks noGrp="1"/>
          </p:cNvSpPr>
          <p:nvPr>
            <p:ph type="title"/>
          </p:nvPr>
        </p:nvSpPr>
        <p:spPr/>
        <p:txBody>
          <a:bodyPr/>
          <a:lstStyle/>
          <a:p>
            <a:pPr algn="ctr"/>
            <a:r>
              <a:rPr lang="en-US" dirty="0"/>
              <a:t>Thank You!</a:t>
            </a:r>
          </a:p>
        </p:txBody>
      </p:sp>
      <p:sp>
        <p:nvSpPr>
          <p:cNvPr id="3" name="Content Placeholder 2">
            <a:extLst>
              <a:ext uri="{FF2B5EF4-FFF2-40B4-BE49-F238E27FC236}">
                <a16:creationId xmlns:a16="http://schemas.microsoft.com/office/drawing/2014/main" id="{5C93FD1C-447D-44E4-8D72-E93BDD558908}"/>
              </a:ext>
            </a:extLst>
          </p:cNvPr>
          <p:cNvSpPr>
            <a:spLocks noGrp="1"/>
          </p:cNvSpPr>
          <p:nvPr>
            <p:ph sz="half" idx="1"/>
          </p:nvPr>
        </p:nvSpPr>
        <p:spPr>
          <a:xfrm>
            <a:off x="6579781" y="2328586"/>
            <a:ext cx="3255335" cy="2200828"/>
          </a:xfrm>
        </p:spPr>
        <p:txBody>
          <a:bodyPr>
            <a:normAutofit/>
          </a:bodyPr>
          <a:lstStyle/>
          <a:p>
            <a:pPr marL="0" indent="0">
              <a:buNone/>
            </a:pPr>
            <a:r>
              <a:rPr lang="en-US" dirty="0"/>
              <a:t>Niya Tanyi</a:t>
            </a:r>
          </a:p>
          <a:p>
            <a:pPr marL="0" indent="0">
              <a:buNone/>
            </a:pPr>
            <a:r>
              <a:rPr lang="en-US" dirty="0"/>
              <a:t>Admission Recruiter</a:t>
            </a:r>
          </a:p>
          <a:p>
            <a:pPr marL="0" indent="0">
              <a:buNone/>
            </a:pPr>
            <a:r>
              <a:rPr lang="en-US" dirty="0"/>
              <a:t>(818) 669-5047</a:t>
            </a:r>
          </a:p>
          <a:p>
            <a:pPr marL="0" indent="0">
              <a:buNone/>
            </a:pPr>
            <a:r>
              <a:rPr lang="en-US" dirty="0"/>
              <a:t>tanyi@usc.edu</a:t>
            </a:r>
          </a:p>
        </p:txBody>
      </p:sp>
      <p:pic>
        <p:nvPicPr>
          <p:cNvPr id="6" name="Content Placeholder 5">
            <a:extLst>
              <a:ext uri="{FF2B5EF4-FFF2-40B4-BE49-F238E27FC236}">
                <a16:creationId xmlns:a16="http://schemas.microsoft.com/office/drawing/2014/main" id="{7C39CDE7-018F-436F-98A5-147F80C671CF}"/>
              </a:ext>
            </a:extLst>
          </p:cNvPr>
          <p:cNvPicPr>
            <a:picLocks noGrp="1" noChangeAspect="1"/>
          </p:cNvPicPr>
          <p:nvPr>
            <p:ph sz="half" idx="2"/>
          </p:nvPr>
        </p:nvPicPr>
        <p:blipFill rotWithShape="1">
          <a:blip r:embed="rId2"/>
          <a:srcRect l="20707" r="14036"/>
          <a:stretch/>
        </p:blipFill>
        <p:spPr>
          <a:xfrm>
            <a:off x="1284768" y="1690688"/>
            <a:ext cx="3818860" cy="3908716"/>
          </a:xfrm>
        </p:spPr>
      </p:pic>
    </p:spTree>
    <p:extLst>
      <p:ext uri="{BB962C8B-B14F-4D97-AF65-F5344CB8AC3E}">
        <p14:creationId xmlns:p14="http://schemas.microsoft.com/office/powerpoint/2010/main" val="838287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1"/>
          </a:xfrm>
        </p:spPr>
      </p:pic>
      <p:sp>
        <p:nvSpPr>
          <p:cNvPr id="5" name="TextBox 4"/>
          <p:cNvSpPr txBox="1"/>
          <p:nvPr/>
        </p:nvSpPr>
        <p:spPr>
          <a:xfrm>
            <a:off x="838200" y="3604437"/>
            <a:ext cx="4244163" cy="1231106"/>
          </a:xfrm>
          <a:prstGeom prst="rect">
            <a:avLst/>
          </a:prstGeom>
          <a:noFill/>
        </p:spPr>
        <p:txBody>
          <a:bodyPr wrap="square" rtlCol="0">
            <a:spAutoFit/>
          </a:bodyPr>
          <a:lstStyle/>
          <a:p>
            <a:r>
              <a:rPr lang="en-US" sz="1400" dirty="0">
                <a:hlinkClick r:id="rId3"/>
              </a:rPr>
              <a:t>https://pharmacyschool.usc.edu/</a:t>
            </a:r>
            <a:endParaRPr lang="en-US" sz="1400" dirty="0"/>
          </a:p>
          <a:p>
            <a:endParaRPr lang="en-US" sz="1400" dirty="0"/>
          </a:p>
          <a:p>
            <a:r>
              <a:rPr lang="en-US" sz="1400" dirty="0"/>
              <a:t>John Stauffer Pharmaceutical Sciences Center is headquarters for the USC School of Pharmacy</a:t>
            </a:r>
          </a:p>
          <a:p>
            <a:endParaRPr lang="en-US" dirty="0"/>
          </a:p>
        </p:txBody>
      </p:sp>
      <p:sp>
        <p:nvSpPr>
          <p:cNvPr id="6" name="Oval 5">
            <a:extLst>
              <a:ext uri="{FF2B5EF4-FFF2-40B4-BE49-F238E27FC236}">
                <a16:creationId xmlns:a16="http://schemas.microsoft.com/office/drawing/2014/main" id="{12ED2AF1-8BA2-4ED8-944F-86CF06AEF746}"/>
              </a:ext>
            </a:extLst>
          </p:cNvPr>
          <p:cNvSpPr/>
          <p:nvPr/>
        </p:nvSpPr>
        <p:spPr>
          <a:xfrm>
            <a:off x="5475767" y="2344534"/>
            <a:ext cx="2020186" cy="606056"/>
          </a:xfrm>
          <a:prstGeom prst="ellipse">
            <a:avLst/>
          </a:prstGeom>
          <a:noFill/>
          <a:ln w="28575">
            <a:solidFill>
              <a:srgbClr val="272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C48B4AA-3DD9-4E22-84E3-CAA210FC8E30}"/>
              </a:ext>
            </a:extLst>
          </p:cNvPr>
          <p:cNvSpPr/>
          <p:nvPr/>
        </p:nvSpPr>
        <p:spPr>
          <a:xfrm>
            <a:off x="5082363" y="3338623"/>
            <a:ext cx="2994837" cy="717784"/>
          </a:xfrm>
          <a:prstGeom prst="ellipse">
            <a:avLst/>
          </a:prstGeom>
          <a:noFill/>
          <a:ln w="28575">
            <a:solidFill>
              <a:srgbClr val="272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499003-4E80-44D4-B5F5-FB081B17ADFF}"/>
              </a:ext>
            </a:extLst>
          </p:cNvPr>
          <p:cNvSpPr/>
          <p:nvPr/>
        </p:nvSpPr>
        <p:spPr>
          <a:xfrm>
            <a:off x="5192233" y="4056407"/>
            <a:ext cx="3186223" cy="653872"/>
          </a:xfrm>
          <a:prstGeom prst="ellipse">
            <a:avLst/>
          </a:prstGeom>
          <a:noFill/>
          <a:ln w="28575">
            <a:solidFill>
              <a:srgbClr val="272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73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a:t>Curriculum </a:t>
            </a:r>
          </a:p>
        </p:txBody>
      </p:sp>
      <p:sp>
        <p:nvSpPr>
          <p:cNvPr id="3" name="Content Placeholder 2"/>
          <p:cNvSpPr>
            <a:spLocks noGrp="1"/>
          </p:cNvSpPr>
          <p:nvPr>
            <p:ph idx="1"/>
          </p:nvPr>
        </p:nvSpPr>
        <p:spPr/>
        <p:txBody>
          <a:bodyPr/>
          <a:lstStyle/>
          <a:p>
            <a:r>
              <a:rPr lang="en-US" dirty="0"/>
              <a:t>Four-year curriculum </a:t>
            </a:r>
          </a:p>
          <a:p>
            <a:r>
              <a:rPr lang="en-US" dirty="0"/>
              <a:t>12 - 18 units per semester </a:t>
            </a:r>
          </a:p>
          <a:p>
            <a:r>
              <a:rPr lang="en-US" dirty="0"/>
              <a:t>Introductory Pharmacy Practice Experience</a:t>
            </a:r>
          </a:p>
          <a:p>
            <a:r>
              <a:rPr lang="en-US" dirty="0"/>
              <a:t>Advanced Pharmacy Practice Experience</a:t>
            </a:r>
          </a:p>
          <a:p>
            <a:endParaRPr lang="en-US" dirty="0"/>
          </a:p>
        </p:txBody>
      </p:sp>
      <p:sp>
        <p:nvSpPr>
          <p:cNvPr id="7" name="Rectangle 6"/>
          <p:cNvSpPr/>
          <p:nvPr/>
        </p:nvSpPr>
        <p:spPr>
          <a:xfrm>
            <a:off x="9328601" y="6371471"/>
            <a:ext cx="2386872" cy="369332"/>
          </a:xfrm>
          <a:prstGeom prst="rect">
            <a:avLst/>
          </a:prstGeom>
        </p:spPr>
        <p:txBody>
          <a:bodyPr wrap="none">
            <a:spAutoFit/>
          </a:bodyPr>
          <a:lstStyle/>
          <a:p>
            <a:pPr lvl="0"/>
            <a:r>
              <a:rPr lang="en-US" dirty="0">
                <a:solidFill>
                  <a:prstClr val="white"/>
                </a:solidFill>
                <a:latin typeface="National Semibold"/>
              </a:rPr>
              <a:t>INFORMATION</a:t>
            </a:r>
            <a:r>
              <a:rPr lang="en-US" dirty="0">
                <a:solidFill>
                  <a:srgbClr val="FFC000">
                    <a:lumMod val="75000"/>
                  </a:srgbClr>
                </a:solidFill>
                <a:latin typeface="National Semibold"/>
              </a:rPr>
              <a:t>SESSION</a:t>
            </a:r>
          </a:p>
        </p:txBody>
      </p:sp>
    </p:spTree>
    <p:extLst>
      <p:ext uri="{BB962C8B-B14F-4D97-AF65-F5344CB8AC3E}">
        <p14:creationId xmlns:p14="http://schemas.microsoft.com/office/powerpoint/2010/main" val="141584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7880" y="975773"/>
            <a:ext cx="3248025" cy="4524315"/>
          </a:xfrm>
          <a:prstGeom prst="rect">
            <a:avLst/>
          </a:prstGeom>
          <a:noFill/>
        </p:spPr>
        <p:txBody>
          <a:bodyPr wrap="square" rtlCol="0">
            <a:spAutoFit/>
          </a:bodyPr>
          <a:lstStyle/>
          <a:p>
            <a:r>
              <a:rPr lang="en-US" sz="3600" dirty="0">
                <a:solidFill>
                  <a:schemeClr val="bg1"/>
                </a:solidFill>
                <a:latin typeface="+mj-lt"/>
              </a:rPr>
              <a:t>2017</a:t>
            </a:r>
          </a:p>
          <a:p>
            <a:r>
              <a:rPr lang="en-US" sz="3600" dirty="0">
                <a:solidFill>
                  <a:schemeClr val="bg1"/>
                </a:solidFill>
                <a:latin typeface="+mj-lt"/>
              </a:rPr>
              <a:t>USC School of Pharmacy Graduating Student Survey</a:t>
            </a:r>
          </a:p>
          <a:p>
            <a:endParaRPr lang="en-US" sz="2800" dirty="0">
              <a:solidFill>
                <a:schemeClr val="bg1"/>
              </a:solidFill>
              <a:latin typeface="+mj-lt"/>
            </a:endParaRPr>
          </a:p>
          <a:p>
            <a:r>
              <a:rPr lang="en-US" sz="2000" dirty="0">
                <a:solidFill>
                  <a:schemeClr val="bg1"/>
                </a:solidFill>
                <a:latin typeface="National Regular" panose="02000503000000020004" pitchFamily="50" charset="0"/>
                <a:ea typeface="National Regular" panose="02000503000000020004" pitchFamily="50" charset="0"/>
              </a:rPr>
              <a:t>Professions that you had the chance to participate or interact in required educational activities</a:t>
            </a:r>
          </a:p>
        </p:txBody>
      </p:sp>
      <p:graphicFrame>
        <p:nvGraphicFramePr>
          <p:cNvPr id="6" name="Chart 5"/>
          <p:cNvGraphicFramePr>
            <a:graphicFrameLocks/>
          </p:cNvGraphicFramePr>
          <p:nvPr>
            <p:extLst>
              <p:ext uri="{D42A27DB-BD31-4B8C-83A1-F6EECF244321}">
                <p14:modId xmlns:p14="http://schemas.microsoft.com/office/powerpoint/2010/main" val="4123837331"/>
              </p:ext>
            </p:extLst>
          </p:nvPr>
        </p:nvGraphicFramePr>
        <p:xfrm>
          <a:off x="4107738" y="0"/>
          <a:ext cx="7715772" cy="64758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4006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360" y="3762394"/>
            <a:ext cx="3464508" cy="1343266"/>
          </a:xfrm>
        </p:spPr>
        <p:txBody>
          <a:bodyPr>
            <a:noAutofit/>
          </a:bodyPr>
          <a:lstStyle/>
          <a:p>
            <a:pPr algn="l"/>
            <a:r>
              <a:rPr lang="en-US" sz="4000" dirty="0"/>
              <a:t>2017</a:t>
            </a:r>
            <a:br>
              <a:rPr lang="en-US" sz="4000" dirty="0"/>
            </a:br>
            <a:r>
              <a:rPr lang="en-US" sz="4000" dirty="0"/>
              <a:t>Graduating Student Survey Summary</a:t>
            </a:r>
            <a:br>
              <a:rPr lang="en-US" sz="4000" dirty="0"/>
            </a:br>
            <a:br>
              <a:rPr lang="en-US" sz="4000" dirty="0">
                <a:latin typeface="National Regular" panose="02000503000000020004" pitchFamily="50" charset="0"/>
                <a:ea typeface="National Regular" panose="02000503000000020004" pitchFamily="50" charset="0"/>
              </a:rPr>
            </a:br>
            <a:r>
              <a:rPr lang="en-US" sz="2400" dirty="0">
                <a:latin typeface="National Regular" panose="02000503000000020004" pitchFamily="50" charset="0"/>
                <a:ea typeface="National Regular" panose="02000503000000020004" pitchFamily="50" charset="0"/>
              </a:rPr>
              <a:t>Plans for primary employment upon graduation </a:t>
            </a:r>
          </a:p>
        </p:txBody>
      </p:sp>
      <p:graphicFrame>
        <p:nvGraphicFramePr>
          <p:cNvPr id="5" name="Chart 4"/>
          <p:cNvGraphicFramePr>
            <a:graphicFrameLocks/>
          </p:cNvGraphicFramePr>
          <p:nvPr>
            <p:extLst>
              <p:ext uri="{D42A27DB-BD31-4B8C-83A1-F6EECF244321}">
                <p14:modId xmlns:p14="http://schemas.microsoft.com/office/powerpoint/2010/main" val="4027782897"/>
              </p:ext>
            </p:extLst>
          </p:nvPr>
        </p:nvGraphicFramePr>
        <p:xfrm>
          <a:off x="3689838" y="0"/>
          <a:ext cx="10859791" cy="59973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8867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753"/>
            <a:ext cx="12192000" cy="6858000"/>
          </a:xfrm>
          <a:prstGeom prst="rect">
            <a:avLst/>
          </a:prstGeom>
        </p:spPr>
      </p:pic>
      <p:sp>
        <p:nvSpPr>
          <p:cNvPr id="2" name="Title 1"/>
          <p:cNvSpPr>
            <a:spLocks noGrp="1"/>
          </p:cNvSpPr>
          <p:nvPr>
            <p:ph type="title"/>
          </p:nvPr>
        </p:nvSpPr>
        <p:spPr>
          <a:xfrm>
            <a:off x="688571" y="2351866"/>
            <a:ext cx="3883429" cy="1325563"/>
          </a:xfrm>
        </p:spPr>
        <p:txBody>
          <a:bodyPr>
            <a:normAutofit fontScale="90000"/>
          </a:bodyPr>
          <a:lstStyle/>
          <a:p>
            <a:pPr>
              <a:lnSpc>
                <a:spcPct val="70000"/>
              </a:lnSpc>
            </a:pPr>
            <a:r>
              <a:rPr lang="en-US" b="1" spc="-150" dirty="0"/>
              <a:t>Top companies that hired from 2015-2017</a:t>
            </a:r>
            <a:endParaRPr lang="en-US" spc="-150" dirty="0"/>
          </a:p>
        </p:txBody>
      </p:sp>
    </p:spTree>
    <p:extLst>
      <p:ext uri="{BB962C8B-B14F-4D97-AF65-F5344CB8AC3E}">
        <p14:creationId xmlns:p14="http://schemas.microsoft.com/office/powerpoint/2010/main" val="3270372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728" y="4695768"/>
            <a:ext cx="5454535" cy="1575233"/>
          </a:xfrm>
        </p:spPr>
        <p:txBody>
          <a:bodyPr>
            <a:normAutofit fontScale="90000"/>
          </a:bodyPr>
          <a:lstStyle/>
          <a:p>
            <a:pPr algn="ctr"/>
            <a:br>
              <a:rPr lang="en-US" sz="4000" b="1" dirty="0">
                <a:solidFill>
                  <a:srgbClr val="000000"/>
                </a:solidFill>
              </a:rPr>
            </a:br>
            <a:r>
              <a:rPr lang="en-US" sz="3600" b="1" dirty="0">
                <a:solidFill>
                  <a:srgbClr val="000000"/>
                </a:solidFill>
              </a:rPr>
              <a:t>USC School of Pharmacy U.S. Alumni Network</a:t>
            </a:r>
            <a:br>
              <a:rPr lang="en-US" sz="3600" b="1" dirty="0">
                <a:solidFill>
                  <a:srgbClr val="000000"/>
                </a:solidFill>
              </a:rPr>
            </a:br>
            <a:endParaRPr lang="en-US" sz="3600" dirty="0"/>
          </a:p>
        </p:txBody>
      </p:sp>
      <p:graphicFrame>
        <p:nvGraphicFramePr>
          <p:cNvPr id="7" name="Object 6"/>
          <p:cNvGraphicFramePr>
            <a:graphicFrameLocks noChangeAspect="1"/>
          </p:cNvGraphicFramePr>
          <p:nvPr>
            <p:extLst>
              <p:ext uri="{D42A27DB-BD31-4B8C-83A1-F6EECF244321}">
                <p14:modId xmlns:p14="http://schemas.microsoft.com/office/powerpoint/2010/main" val="1361104554"/>
              </p:ext>
            </p:extLst>
          </p:nvPr>
        </p:nvGraphicFramePr>
        <p:xfrm>
          <a:off x="1741054" y="422031"/>
          <a:ext cx="8128000" cy="4557932"/>
        </p:xfrm>
        <a:graphic>
          <a:graphicData uri="http://schemas.openxmlformats.org/presentationml/2006/ole">
            <mc:AlternateContent xmlns:mc="http://schemas.openxmlformats.org/markup-compatibility/2006">
              <mc:Choice xmlns:v="urn:schemas-microsoft-com:vml" Requires="v">
                <p:oleObj spid="_x0000_s2131" name="Image" r:id="rId3" imgW="18044280" imgH="8913960" progId="Photoshop.Image.18">
                  <p:embed/>
                </p:oleObj>
              </mc:Choice>
              <mc:Fallback>
                <p:oleObj name="Image" r:id="rId3" imgW="18044280" imgH="8913960" progId="Photoshop.Image.18">
                  <p:embed/>
                  <p:pic>
                    <p:nvPicPr>
                      <p:cNvPr id="0" name=""/>
                      <p:cNvPicPr/>
                      <p:nvPr/>
                    </p:nvPicPr>
                    <p:blipFill>
                      <a:blip r:embed="rId4"/>
                      <a:stretch>
                        <a:fillRect/>
                      </a:stretch>
                    </p:blipFill>
                    <p:spPr>
                      <a:xfrm>
                        <a:off x="1741054" y="422031"/>
                        <a:ext cx="8128000" cy="4557932"/>
                      </a:xfrm>
                      <a:prstGeom prst="rect">
                        <a:avLst/>
                      </a:prstGeom>
                    </p:spPr>
                  </p:pic>
                </p:oleObj>
              </mc:Fallback>
            </mc:AlternateContent>
          </a:graphicData>
        </a:graphic>
      </p:graphicFrame>
    </p:spTree>
    <p:extLst>
      <p:ext uri="{BB962C8B-B14F-4D97-AF65-F5344CB8AC3E}">
        <p14:creationId xmlns:p14="http://schemas.microsoft.com/office/powerpoint/2010/main" val="1316896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214558041"/>
              </p:ext>
            </p:extLst>
          </p:nvPr>
        </p:nvGraphicFramePr>
        <p:xfrm>
          <a:off x="1558174" y="1078980"/>
          <a:ext cx="8128000" cy="5095875"/>
        </p:xfrm>
        <a:graphic>
          <a:graphicData uri="http://schemas.openxmlformats.org/presentationml/2006/ole">
            <mc:AlternateContent xmlns:mc="http://schemas.openxmlformats.org/markup-compatibility/2006">
              <mc:Choice xmlns:v="urn:schemas-microsoft-com:vml" Requires="v">
                <p:oleObj spid="_x0000_s3155" name="Image" r:id="rId3" imgW="16609320" imgH="10425240" progId="Photoshop.Image.18">
                  <p:embed/>
                </p:oleObj>
              </mc:Choice>
              <mc:Fallback>
                <p:oleObj name="Image" r:id="rId3" imgW="16609320" imgH="10425240" progId="Photoshop.Image.18">
                  <p:embed/>
                  <p:pic>
                    <p:nvPicPr>
                      <p:cNvPr id="0" name=""/>
                      <p:cNvPicPr/>
                      <p:nvPr/>
                    </p:nvPicPr>
                    <p:blipFill>
                      <a:blip r:embed="rId4"/>
                      <a:stretch>
                        <a:fillRect/>
                      </a:stretch>
                    </p:blipFill>
                    <p:spPr>
                      <a:xfrm>
                        <a:off x="1558174" y="1078980"/>
                        <a:ext cx="8128000" cy="5095875"/>
                      </a:xfrm>
                      <a:prstGeom prst="rect">
                        <a:avLst/>
                      </a:prstGeom>
                    </p:spPr>
                  </p:pic>
                </p:oleObj>
              </mc:Fallback>
            </mc:AlternateContent>
          </a:graphicData>
        </a:graphic>
      </p:graphicFrame>
      <p:sp>
        <p:nvSpPr>
          <p:cNvPr id="2" name="Title 1"/>
          <p:cNvSpPr>
            <a:spLocks noGrp="1"/>
          </p:cNvSpPr>
          <p:nvPr>
            <p:ph type="title"/>
          </p:nvPr>
        </p:nvSpPr>
        <p:spPr>
          <a:xfrm>
            <a:off x="929640" y="523066"/>
            <a:ext cx="10515600" cy="1325563"/>
          </a:xfrm>
        </p:spPr>
        <p:txBody>
          <a:bodyPr>
            <a:normAutofit fontScale="90000"/>
          </a:bodyPr>
          <a:lstStyle/>
          <a:p>
            <a:pPr>
              <a:lnSpc>
                <a:spcPct val="70000"/>
              </a:lnSpc>
            </a:pPr>
            <a:r>
              <a:rPr lang="en-US" b="1" spc="-150" dirty="0">
                <a:solidFill>
                  <a:srgbClr val="000000"/>
                </a:solidFill>
              </a:rPr>
              <a:t>Worldwide USC School of Pharmacy </a:t>
            </a:r>
            <a:br>
              <a:rPr lang="en-US" b="1" spc="-150" dirty="0">
                <a:solidFill>
                  <a:srgbClr val="000000"/>
                </a:solidFill>
              </a:rPr>
            </a:br>
            <a:r>
              <a:rPr lang="en-US" b="1" spc="-150" dirty="0">
                <a:solidFill>
                  <a:srgbClr val="000000"/>
                </a:solidFill>
              </a:rPr>
              <a:t>Alumni Network 10,000 Strong</a:t>
            </a:r>
            <a:br>
              <a:rPr lang="en-US" b="1" spc="-150" dirty="0">
                <a:solidFill>
                  <a:srgbClr val="000000"/>
                </a:solidFill>
              </a:rPr>
            </a:br>
            <a:endParaRPr lang="en-US" spc="-150" dirty="0"/>
          </a:p>
        </p:txBody>
      </p:sp>
    </p:spTree>
    <p:extLst>
      <p:ext uri="{BB962C8B-B14F-4D97-AF65-F5344CB8AC3E}">
        <p14:creationId xmlns:p14="http://schemas.microsoft.com/office/powerpoint/2010/main" val="1965534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National Semibold"/>
        <a:ea typeface=""/>
        <a:cs typeface=""/>
      </a:majorFont>
      <a:minorFont>
        <a:latin typeface="National Th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13826</TotalTime>
  <Words>623</Words>
  <Application>Microsoft Office PowerPoint</Application>
  <PresentationFormat>Widescreen</PresentationFormat>
  <Paragraphs>147</Paragraphs>
  <Slides>24</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Arial</vt:lpstr>
      <vt:lpstr>Calibri</vt:lpstr>
      <vt:lpstr>National Regular</vt:lpstr>
      <vt:lpstr>National Semibold</vt:lpstr>
      <vt:lpstr>National Thin</vt:lpstr>
      <vt:lpstr>Times New Roman</vt:lpstr>
      <vt:lpstr>Wingdings</vt:lpstr>
      <vt:lpstr>Office Theme</vt:lpstr>
      <vt:lpstr>Image</vt:lpstr>
      <vt:lpstr>PowerPoint Presentation</vt:lpstr>
      <vt:lpstr>PowerPoint Presentation</vt:lpstr>
      <vt:lpstr>PowerPoint Presentation</vt:lpstr>
      <vt:lpstr>Curriculum </vt:lpstr>
      <vt:lpstr>PowerPoint Presentation</vt:lpstr>
      <vt:lpstr>2017 Graduating Student Survey Summary  Plans for primary employment upon graduation </vt:lpstr>
      <vt:lpstr>Top companies that hired from 2015-2017</vt:lpstr>
      <vt:lpstr> USC School of Pharmacy U.S. Alumni Network </vt:lpstr>
      <vt:lpstr>Worldwide USC School of Pharmacy  Alumni Network 10,000 Strong </vt:lpstr>
      <vt:lpstr>PowerPoint Presentation</vt:lpstr>
      <vt:lpstr>PowerPoint Presentation</vt:lpstr>
      <vt:lpstr>ADMISSION  REQUIREMENTS</vt:lpstr>
      <vt:lpstr>PowerPoint Presentation</vt:lpstr>
      <vt:lpstr>PowerPoint Presentation</vt:lpstr>
      <vt:lpstr>How to Apply </vt:lpstr>
      <vt:lpstr>Application Essays</vt:lpstr>
      <vt:lpstr>Interview</vt:lpstr>
      <vt:lpstr>Interview Dates</vt:lpstr>
      <vt:lpstr>PowerPoint Presentation</vt:lpstr>
      <vt:lpstr>2018-2019  Cost of Attendance for New Students For students living off or on campus housing</vt:lpstr>
      <vt:lpstr>Types of Aid</vt:lpstr>
      <vt:lpstr>USC School of Pharmacy Scholarships </vt:lpstr>
      <vt:lpstr>Information Sessions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Isaac Mora</dc:creator>
  <cp:lastModifiedBy>Niya Tanyi</cp:lastModifiedBy>
  <cp:revision>106</cp:revision>
  <cp:lastPrinted>2018-08-23T00:23:17Z</cp:lastPrinted>
  <dcterms:created xsi:type="dcterms:W3CDTF">2017-09-20T16:31:40Z</dcterms:created>
  <dcterms:modified xsi:type="dcterms:W3CDTF">2018-10-17T02:43:20Z</dcterms:modified>
</cp:coreProperties>
</file>