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6" r:id="rId2"/>
    <p:sldId id="269" r:id="rId3"/>
    <p:sldId id="270" r:id="rId4"/>
    <p:sldId id="257" r:id="rId5"/>
    <p:sldId id="265" r:id="rId6"/>
    <p:sldId id="268" r:id="rId7"/>
    <p:sldId id="273" r:id="rId8"/>
    <p:sldId id="277" r:id="rId9"/>
    <p:sldId id="271" r:id="rId10"/>
    <p:sldId id="274" r:id="rId11"/>
    <p:sldId id="275" r:id="rId12"/>
    <p:sldId id="276" r:id="rId13"/>
    <p:sldId id="263" r:id="rId14"/>
    <p:sldId id="262" r:id="rId15"/>
    <p:sldId id="260" r:id="rId16"/>
    <p:sldId id="264" r:id="rId17"/>
    <p:sldId id="266" r:id="rId18"/>
    <p:sldId id="272"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100" d="100"/>
          <a:sy n="100" d="100"/>
        </p:scale>
        <p:origin x="-688" y="-8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AC39AF-6F20-B249-8EF0-25A1F611F950}" type="datetimeFigureOut">
              <a:rPr lang="en-US" smtClean="0"/>
              <a:t>11/13/17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25899B-AC29-F740-BF70-3A12307CB768}" type="slidenum">
              <a:rPr lang="en-US" smtClean="0"/>
              <a:t>‹#›</a:t>
            </a:fld>
            <a:endParaRPr lang="en-US"/>
          </a:p>
        </p:txBody>
      </p:sp>
    </p:spTree>
    <p:extLst>
      <p:ext uri="{BB962C8B-B14F-4D97-AF65-F5344CB8AC3E}">
        <p14:creationId xmlns:p14="http://schemas.microsoft.com/office/powerpoint/2010/main" val="267438519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25899B-AC29-F740-BF70-3A12307CB768}" type="slidenum">
              <a:rPr lang="en-US" smtClean="0"/>
              <a:t>2</a:t>
            </a:fld>
            <a:endParaRPr lang="en-US"/>
          </a:p>
        </p:txBody>
      </p:sp>
    </p:spTree>
    <p:extLst>
      <p:ext uri="{BB962C8B-B14F-4D97-AF65-F5344CB8AC3E}">
        <p14:creationId xmlns:p14="http://schemas.microsoft.com/office/powerpoint/2010/main" val="25611578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25899B-AC29-F740-BF70-3A12307CB768}" type="slidenum">
              <a:rPr lang="en-US" smtClean="0"/>
              <a:t>6</a:t>
            </a:fld>
            <a:endParaRPr lang="en-US"/>
          </a:p>
        </p:txBody>
      </p:sp>
    </p:spTree>
    <p:extLst>
      <p:ext uri="{BB962C8B-B14F-4D97-AF65-F5344CB8AC3E}">
        <p14:creationId xmlns:p14="http://schemas.microsoft.com/office/powerpoint/2010/main" val="39310249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AF721F7-772F-D94E-99E2-277ED1C26B13}" type="datetimeFigureOut">
              <a:rPr lang="en-US" smtClean="0"/>
              <a:t>11/13/17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9021D5-BBA7-034A-9316-C71957AC29E5}" type="slidenum">
              <a:rPr lang="en-US" smtClean="0"/>
              <a:t>‹#›</a:t>
            </a:fld>
            <a:endParaRPr lang="en-US"/>
          </a:p>
        </p:txBody>
      </p:sp>
    </p:spTree>
    <p:extLst>
      <p:ext uri="{BB962C8B-B14F-4D97-AF65-F5344CB8AC3E}">
        <p14:creationId xmlns:p14="http://schemas.microsoft.com/office/powerpoint/2010/main" val="3272909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F721F7-772F-D94E-99E2-277ED1C26B13}" type="datetimeFigureOut">
              <a:rPr lang="en-US" smtClean="0"/>
              <a:t>11/13/17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9021D5-BBA7-034A-9316-C71957AC29E5}" type="slidenum">
              <a:rPr lang="en-US" smtClean="0"/>
              <a:t>‹#›</a:t>
            </a:fld>
            <a:endParaRPr lang="en-US"/>
          </a:p>
        </p:txBody>
      </p:sp>
    </p:spTree>
    <p:extLst>
      <p:ext uri="{BB962C8B-B14F-4D97-AF65-F5344CB8AC3E}">
        <p14:creationId xmlns:p14="http://schemas.microsoft.com/office/powerpoint/2010/main" val="4228919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F721F7-772F-D94E-99E2-277ED1C26B13}" type="datetimeFigureOut">
              <a:rPr lang="en-US" smtClean="0"/>
              <a:t>11/13/17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9021D5-BBA7-034A-9316-C71957AC29E5}" type="slidenum">
              <a:rPr lang="en-US" smtClean="0"/>
              <a:t>‹#›</a:t>
            </a:fld>
            <a:endParaRPr lang="en-US"/>
          </a:p>
        </p:txBody>
      </p:sp>
    </p:spTree>
    <p:extLst>
      <p:ext uri="{BB962C8B-B14F-4D97-AF65-F5344CB8AC3E}">
        <p14:creationId xmlns:p14="http://schemas.microsoft.com/office/powerpoint/2010/main" val="2731918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F721F7-772F-D94E-99E2-277ED1C26B13}" type="datetimeFigureOut">
              <a:rPr lang="en-US" smtClean="0"/>
              <a:t>11/13/17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9021D5-BBA7-034A-9316-C71957AC29E5}" type="slidenum">
              <a:rPr lang="en-US" smtClean="0"/>
              <a:t>‹#›</a:t>
            </a:fld>
            <a:endParaRPr lang="en-US"/>
          </a:p>
        </p:txBody>
      </p:sp>
    </p:spTree>
    <p:extLst>
      <p:ext uri="{BB962C8B-B14F-4D97-AF65-F5344CB8AC3E}">
        <p14:creationId xmlns:p14="http://schemas.microsoft.com/office/powerpoint/2010/main" val="9578381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F721F7-772F-D94E-99E2-277ED1C26B13}" type="datetimeFigureOut">
              <a:rPr lang="en-US" smtClean="0"/>
              <a:t>11/13/17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9021D5-BBA7-034A-9316-C71957AC29E5}" type="slidenum">
              <a:rPr lang="en-US" smtClean="0"/>
              <a:t>‹#›</a:t>
            </a:fld>
            <a:endParaRPr lang="en-US"/>
          </a:p>
        </p:txBody>
      </p:sp>
    </p:spTree>
    <p:extLst>
      <p:ext uri="{BB962C8B-B14F-4D97-AF65-F5344CB8AC3E}">
        <p14:creationId xmlns:p14="http://schemas.microsoft.com/office/powerpoint/2010/main" val="125762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AF721F7-772F-D94E-99E2-277ED1C26B13}" type="datetimeFigureOut">
              <a:rPr lang="en-US" smtClean="0"/>
              <a:t>11/13/17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9021D5-BBA7-034A-9316-C71957AC29E5}" type="slidenum">
              <a:rPr lang="en-US" smtClean="0"/>
              <a:t>‹#›</a:t>
            </a:fld>
            <a:endParaRPr lang="en-US"/>
          </a:p>
        </p:txBody>
      </p:sp>
    </p:spTree>
    <p:extLst>
      <p:ext uri="{BB962C8B-B14F-4D97-AF65-F5344CB8AC3E}">
        <p14:creationId xmlns:p14="http://schemas.microsoft.com/office/powerpoint/2010/main" val="22583658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AF721F7-772F-D94E-99E2-277ED1C26B13}" type="datetimeFigureOut">
              <a:rPr lang="en-US" smtClean="0"/>
              <a:t>11/13/17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9021D5-BBA7-034A-9316-C71957AC29E5}" type="slidenum">
              <a:rPr lang="en-US" smtClean="0"/>
              <a:t>‹#›</a:t>
            </a:fld>
            <a:endParaRPr lang="en-US"/>
          </a:p>
        </p:txBody>
      </p:sp>
    </p:spTree>
    <p:extLst>
      <p:ext uri="{BB962C8B-B14F-4D97-AF65-F5344CB8AC3E}">
        <p14:creationId xmlns:p14="http://schemas.microsoft.com/office/powerpoint/2010/main" val="22966164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AF721F7-772F-D94E-99E2-277ED1C26B13}" type="datetimeFigureOut">
              <a:rPr lang="en-US" smtClean="0"/>
              <a:t>11/13/17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9021D5-BBA7-034A-9316-C71957AC29E5}" type="slidenum">
              <a:rPr lang="en-US" smtClean="0"/>
              <a:t>‹#›</a:t>
            </a:fld>
            <a:endParaRPr lang="en-US"/>
          </a:p>
        </p:txBody>
      </p:sp>
    </p:spTree>
    <p:extLst>
      <p:ext uri="{BB962C8B-B14F-4D97-AF65-F5344CB8AC3E}">
        <p14:creationId xmlns:p14="http://schemas.microsoft.com/office/powerpoint/2010/main" val="32298814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F721F7-772F-D94E-99E2-277ED1C26B13}" type="datetimeFigureOut">
              <a:rPr lang="en-US" smtClean="0"/>
              <a:t>11/13/17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9021D5-BBA7-034A-9316-C71957AC29E5}" type="slidenum">
              <a:rPr lang="en-US" smtClean="0"/>
              <a:t>‹#›</a:t>
            </a:fld>
            <a:endParaRPr lang="en-US"/>
          </a:p>
        </p:txBody>
      </p:sp>
    </p:spTree>
    <p:extLst>
      <p:ext uri="{BB962C8B-B14F-4D97-AF65-F5344CB8AC3E}">
        <p14:creationId xmlns:p14="http://schemas.microsoft.com/office/powerpoint/2010/main" val="2209661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F721F7-772F-D94E-99E2-277ED1C26B13}" type="datetimeFigureOut">
              <a:rPr lang="en-US" smtClean="0"/>
              <a:t>11/13/17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9021D5-BBA7-034A-9316-C71957AC29E5}" type="slidenum">
              <a:rPr lang="en-US" smtClean="0"/>
              <a:t>‹#›</a:t>
            </a:fld>
            <a:endParaRPr lang="en-US"/>
          </a:p>
        </p:txBody>
      </p:sp>
    </p:spTree>
    <p:extLst>
      <p:ext uri="{BB962C8B-B14F-4D97-AF65-F5344CB8AC3E}">
        <p14:creationId xmlns:p14="http://schemas.microsoft.com/office/powerpoint/2010/main" val="41516852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F721F7-772F-D94E-99E2-277ED1C26B13}" type="datetimeFigureOut">
              <a:rPr lang="en-US" smtClean="0"/>
              <a:t>11/13/17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9021D5-BBA7-034A-9316-C71957AC29E5}" type="slidenum">
              <a:rPr lang="en-US" smtClean="0"/>
              <a:t>‹#›</a:t>
            </a:fld>
            <a:endParaRPr lang="en-US"/>
          </a:p>
        </p:txBody>
      </p:sp>
    </p:spTree>
    <p:extLst>
      <p:ext uri="{BB962C8B-B14F-4D97-AF65-F5344CB8AC3E}">
        <p14:creationId xmlns:p14="http://schemas.microsoft.com/office/powerpoint/2010/main" val="23835579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F721F7-772F-D94E-99E2-277ED1C26B13}" type="datetimeFigureOut">
              <a:rPr lang="en-US" smtClean="0"/>
              <a:t>11/13/17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9021D5-BBA7-034A-9316-C71957AC29E5}" type="slidenum">
              <a:rPr lang="en-US" smtClean="0"/>
              <a:t>‹#›</a:t>
            </a:fld>
            <a:endParaRPr lang="en-US"/>
          </a:p>
        </p:txBody>
      </p:sp>
    </p:spTree>
    <p:extLst>
      <p:ext uri="{BB962C8B-B14F-4D97-AF65-F5344CB8AC3E}">
        <p14:creationId xmlns:p14="http://schemas.microsoft.com/office/powerpoint/2010/main" val="41260248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microsoft.com/office/2007/relationships/hdphoto" Target="../media/hdphoto1.wdp"/></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Behavioral Activation and Activity Scheduling</a:t>
            </a:r>
            <a:endParaRPr lang="en-US" dirty="0"/>
          </a:p>
        </p:txBody>
      </p:sp>
    </p:spTree>
    <p:extLst>
      <p:ext uri="{BB962C8B-B14F-4D97-AF65-F5344CB8AC3E}">
        <p14:creationId xmlns:p14="http://schemas.microsoft.com/office/powerpoint/2010/main" val="9194261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Examining the Client’s Schedule</a:t>
            </a:r>
            <a:endParaRPr lang="en-US" dirty="0"/>
          </a:p>
        </p:txBody>
      </p:sp>
      <p:sp>
        <p:nvSpPr>
          <p:cNvPr id="3" name="Content Placeholder 2"/>
          <p:cNvSpPr>
            <a:spLocks noGrp="1"/>
          </p:cNvSpPr>
          <p:nvPr>
            <p:ph idx="1"/>
          </p:nvPr>
        </p:nvSpPr>
        <p:spPr>
          <a:xfrm>
            <a:off x="457199" y="1544638"/>
            <a:ext cx="8393609" cy="5074300"/>
          </a:xfrm>
        </p:spPr>
        <p:txBody>
          <a:bodyPr>
            <a:normAutofit fontScale="85000" lnSpcReduction="20000"/>
          </a:bodyPr>
          <a:lstStyle/>
          <a:p>
            <a:r>
              <a:rPr lang="en-US" dirty="0" smtClean="0"/>
              <a:t>Ask client to record their activities for the week, including ratings for </a:t>
            </a:r>
            <a:r>
              <a:rPr lang="en-US" b="1" dirty="0" smtClean="0"/>
              <a:t>mood</a:t>
            </a:r>
            <a:r>
              <a:rPr lang="en-US" dirty="0" smtClean="0"/>
              <a:t> and/or </a:t>
            </a:r>
            <a:r>
              <a:rPr lang="en-US" b="1" dirty="0" smtClean="0"/>
              <a:t>mastery </a:t>
            </a:r>
            <a:r>
              <a:rPr lang="en-US" dirty="0" smtClean="0"/>
              <a:t>and</a:t>
            </a:r>
            <a:r>
              <a:rPr lang="en-US" b="1" dirty="0" smtClean="0"/>
              <a:t> pleasure</a:t>
            </a:r>
          </a:p>
          <a:p>
            <a:pPr marL="0" indent="0">
              <a:buNone/>
            </a:pPr>
            <a:endParaRPr lang="en-US" b="1" dirty="0" smtClean="0"/>
          </a:p>
          <a:p>
            <a:r>
              <a:rPr lang="en-US" dirty="0" smtClean="0"/>
              <a:t>Review with the client, asking:</a:t>
            </a:r>
            <a:endParaRPr lang="en-US" dirty="0"/>
          </a:p>
          <a:p>
            <a:pPr lvl="1"/>
            <a:r>
              <a:rPr lang="en-US" sz="2600" dirty="0" smtClean="0"/>
              <a:t>Which </a:t>
            </a:r>
            <a:r>
              <a:rPr lang="en-US" sz="2600" dirty="0"/>
              <a:t>activities are </a:t>
            </a:r>
            <a:r>
              <a:rPr lang="en-US" sz="2600" i="1" dirty="0"/>
              <a:t>lowest</a:t>
            </a:r>
            <a:r>
              <a:rPr lang="en-US" sz="2600" dirty="0"/>
              <a:t> in mastery and pleasure?</a:t>
            </a:r>
          </a:p>
          <a:p>
            <a:pPr lvl="1"/>
            <a:r>
              <a:rPr lang="en-US" sz="2600" dirty="0"/>
              <a:t>Which activities are </a:t>
            </a:r>
            <a:r>
              <a:rPr lang="en-US" sz="2600" i="1" dirty="0"/>
              <a:t>highest</a:t>
            </a:r>
            <a:r>
              <a:rPr lang="en-US" sz="2600" dirty="0"/>
              <a:t> in mastery and pleasure</a:t>
            </a:r>
            <a:r>
              <a:rPr lang="en-US" sz="2600" dirty="0" smtClean="0"/>
              <a:t>?</a:t>
            </a:r>
          </a:p>
          <a:p>
            <a:pPr lvl="1"/>
            <a:r>
              <a:rPr lang="en-US" sz="2600" dirty="0" smtClean="0"/>
              <a:t>Is there a balance of mastery and pleasure?</a:t>
            </a:r>
            <a:endParaRPr lang="en-US" sz="2600" dirty="0"/>
          </a:p>
          <a:p>
            <a:pPr marL="457200" lvl="1" indent="0">
              <a:buNone/>
            </a:pPr>
            <a:endParaRPr lang="en-US" sz="2600" dirty="0"/>
          </a:p>
          <a:p>
            <a:r>
              <a:rPr lang="en-US" dirty="0" smtClean="0"/>
              <a:t>Look for patterns in behaviors and associated moods</a:t>
            </a:r>
          </a:p>
          <a:p>
            <a:pPr lvl="1"/>
            <a:r>
              <a:rPr lang="en-US" dirty="0" smtClean="0"/>
              <a:t>Identify vicious cycles</a:t>
            </a:r>
          </a:p>
          <a:p>
            <a:endParaRPr lang="en-US" dirty="0" smtClean="0"/>
          </a:p>
          <a:p>
            <a:r>
              <a:rPr lang="en-US" dirty="0" smtClean="0"/>
              <a:t>Explore </a:t>
            </a:r>
            <a:r>
              <a:rPr lang="en-US" dirty="0"/>
              <a:t>how the current schedule differs from when the client was not experiencing depression</a:t>
            </a:r>
          </a:p>
          <a:p>
            <a:endParaRPr lang="en-US" b="1" dirty="0" smtClean="0"/>
          </a:p>
        </p:txBody>
      </p:sp>
    </p:spTree>
    <p:extLst>
      <p:ext uri="{BB962C8B-B14F-4D97-AF65-F5344CB8AC3E}">
        <p14:creationId xmlns:p14="http://schemas.microsoft.com/office/powerpoint/2010/main" val="26978951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IMG-0418.JPG"/>
          <p:cNvPicPr>
            <a:picLocks noGrp="1" noChangeAspect="1"/>
          </p:cNvPicPr>
          <p:nvPr>
            <p:ph idx="1"/>
          </p:nvPr>
        </p:nvPicPr>
        <p:blipFill rotWithShape="1">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l="-123" r="-117" b="5872"/>
          <a:stretch/>
        </p:blipFill>
        <p:spPr>
          <a:xfrm>
            <a:off x="177800" y="459763"/>
            <a:ext cx="8826499" cy="6398237"/>
          </a:xfrm>
        </p:spPr>
      </p:pic>
      <p:sp>
        <p:nvSpPr>
          <p:cNvPr id="2" name="Title 1"/>
          <p:cNvSpPr>
            <a:spLocks noGrp="1"/>
          </p:cNvSpPr>
          <p:nvPr>
            <p:ph type="title"/>
          </p:nvPr>
        </p:nvSpPr>
        <p:spPr>
          <a:xfrm>
            <a:off x="457200" y="0"/>
            <a:ext cx="8229600" cy="711200"/>
          </a:xfrm>
        </p:spPr>
        <p:txBody>
          <a:bodyPr>
            <a:normAutofit fontScale="90000"/>
          </a:bodyPr>
          <a:lstStyle/>
          <a:p>
            <a:r>
              <a:rPr lang="en-US" dirty="0" smtClean="0"/>
              <a:t>Example</a:t>
            </a:r>
            <a:endParaRPr lang="en-US" dirty="0"/>
          </a:p>
        </p:txBody>
      </p:sp>
    </p:spTree>
    <p:extLst>
      <p:ext uri="{BB962C8B-B14F-4D97-AF65-F5344CB8AC3E}">
        <p14:creationId xmlns:p14="http://schemas.microsoft.com/office/powerpoint/2010/main" val="31130740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(cont.)</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Activities with Highest Mastery</a:t>
            </a:r>
            <a:r>
              <a:rPr lang="en-US" dirty="0"/>
              <a:t>/</a:t>
            </a:r>
            <a:r>
              <a:rPr lang="en-US" dirty="0" smtClean="0"/>
              <a:t>Pleasure Ratings: </a:t>
            </a:r>
            <a:r>
              <a:rPr lang="en-US" i="1" dirty="0" smtClean="0"/>
              <a:t>writing, painting, running on </a:t>
            </a:r>
            <a:r>
              <a:rPr lang="en-US" i="1" smtClean="0"/>
              <a:t>treadmill, socializing</a:t>
            </a:r>
            <a:endParaRPr lang="en-US" i="1" dirty="0" smtClean="0"/>
          </a:p>
          <a:p>
            <a:pPr marL="0" indent="0">
              <a:buNone/>
            </a:pPr>
            <a:endParaRPr lang="en-US" dirty="0" smtClean="0"/>
          </a:p>
          <a:p>
            <a:r>
              <a:rPr lang="en-US" dirty="0" smtClean="0"/>
              <a:t>Activities with Lowest Mastery/Pleasure </a:t>
            </a:r>
            <a:r>
              <a:rPr lang="en-US" dirty="0"/>
              <a:t>Ratings</a:t>
            </a:r>
            <a:r>
              <a:rPr lang="en-US" dirty="0" smtClean="0"/>
              <a:t>: </a:t>
            </a:r>
            <a:r>
              <a:rPr lang="en-US" i="1" dirty="0" smtClean="0"/>
              <a:t>working, computer</a:t>
            </a:r>
          </a:p>
          <a:p>
            <a:pPr marL="0" indent="0">
              <a:buNone/>
            </a:pPr>
            <a:endParaRPr lang="en-US" i="1" dirty="0" smtClean="0"/>
          </a:p>
          <a:p>
            <a:r>
              <a:rPr lang="en-US" dirty="0" smtClean="0"/>
              <a:t>Metaphor: Activities with high ratings are fruits and veggies, activities </a:t>
            </a:r>
            <a:r>
              <a:rPr lang="en-US" dirty="0"/>
              <a:t>with low ratings are junk </a:t>
            </a:r>
            <a:r>
              <a:rPr lang="en-US" dirty="0" smtClean="0"/>
              <a:t>food</a:t>
            </a:r>
            <a:endParaRPr lang="en-US" dirty="0"/>
          </a:p>
          <a:p>
            <a:pPr marL="0" indent="0">
              <a:buNone/>
            </a:pPr>
            <a:endParaRPr lang="en-US" dirty="0" smtClean="0"/>
          </a:p>
          <a:p>
            <a:pPr marL="0" indent="0">
              <a:buNone/>
            </a:pPr>
            <a:r>
              <a:rPr lang="en-US" i="1" dirty="0" smtClean="0"/>
              <a:t>“How can we get more fruits and veggies into your diet?”</a:t>
            </a:r>
          </a:p>
          <a:p>
            <a:endParaRPr lang="en-US" dirty="0"/>
          </a:p>
        </p:txBody>
      </p:sp>
    </p:spTree>
    <p:extLst>
      <p:ext uri="{BB962C8B-B14F-4D97-AF65-F5344CB8AC3E}">
        <p14:creationId xmlns:p14="http://schemas.microsoft.com/office/powerpoint/2010/main" val="2783635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Scheduling</a:t>
            </a:r>
            <a:endParaRPr lang="en-US" dirty="0"/>
          </a:p>
        </p:txBody>
      </p:sp>
      <p:sp>
        <p:nvSpPr>
          <p:cNvPr id="3" name="Content Placeholder 2"/>
          <p:cNvSpPr>
            <a:spLocks noGrp="1"/>
          </p:cNvSpPr>
          <p:nvPr>
            <p:ph idx="1"/>
          </p:nvPr>
        </p:nvSpPr>
        <p:spPr>
          <a:xfrm>
            <a:off x="457200" y="1417638"/>
            <a:ext cx="8318500" cy="5237162"/>
          </a:xfrm>
        </p:spPr>
        <p:txBody>
          <a:bodyPr>
            <a:normAutofit fontScale="92500" lnSpcReduction="10000"/>
          </a:bodyPr>
          <a:lstStyle/>
          <a:p>
            <a:r>
              <a:rPr lang="en-US" dirty="0" smtClean="0"/>
              <a:t>Probe to find out:</a:t>
            </a:r>
          </a:p>
          <a:p>
            <a:pPr lvl="1"/>
            <a:r>
              <a:rPr lang="en-US" dirty="0" smtClean="0"/>
              <a:t>Activities that give the client a sense of pleasure</a:t>
            </a:r>
          </a:p>
          <a:p>
            <a:pPr lvl="1"/>
            <a:r>
              <a:rPr lang="en-US" dirty="0" smtClean="0"/>
              <a:t>Activities that give the client a sense of mastery</a:t>
            </a:r>
          </a:p>
          <a:p>
            <a:pPr lvl="2"/>
            <a:r>
              <a:rPr lang="en-US" dirty="0" smtClean="0"/>
              <a:t>See pg. 213 of </a:t>
            </a:r>
            <a:r>
              <a:rPr lang="en-US" i="1" dirty="0" smtClean="0"/>
              <a:t>Mind Over Mood</a:t>
            </a:r>
            <a:endParaRPr lang="en-US" dirty="0"/>
          </a:p>
          <a:p>
            <a:pPr lvl="2"/>
            <a:endParaRPr lang="en-US" dirty="0" smtClean="0"/>
          </a:p>
          <a:p>
            <a:r>
              <a:rPr lang="en-US" dirty="0" smtClean="0"/>
              <a:t>Use an Activity Chart to schedule activities </a:t>
            </a:r>
          </a:p>
          <a:p>
            <a:pPr lvl="1"/>
            <a:r>
              <a:rPr lang="en-US" dirty="0" smtClean="0"/>
              <a:t>See pg. 214 of </a:t>
            </a:r>
            <a:r>
              <a:rPr lang="en-US" i="1" dirty="0" smtClean="0"/>
              <a:t>Mind Over Mood</a:t>
            </a:r>
          </a:p>
          <a:p>
            <a:pPr lvl="2"/>
            <a:endParaRPr lang="en-US" i="1" dirty="0"/>
          </a:p>
          <a:p>
            <a:r>
              <a:rPr lang="en-US" dirty="0" smtClean="0"/>
              <a:t>Start </a:t>
            </a:r>
            <a:r>
              <a:rPr lang="en-US" b="1" dirty="0" smtClean="0"/>
              <a:t>small</a:t>
            </a:r>
            <a:r>
              <a:rPr lang="en-US" dirty="0" smtClean="0"/>
              <a:t> and </a:t>
            </a:r>
            <a:r>
              <a:rPr lang="en-US" b="1" dirty="0" smtClean="0"/>
              <a:t>specific</a:t>
            </a:r>
          </a:p>
          <a:p>
            <a:pPr lvl="1"/>
            <a:r>
              <a:rPr lang="en-US" dirty="0" smtClean="0"/>
              <a:t>Scheduled activities can be simple actions (e.g. brewing and savoring a cup of coffee)</a:t>
            </a:r>
          </a:p>
          <a:p>
            <a:pPr lvl="1"/>
            <a:r>
              <a:rPr lang="en-US" dirty="0" smtClean="0"/>
              <a:t>Break a goal activity into manageable steps to start</a:t>
            </a:r>
            <a:endParaRPr lang="en-US" dirty="0"/>
          </a:p>
        </p:txBody>
      </p:sp>
    </p:spTree>
    <p:extLst>
      <p:ext uri="{BB962C8B-B14F-4D97-AF65-F5344CB8AC3E}">
        <p14:creationId xmlns:p14="http://schemas.microsoft.com/office/powerpoint/2010/main" val="23179305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US" dirty="0" smtClean="0"/>
              <a:t>Behavioral Experiments on Activities</a:t>
            </a:r>
            <a:endParaRPr lang="en-US" dirty="0"/>
          </a:p>
        </p:txBody>
      </p:sp>
      <p:sp>
        <p:nvSpPr>
          <p:cNvPr id="3" name="Content Placeholder 2"/>
          <p:cNvSpPr>
            <a:spLocks noGrp="1"/>
          </p:cNvSpPr>
          <p:nvPr>
            <p:ph idx="1"/>
          </p:nvPr>
        </p:nvSpPr>
        <p:spPr>
          <a:xfrm>
            <a:off x="457200" y="1879600"/>
            <a:ext cx="8229600" cy="4525963"/>
          </a:xfrm>
        </p:spPr>
        <p:txBody>
          <a:bodyPr/>
          <a:lstStyle/>
          <a:p>
            <a:r>
              <a:rPr lang="en-US" dirty="0" smtClean="0"/>
              <a:t>Assess for NATs about potential activities</a:t>
            </a:r>
          </a:p>
          <a:p>
            <a:pPr marL="0" indent="0">
              <a:buNone/>
            </a:pPr>
            <a:endParaRPr lang="en-US" dirty="0" smtClean="0"/>
          </a:p>
          <a:p>
            <a:r>
              <a:rPr lang="en-US" dirty="0" smtClean="0"/>
              <a:t>Use behavioral experiments to test negative predictions about activities</a:t>
            </a:r>
          </a:p>
          <a:p>
            <a:pPr lvl="1"/>
            <a:r>
              <a:rPr lang="en-US" dirty="0" smtClean="0"/>
              <a:t>Ex. </a:t>
            </a:r>
            <a:r>
              <a:rPr lang="en-US" i="1" dirty="0" smtClean="0"/>
              <a:t>“I don’t have the energy to do [ACTIVITY]” </a:t>
            </a:r>
          </a:p>
          <a:p>
            <a:pPr lvl="1"/>
            <a:r>
              <a:rPr lang="en-US" dirty="0"/>
              <a:t>Ex</a:t>
            </a:r>
            <a:r>
              <a:rPr lang="en-US" i="1" dirty="0"/>
              <a:t>. “</a:t>
            </a:r>
            <a:r>
              <a:rPr lang="en-US" i="1" dirty="0" smtClean="0"/>
              <a:t>My friends won</a:t>
            </a:r>
            <a:r>
              <a:rPr lang="fr-FR" i="1" dirty="0" smtClean="0"/>
              <a:t>’</a:t>
            </a:r>
            <a:r>
              <a:rPr lang="en-US" i="1" dirty="0" smtClean="0"/>
              <a:t>t want to hang out with me”</a:t>
            </a:r>
          </a:p>
          <a:p>
            <a:pPr lvl="1"/>
            <a:r>
              <a:rPr lang="en-US" dirty="0"/>
              <a:t>Ex</a:t>
            </a:r>
            <a:r>
              <a:rPr lang="en-US" i="1" dirty="0"/>
              <a:t>. “</a:t>
            </a:r>
            <a:r>
              <a:rPr lang="en-US" i="1" dirty="0" smtClean="0"/>
              <a:t>I won’t have fun”</a:t>
            </a:r>
            <a:endParaRPr lang="en-US" i="1" dirty="0"/>
          </a:p>
        </p:txBody>
      </p:sp>
    </p:spTree>
    <p:extLst>
      <p:ext uri="{BB962C8B-B14F-4D97-AF65-F5344CB8AC3E}">
        <p14:creationId xmlns:p14="http://schemas.microsoft.com/office/powerpoint/2010/main" val="39441646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Rating Mastery and Pleasure</a:t>
            </a:r>
            <a:endParaRPr lang="en-US" dirty="0"/>
          </a:p>
        </p:txBody>
      </p:sp>
      <p:sp>
        <p:nvSpPr>
          <p:cNvPr id="3" name="Content Placeholder 2"/>
          <p:cNvSpPr>
            <a:spLocks noGrp="1"/>
          </p:cNvSpPr>
          <p:nvPr>
            <p:ph idx="1"/>
          </p:nvPr>
        </p:nvSpPr>
        <p:spPr/>
        <p:txBody>
          <a:bodyPr>
            <a:normAutofit/>
          </a:bodyPr>
          <a:lstStyle/>
          <a:p>
            <a:r>
              <a:rPr lang="en-US" dirty="0" smtClean="0"/>
              <a:t>Establish a 0-10 “Mastery Scale” and/or “Pleasure Scale” with the client</a:t>
            </a:r>
          </a:p>
          <a:p>
            <a:endParaRPr lang="en-US" dirty="0" smtClean="0"/>
          </a:p>
          <a:p>
            <a:r>
              <a:rPr lang="en-US" dirty="0" smtClean="0"/>
              <a:t>Ask the client to predict their level of mastery and/or pleasure for an activity before doing it</a:t>
            </a:r>
          </a:p>
          <a:p>
            <a:pPr marL="0" indent="0">
              <a:buNone/>
            </a:pPr>
            <a:endParaRPr lang="en-US" dirty="0" smtClean="0"/>
          </a:p>
          <a:p>
            <a:r>
              <a:rPr lang="en-US" dirty="0" smtClean="0"/>
              <a:t>Then, have the client rate their actual level of mastery and pleasure in doing the activity</a:t>
            </a:r>
          </a:p>
          <a:p>
            <a:endParaRPr lang="en-US" dirty="0"/>
          </a:p>
        </p:txBody>
      </p:sp>
    </p:spTree>
    <p:extLst>
      <p:ext uri="{BB962C8B-B14F-4D97-AF65-F5344CB8AC3E}">
        <p14:creationId xmlns:p14="http://schemas.microsoft.com/office/powerpoint/2010/main" val="30951610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Experiencing Enjoyment</a:t>
            </a:r>
            <a:endParaRPr lang="en-US" dirty="0"/>
          </a:p>
        </p:txBody>
      </p:sp>
      <p:sp>
        <p:nvSpPr>
          <p:cNvPr id="3" name="Content Placeholder 2"/>
          <p:cNvSpPr>
            <a:spLocks noGrp="1"/>
          </p:cNvSpPr>
          <p:nvPr>
            <p:ph idx="1"/>
          </p:nvPr>
        </p:nvSpPr>
        <p:spPr>
          <a:xfrm>
            <a:off x="457200" y="1742738"/>
            <a:ext cx="8229600" cy="4525963"/>
          </a:xfrm>
        </p:spPr>
        <p:txBody>
          <a:bodyPr/>
          <a:lstStyle/>
          <a:p>
            <a:r>
              <a:rPr lang="en-US" dirty="0" smtClean="0"/>
              <a:t>Clients may express decreased enjoyment of an activity as compared to their enjoyment of the activity before experiencing depression</a:t>
            </a:r>
          </a:p>
          <a:p>
            <a:pPr marL="0" indent="0">
              <a:buNone/>
            </a:pPr>
            <a:endParaRPr lang="en-US" dirty="0" smtClean="0"/>
          </a:p>
          <a:p>
            <a:r>
              <a:rPr lang="en-US" dirty="0" smtClean="0"/>
              <a:t>Encourage clients to compare their enjoyment of the activity to their </a:t>
            </a:r>
            <a:r>
              <a:rPr lang="en-US" i="1" dirty="0" smtClean="0"/>
              <a:t>current </a:t>
            </a:r>
            <a:r>
              <a:rPr lang="en-US" dirty="0" smtClean="0"/>
              <a:t>baseline</a:t>
            </a:r>
          </a:p>
          <a:p>
            <a:pPr marL="0" indent="0">
              <a:buNone/>
            </a:pPr>
            <a:endParaRPr lang="en-US" dirty="0"/>
          </a:p>
        </p:txBody>
      </p:sp>
    </p:spTree>
    <p:extLst>
      <p:ext uri="{BB962C8B-B14F-4D97-AF65-F5344CB8AC3E}">
        <p14:creationId xmlns:p14="http://schemas.microsoft.com/office/powerpoint/2010/main" val="23682046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Challenges</a:t>
            </a:r>
            <a:endParaRPr lang="en-US" dirty="0"/>
          </a:p>
        </p:txBody>
      </p:sp>
      <p:sp>
        <p:nvSpPr>
          <p:cNvPr id="3" name="Content Placeholder 2"/>
          <p:cNvSpPr>
            <a:spLocks noGrp="1"/>
          </p:cNvSpPr>
          <p:nvPr>
            <p:ph idx="1"/>
          </p:nvPr>
        </p:nvSpPr>
        <p:spPr>
          <a:xfrm>
            <a:off x="457200" y="1600199"/>
            <a:ext cx="8229600" cy="5073149"/>
          </a:xfrm>
        </p:spPr>
        <p:txBody>
          <a:bodyPr>
            <a:normAutofit fontScale="92500" lnSpcReduction="20000"/>
          </a:bodyPr>
          <a:lstStyle/>
          <a:p>
            <a:r>
              <a:rPr lang="en-US" dirty="0" smtClean="0"/>
              <a:t>Client does not do a planned activity</a:t>
            </a:r>
            <a:endParaRPr lang="en-US" dirty="0"/>
          </a:p>
          <a:p>
            <a:pPr lvl="1"/>
            <a:r>
              <a:rPr lang="en-US" sz="2600" dirty="0" smtClean="0"/>
              <a:t>Use this as an opportunity to elicit negative thoughts</a:t>
            </a:r>
          </a:p>
          <a:p>
            <a:pPr lvl="1"/>
            <a:r>
              <a:rPr lang="en-US" sz="2600" dirty="0" smtClean="0"/>
              <a:t>Break the activity down into smaller tasks, and have the client master each before attempting the full activity</a:t>
            </a:r>
          </a:p>
          <a:p>
            <a:pPr lvl="1"/>
            <a:r>
              <a:rPr lang="en-US" sz="2600" dirty="0" smtClean="0"/>
              <a:t>Troubleshoot </a:t>
            </a:r>
            <a:r>
              <a:rPr lang="en-US" sz="2600" dirty="0"/>
              <a:t>in session, revise as needed, and plan ahead</a:t>
            </a:r>
          </a:p>
          <a:p>
            <a:pPr marL="457200" lvl="1" indent="0">
              <a:buNone/>
            </a:pPr>
            <a:endParaRPr lang="en-US" dirty="0"/>
          </a:p>
          <a:p>
            <a:r>
              <a:rPr lang="en-US" dirty="0" smtClean="0"/>
              <a:t>Client has a negative experience doing a planned activity</a:t>
            </a:r>
          </a:p>
          <a:p>
            <a:endParaRPr lang="en-US" sz="1500" dirty="0" smtClean="0"/>
          </a:p>
          <a:p>
            <a:pPr lvl="1"/>
            <a:r>
              <a:rPr lang="en-US" sz="2600" dirty="0" smtClean="0"/>
              <a:t>Use this </a:t>
            </a:r>
            <a:r>
              <a:rPr lang="en-US" sz="2600" dirty="0"/>
              <a:t>as an opportunity to elicit negative </a:t>
            </a:r>
            <a:r>
              <a:rPr lang="en-US" sz="2600" dirty="0" smtClean="0"/>
              <a:t>thoughts</a:t>
            </a:r>
          </a:p>
          <a:p>
            <a:pPr lvl="1"/>
            <a:r>
              <a:rPr lang="en-US" sz="2600" dirty="0" smtClean="0"/>
              <a:t>Acknowledge that some activities will not be immediately positively reinforcing (e.g. looking for a job) and devise ways for the client to give herself credit for doing them</a:t>
            </a:r>
          </a:p>
          <a:p>
            <a:pPr lvl="1"/>
            <a:r>
              <a:rPr lang="en-US" sz="2600" dirty="0"/>
              <a:t>Troubleshoot in session, revise as needed, and plan ahead</a:t>
            </a:r>
          </a:p>
          <a:p>
            <a:pPr lvl="1"/>
            <a:endParaRPr lang="en-US" sz="2600" dirty="0" smtClean="0"/>
          </a:p>
          <a:p>
            <a:pPr lvl="1"/>
            <a:endParaRPr lang="en-US" dirty="0"/>
          </a:p>
        </p:txBody>
      </p:sp>
    </p:spTree>
    <p:extLst>
      <p:ext uri="{BB962C8B-B14F-4D97-AF65-F5344CB8AC3E}">
        <p14:creationId xmlns:p14="http://schemas.microsoft.com/office/powerpoint/2010/main" val="22166631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Challenges</a:t>
            </a:r>
            <a:endParaRPr lang="en-US" dirty="0"/>
          </a:p>
        </p:txBody>
      </p:sp>
      <p:sp>
        <p:nvSpPr>
          <p:cNvPr id="3" name="Content Placeholder 2"/>
          <p:cNvSpPr>
            <a:spLocks noGrp="1"/>
          </p:cNvSpPr>
          <p:nvPr>
            <p:ph idx="1"/>
          </p:nvPr>
        </p:nvSpPr>
        <p:spPr/>
        <p:txBody>
          <a:bodyPr/>
          <a:lstStyle/>
          <a:p>
            <a:r>
              <a:rPr lang="en-US" dirty="0"/>
              <a:t>Client can’t come up with any pleasurable </a:t>
            </a:r>
            <a:r>
              <a:rPr lang="en-US" dirty="0" smtClean="0"/>
              <a:t>activities to try</a:t>
            </a:r>
            <a:endParaRPr lang="en-US" sz="1700" dirty="0"/>
          </a:p>
          <a:p>
            <a:pPr lvl="1"/>
            <a:r>
              <a:rPr lang="en-US" sz="2300" dirty="0"/>
              <a:t>Provide a list of activities </a:t>
            </a:r>
            <a:r>
              <a:rPr lang="en-US" sz="2300" dirty="0" smtClean="0"/>
              <a:t>(several available </a:t>
            </a:r>
            <a:r>
              <a:rPr lang="en-US" sz="2300" dirty="0"/>
              <a:t>online) and ask client to choose several that could be most enjoyable</a:t>
            </a:r>
          </a:p>
          <a:p>
            <a:pPr lvl="1"/>
            <a:r>
              <a:rPr lang="en-US" sz="2300" dirty="0"/>
              <a:t>Ask if a given activity is likely to make the client’s mood better or worse than baseline inactivity</a:t>
            </a:r>
          </a:p>
          <a:p>
            <a:pPr lvl="1"/>
            <a:r>
              <a:rPr lang="en-US" sz="2300" dirty="0"/>
              <a:t>Do a behavioral experiment</a:t>
            </a:r>
          </a:p>
          <a:p>
            <a:endParaRPr lang="en-US" dirty="0"/>
          </a:p>
        </p:txBody>
      </p:sp>
    </p:spTree>
    <p:extLst>
      <p:ext uri="{BB962C8B-B14F-4D97-AF65-F5344CB8AC3E}">
        <p14:creationId xmlns:p14="http://schemas.microsoft.com/office/powerpoint/2010/main" val="25429846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Concept of Behavioral Activation</a:t>
            </a:r>
            <a:endParaRPr lang="en-US" dirty="0"/>
          </a:p>
        </p:txBody>
      </p:sp>
      <p:sp>
        <p:nvSpPr>
          <p:cNvPr id="3" name="Content Placeholder 2"/>
          <p:cNvSpPr>
            <a:spLocks noGrp="1"/>
          </p:cNvSpPr>
          <p:nvPr>
            <p:ph idx="1"/>
          </p:nvPr>
        </p:nvSpPr>
        <p:spPr/>
        <p:txBody>
          <a:bodyPr/>
          <a:lstStyle/>
          <a:p>
            <a:r>
              <a:rPr lang="en-US" dirty="0" smtClean="0"/>
              <a:t>Clients’ life circumstances have decreased their ability to gain </a:t>
            </a:r>
            <a:r>
              <a:rPr lang="en-US" b="1" i="1" dirty="0" smtClean="0"/>
              <a:t>positive reinforcement </a:t>
            </a:r>
            <a:r>
              <a:rPr lang="en-US" dirty="0" smtClean="0"/>
              <a:t>from their environment, leading to depression</a:t>
            </a:r>
          </a:p>
          <a:p>
            <a:pPr marL="0" indent="0">
              <a:buNone/>
            </a:pPr>
            <a:endParaRPr lang="en-US" dirty="0" smtClean="0"/>
          </a:p>
          <a:p>
            <a:r>
              <a:rPr lang="en-US" dirty="0" smtClean="0"/>
              <a:t>To alleviate depression, the therapist helps the client to:</a:t>
            </a:r>
          </a:p>
          <a:p>
            <a:pPr lvl="1"/>
            <a:r>
              <a:rPr lang="en-US" dirty="0" smtClean="0"/>
              <a:t>Increase behaviors that are positively reinforcing</a:t>
            </a:r>
          </a:p>
          <a:p>
            <a:pPr lvl="1"/>
            <a:r>
              <a:rPr lang="en-US" dirty="0" smtClean="0"/>
              <a:t>Decrease behaviors that are negatively reinforcing</a:t>
            </a:r>
            <a:endParaRPr lang="en-US" dirty="0"/>
          </a:p>
        </p:txBody>
      </p:sp>
    </p:spTree>
    <p:extLst>
      <p:ext uri="{BB962C8B-B14F-4D97-AF65-F5344CB8AC3E}">
        <p14:creationId xmlns:p14="http://schemas.microsoft.com/office/powerpoint/2010/main" val="18672966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87" y="274638"/>
            <a:ext cx="8876727" cy="1143000"/>
          </a:xfrm>
        </p:spPr>
        <p:txBody>
          <a:bodyPr>
            <a:normAutofit fontScale="90000"/>
          </a:bodyPr>
          <a:lstStyle/>
          <a:p>
            <a:r>
              <a:rPr lang="en-US" dirty="0" smtClean="0"/>
              <a:t>Core Principles of Behavioral Activation</a:t>
            </a:r>
            <a:endParaRPr lang="en-US" dirty="0"/>
          </a:p>
        </p:txBody>
      </p:sp>
      <p:pic>
        <p:nvPicPr>
          <p:cNvPr id="6" name="Picture 5" descr="Screen Shot 2017-11-12 at 2.06.3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1187" y="1140371"/>
            <a:ext cx="6982099" cy="5672311"/>
          </a:xfrm>
          <a:prstGeom prst="rect">
            <a:avLst/>
          </a:prstGeom>
        </p:spPr>
      </p:pic>
    </p:spTree>
    <p:extLst>
      <p:ext uri="{BB962C8B-B14F-4D97-AF65-F5344CB8AC3E}">
        <p14:creationId xmlns:p14="http://schemas.microsoft.com/office/powerpoint/2010/main" val="2874093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Depression and Behavior</a:t>
            </a:r>
            <a:endParaRPr lang="en-US" dirty="0"/>
          </a:p>
        </p:txBody>
      </p:sp>
      <p:sp>
        <p:nvSpPr>
          <p:cNvPr id="3" name="Content Placeholder 2"/>
          <p:cNvSpPr>
            <a:spLocks noGrp="1"/>
          </p:cNvSpPr>
          <p:nvPr>
            <p:ph idx="1"/>
          </p:nvPr>
        </p:nvSpPr>
        <p:spPr/>
        <p:txBody>
          <a:bodyPr>
            <a:normAutofit lnSpcReduction="10000"/>
          </a:bodyPr>
          <a:lstStyle/>
          <a:p>
            <a:r>
              <a:rPr lang="en-US" dirty="0" smtClean="0"/>
              <a:t>Depression decreases motivation</a:t>
            </a:r>
          </a:p>
          <a:p>
            <a:pPr marL="0" indent="0">
              <a:buNone/>
            </a:pPr>
            <a:endParaRPr lang="en-US" dirty="0" smtClean="0"/>
          </a:p>
          <a:p>
            <a:r>
              <a:rPr lang="en-US" dirty="0" smtClean="0"/>
              <a:t>Clients often withdraw from activities that provide sense of pleasure and/or mastery</a:t>
            </a:r>
          </a:p>
          <a:p>
            <a:endParaRPr lang="en-US" dirty="0" smtClean="0"/>
          </a:p>
          <a:p>
            <a:r>
              <a:rPr lang="en-US" dirty="0" smtClean="0"/>
              <a:t>Clients often increase passive activities that maintain dysphoria (e.g. staying in bed, watching TV, playing video games)</a:t>
            </a:r>
          </a:p>
          <a:p>
            <a:pPr lvl="1"/>
            <a:r>
              <a:rPr lang="en-US" dirty="0" smtClean="0"/>
              <a:t>Vicious cycles are likely to occur</a:t>
            </a:r>
          </a:p>
        </p:txBody>
      </p:sp>
    </p:spTree>
    <p:extLst>
      <p:ext uri="{BB962C8B-B14F-4D97-AF65-F5344CB8AC3E}">
        <p14:creationId xmlns:p14="http://schemas.microsoft.com/office/powerpoint/2010/main" val="28599976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3999" cy="1143000"/>
          </a:xfrm>
        </p:spPr>
        <p:txBody>
          <a:bodyPr>
            <a:normAutofit fontScale="90000"/>
          </a:bodyPr>
          <a:lstStyle/>
          <a:p>
            <a:r>
              <a:rPr lang="en-US" dirty="0" smtClean="0"/>
              <a:t>Presenting Behavioral Activation to Clients</a:t>
            </a:r>
            <a:endParaRPr lang="en-US" dirty="0"/>
          </a:p>
        </p:txBody>
      </p:sp>
      <p:sp>
        <p:nvSpPr>
          <p:cNvPr id="3" name="Content Placeholder 2"/>
          <p:cNvSpPr>
            <a:spLocks noGrp="1"/>
          </p:cNvSpPr>
          <p:nvPr>
            <p:ph idx="1"/>
          </p:nvPr>
        </p:nvSpPr>
        <p:spPr>
          <a:xfrm>
            <a:off x="457200" y="1742738"/>
            <a:ext cx="8229600" cy="4525963"/>
          </a:xfrm>
        </p:spPr>
        <p:txBody>
          <a:bodyPr>
            <a:normAutofit/>
          </a:bodyPr>
          <a:lstStyle/>
          <a:p>
            <a:r>
              <a:rPr lang="en-US" dirty="0" smtClean="0"/>
              <a:t>Review the cognitive model, focusing on behaviors:</a:t>
            </a:r>
            <a:endParaRPr lang="en-US" b="1" dirty="0"/>
          </a:p>
          <a:p>
            <a:pPr lvl="1"/>
            <a:r>
              <a:rPr lang="en-US" sz="2600" b="1" dirty="0" smtClean="0"/>
              <a:t>What we </a:t>
            </a:r>
            <a:r>
              <a:rPr lang="en-US" sz="2600" b="1" i="1" u="sng" dirty="0" smtClean="0"/>
              <a:t>do</a:t>
            </a:r>
            <a:r>
              <a:rPr lang="en-US" sz="2600" b="1" dirty="0" smtClean="0"/>
              <a:t> affects what we </a:t>
            </a:r>
            <a:r>
              <a:rPr lang="en-US" sz="2600" b="1" i="1" u="sng" dirty="0" smtClean="0"/>
              <a:t>think</a:t>
            </a:r>
            <a:r>
              <a:rPr lang="en-US" sz="2600" b="1" dirty="0" smtClean="0"/>
              <a:t> and how we </a:t>
            </a:r>
            <a:r>
              <a:rPr lang="en-US" sz="2600" b="1" i="1" u="sng" dirty="0" smtClean="0"/>
              <a:t>feel</a:t>
            </a:r>
          </a:p>
          <a:p>
            <a:pPr lvl="1"/>
            <a:r>
              <a:rPr lang="en-US" sz="2600" b="1" dirty="0" smtClean="0"/>
              <a:t>By changing what we </a:t>
            </a:r>
            <a:r>
              <a:rPr lang="en-US" sz="2600" b="1" i="1" u="sng" dirty="0" smtClean="0"/>
              <a:t>do</a:t>
            </a:r>
            <a:r>
              <a:rPr lang="en-US" sz="2600" b="1" dirty="0" smtClean="0"/>
              <a:t>, we can change how we </a:t>
            </a:r>
            <a:r>
              <a:rPr lang="en-US" sz="2600" b="1" i="1" u="sng" dirty="0" smtClean="0"/>
              <a:t>feel</a:t>
            </a:r>
          </a:p>
          <a:p>
            <a:pPr lvl="1"/>
            <a:endParaRPr lang="en-US" sz="2400" b="1" dirty="0"/>
          </a:p>
          <a:p>
            <a:r>
              <a:rPr lang="en-US" dirty="0"/>
              <a:t>The way to get over a cold is to rest. </a:t>
            </a:r>
            <a:r>
              <a:rPr lang="en-US" dirty="0" smtClean="0"/>
              <a:t>The </a:t>
            </a:r>
            <a:r>
              <a:rPr lang="en-US" dirty="0"/>
              <a:t>way to get over depression is the opposite – </a:t>
            </a:r>
            <a:r>
              <a:rPr lang="en-US" dirty="0" smtClean="0"/>
              <a:t>being active</a:t>
            </a:r>
            <a:r>
              <a:rPr lang="en-US" dirty="0"/>
              <a:t>!</a:t>
            </a:r>
          </a:p>
          <a:p>
            <a:endParaRPr lang="en-US" b="1" dirty="0" smtClean="0"/>
          </a:p>
          <a:p>
            <a:endParaRPr lang="en-US" dirty="0" smtClean="0"/>
          </a:p>
        </p:txBody>
      </p:sp>
    </p:spTree>
    <p:extLst>
      <p:ext uri="{BB962C8B-B14F-4D97-AF65-F5344CB8AC3E}">
        <p14:creationId xmlns:p14="http://schemas.microsoft.com/office/powerpoint/2010/main" val="5649664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3999" cy="1143000"/>
          </a:xfrm>
        </p:spPr>
        <p:txBody>
          <a:bodyPr>
            <a:normAutofit fontScale="90000"/>
          </a:bodyPr>
          <a:lstStyle/>
          <a:p>
            <a:r>
              <a:rPr lang="en-US" dirty="0" smtClean="0"/>
              <a:t>Presenting Behavioral Activation to Clients</a:t>
            </a:r>
            <a:endParaRPr lang="en-US" dirty="0"/>
          </a:p>
        </p:txBody>
      </p:sp>
      <p:sp>
        <p:nvSpPr>
          <p:cNvPr id="3" name="Content Placeholder 2"/>
          <p:cNvSpPr>
            <a:spLocks noGrp="1"/>
          </p:cNvSpPr>
          <p:nvPr>
            <p:ph idx="1"/>
          </p:nvPr>
        </p:nvSpPr>
        <p:spPr>
          <a:xfrm>
            <a:off x="457200" y="1600200"/>
            <a:ext cx="8229600" cy="4995401"/>
          </a:xfrm>
        </p:spPr>
        <p:txBody>
          <a:bodyPr>
            <a:normAutofit fontScale="92500" lnSpcReduction="10000"/>
          </a:bodyPr>
          <a:lstStyle/>
          <a:p>
            <a:r>
              <a:rPr lang="en-US" dirty="0" smtClean="0"/>
              <a:t>Depression is characterized by a decrease in </a:t>
            </a:r>
            <a:r>
              <a:rPr lang="en-US" i="1" dirty="0" smtClean="0"/>
              <a:t>wanting </a:t>
            </a:r>
            <a:r>
              <a:rPr lang="en-US" dirty="0" smtClean="0"/>
              <a:t>to do activities, not by a decrease in </a:t>
            </a:r>
            <a:r>
              <a:rPr lang="en-US" i="1" dirty="0" smtClean="0"/>
              <a:t>enjoying</a:t>
            </a:r>
            <a:r>
              <a:rPr lang="en-US" dirty="0" smtClean="0"/>
              <a:t> those activities</a:t>
            </a:r>
          </a:p>
          <a:p>
            <a:pPr marL="0" indent="0">
              <a:buNone/>
            </a:pPr>
            <a:endParaRPr lang="en-US" dirty="0" smtClean="0"/>
          </a:p>
          <a:p>
            <a:r>
              <a:rPr lang="en-US" dirty="0" smtClean="0"/>
              <a:t>Possible reasons people experiencing depression feel better when they are active:</a:t>
            </a:r>
          </a:p>
          <a:p>
            <a:pPr lvl="1"/>
            <a:r>
              <a:rPr lang="en-US" dirty="0" smtClean="0"/>
              <a:t>Some activities (e.g. walking) release brain chemicals that enhance sense of wellbeing</a:t>
            </a:r>
          </a:p>
          <a:p>
            <a:pPr lvl="1"/>
            <a:r>
              <a:rPr lang="en-US" dirty="0" smtClean="0"/>
              <a:t>Inactivity provides an opportunity to fixate on negative thoughts</a:t>
            </a:r>
          </a:p>
          <a:p>
            <a:pPr lvl="1"/>
            <a:r>
              <a:rPr lang="en-US" dirty="0" smtClean="0"/>
              <a:t>Activities provide sense of </a:t>
            </a:r>
            <a:r>
              <a:rPr lang="en-US" b="1" dirty="0" smtClean="0"/>
              <a:t>pleasure </a:t>
            </a:r>
            <a:r>
              <a:rPr lang="en-US" dirty="0" smtClean="0"/>
              <a:t>and/or </a:t>
            </a:r>
            <a:r>
              <a:rPr lang="en-US" b="1" dirty="0" smtClean="0"/>
              <a:t>mastery</a:t>
            </a:r>
            <a:endParaRPr lang="en-US" b="1" dirty="0"/>
          </a:p>
        </p:txBody>
      </p:sp>
    </p:spTree>
    <p:extLst>
      <p:ext uri="{BB962C8B-B14F-4D97-AF65-F5344CB8AC3E}">
        <p14:creationId xmlns:p14="http://schemas.microsoft.com/office/powerpoint/2010/main" val="25347714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Acting from the “Outside-In”</a:t>
            </a:r>
            <a:endParaRPr lang="en-US" dirty="0"/>
          </a:p>
        </p:txBody>
      </p:sp>
      <p:sp>
        <p:nvSpPr>
          <p:cNvPr id="3" name="Content Placeholder 2"/>
          <p:cNvSpPr>
            <a:spLocks noGrp="1"/>
          </p:cNvSpPr>
          <p:nvPr>
            <p:ph idx="1"/>
          </p:nvPr>
        </p:nvSpPr>
        <p:spPr>
          <a:xfrm>
            <a:off x="194381" y="1600199"/>
            <a:ext cx="8824891" cy="4801033"/>
          </a:xfrm>
        </p:spPr>
        <p:txBody>
          <a:bodyPr>
            <a:normAutofit fontScale="70000" lnSpcReduction="20000"/>
          </a:bodyPr>
          <a:lstStyle/>
          <a:p>
            <a:r>
              <a:rPr lang="en-US" sz="4300" dirty="0" smtClean="0"/>
              <a:t>People typically act when they experience an inner motivation to do so – acting from the “inside-out”</a:t>
            </a:r>
          </a:p>
          <a:p>
            <a:endParaRPr lang="en-US" dirty="0" smtClean="0"/>
          </a:p>
          <a:p>
            <a:r>
              <a:rPr lang="en-US" sz="4300" dirty="0" smtClean="0"/>
              <a:t>“BA </a:t>
            </a:r>
            <a:r>
              <a:rPr lang="en-US" sz="4300" dirty="0"/>
              <a:t>therapists encourage people to begin acting from the </a:t>
            </a:r>
            <a:r>
              <a:rPr lang="en-US" sz="4300" dirty="0" smtClean="0"/>
              <a:t>‘outside</a:t>
            </a:r>
            <a:r>
              <a:rPr lang="en-US" sz="4300" dirty="0"/>
              <a:t>-in</a:t>
            </a:r>
            <a:r>
              <a:rPr lang="en-US" sz="4300" dirty="0" smtClean="0"/>
              <a:t>.’ </a:t>
            </a:r>
            <a:r>
              <a:rPr lang="en-US" sz="4300" b="1" dirty="0"/>
              <a:t>We ask people to experiment with acting according to a goal, as opposed to acting according to a </a:t>
            </a:r>
            <a:r>
              <a:rPr lang="en-US" sz="4300" b="1" dirty="0" smtClean="0"/>
              <a:t>mood</a:t>
            </a:r>
            <a:r>
              <a:rPr lang="en-US" sz="4300" dirty="0" smtClean="0"/>
              <a:t>…to </a:t>
            </a:r>
            <a:r>
              <a:rPr lang="en-US" sz="4300" dirty="0"/>
              <a:t>begin to act, even when mood and motivation are low, rather than waiting for one’s mood to improve prior to getting engaged</a:t>
            </a:r>
            <a:r>
              <a:rPr lang="en-US" sz="4300" dirty="0" smtClean="0"/>
              <a:t>.”</a:t>
            </a:r>
          </a:p>
          <a:p>
            <a:pPr marL="0" indent="0">
              <a:buNone/>
            </a:pPr>
            <a:endParaRPr lang="en-US" sz="4300" dirty="0" smtClean="0"/>
          </a:p>
          <a:p>
            <a:pPr marL="0" indent="0">
              <a:buNone/>
            </a:pPr>
            <a:r>
              <a:rPr lang="en-US" i="1" dirty="0" smtClean="0"/>
              <a:t>	- </a:t>
            </a:r>
            <a:r>
              <a:rPr lang="en-US" dirty="0" smtClean="0"/>
              <a:t>Christopher R. Martell, Soma </a:t>
            </a:r>
            <a:r>
              <a:rPr lang="en-US" dirty="0" err="1" smtClean="0"/>
              <a:t>Dimidjian</a:t>
            </a:r>
            <a:r>
              <a:rPr lang="en-US" dirty="0" smtClean="0"/>
              <a:t>, Ruth Herman-Dunn, 				</a:t>
            </a:r>
            <a:r>
              <a:rPr lang="en-US" i="1" dirty="0" smtClean="0"/>
              <a:t>Behavioral Activation for Depression: A Clinician’s Guide</a:t>
            </a:r>
            <a:endParaRPr lang="en-US" i="1" dirty="0"/>
          </a:p>
        </p:txBody>
      </p:sp>
    </p:spTree>
    <p:extLst>
      <p:ext uri="{BB962C8B-B14F-4D97-AF65-F5344CB8AC3E}">
        <p14:creationId xmlns:p14="http://schemas.microsoft.com/office/powerpoint/2010/main" val="38823016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Acting from the “Outside-In”</a:t>
            </a:r>
          </a:p>
        </p:txBody>
      </p:sp>
      <p:sp>
        <p:nvSpPr>
          <p:cNvPr id="3" name="Content Placeholder 2"/>
          <p:cNvSpPr>
            <a:spLocks noGrp="1"/>
          </p:cNvSpPr>
          <p:nvPr>
            <p:ph idx="1"/>
          </p:nvPr>
        </p:nvSpPr>
        <p:spPr>
          <a:xfrm>
            <a:off x="457200" y="1600200"/>
            <a:ext cx="8458200" cy="4965700"/>
          </a:xfrm>
        </p:spPr>
        <p:txBody>
          <a:bodyPr>
            <a:normAutofit/>
          </a:bodyPr>
          <a:lstStyle/>
          <a:p>
            <a:r>
              <a:rPr lang="en-US" sz="3000" dirty="0" smtClean="0"/>
              <a:t>From Martell</a:t>
            </a:r>
            <a:r>
              <a:rPr lang="en-US" sz="3000" dirty="0"/>
              <a:t>, </a:t>
            </a:r>
            <a:r>
              <a:rPr lang="en-US" sz="3000" dirty="0" err="1" smtClean="0"/>
              <a:t>Dimidjian</a:t>
            </a:r>
            <a:r>
              <a:rPr lang="en-US" sz="3000" dirty="0" smtClean="0"/>
              <a:t>, &amp; Herman</a:t>
            </a:r>
            <a:r>
              <a:rPr lang="en-US" sz="3000" dirty="0"/>
              <a:t>-</a:t>
            </a:r>
            <a:r>
              <a:rPr lang="en-US" sz="3000" dirty="0" smtClean="0"/>
              <a:t>Dunn’s</a:t>
            </a:r>
            <a:r>
              <a:rPr lang="en-US" sz="3000" i="1" dirty="0" smtClean="0"/>
              <a:t> Behavioral </a:t>
            </a:r>
            <a:r>
              <a:rPr lang="en-US" sz="3000" i="1" dirty="0"/>
              <a:t>Activation for </a:t>
            </a:r>
            <a:r>
              <a:rPr lang="en-US" sz="3000" i="1" dirty="0" smtClean="0"/>
              <a:t>Depression:</a:t>
            </a:r>
          </a:p>
          <a:p>
            <a:pPr lvl="1"/>
            <a:r>
              <a:rPr lang="en-US" sz="2600" dirty="0" smtClean="0"/>
              <a:t>Clients may think it is “fake” to act from “outside-in”</a:t>
            </a:r>
          </a:p>
          <a:p>
            <a:pPr lvl="1"/>
            <a:r>
              <a:rPr lang="en-US" sz="2600" dirty="0" smtClean="0"/>
              <a:t>It may be helpful to share this metaphor:</a:t>
            </a:r>
          </a:p>
          <a:p>
            <a:pPr marL="57150" indent="0">
              <a:buNone/>
            </a:pPr>
            <a:endParaRPr lang="en-US" sz="3000" i="1" dirty="0"/>
          </a:p>
          <a:p>
            <a:pPr marL="57150" indent="0">
              <a:buNone/>
            </a:pPr>
            <a:r>
              <a:rPr lang="en-US" sz="3000" i="1" dirty="0" smtClean="0"/>
              <a:t>Imagine someone who has broken her right arm. She has to do daily tasks with her left arm for the time being. At first it she is clumsy using only her left arm, but over time it becomes easier. Then, once she heals, she is able to use both arms again. </a:t>
            </a:r>
          </a:p>
        </p:txBody>
      </p:sp>
    </p:spTree>
    <p:extLst>
      <p:ext uri="{BB962C8B-B14F-4D97-AF65-F5344CB8AC3E}">
        <p14:creationId xmlns:p14="http://schemas.microsoft.com/office/powerpoint/2010/main" val="2815866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Some clients are engaged in passive behaviors that are used (likely ineffectively) to avoid negative thoughts and feelings</a:t>
            </a:r>
          </a:p>
          <a:p>
            <a:pPr marL="0" indent="0">
              <a:buNone/>
            </a:pPr>
            <a:endParaRPr lang="en-US" dirty="0" smtClean="0"/>
          </a:p>
          <a:p>
            <a:r>
              <a:rPr lang="en-US" dirty="0" smtClean="0"/>
              <a:t>Some clients are engaged in active behaviors but are not experiencing enjoyment because they are consumed by negative thinking</a:t>
            </a:r>
          </a:p>
          <a:p>
            <a:endParaRPr lang="en-US" dirty="0" smtClean="0"/>
          </a:p>
          <a:p>
            <a:r>
              <a:rPr lang="en-US" dirty="0" smtClean="0"/>
              <a:t>Assess to determine which tools will be most useful (activity scheduling, NAT forms, etc.)</a:t>
            </a:r>
            <a:endParaRPr lang="en-US" dirty="0"/>
          </a:p>
        </p:txBody>
      </p:sp>
    </p:spTree>
    <p:extLst>
      <p:ext uri="{BB962C8B-B14F-4D97-AF65-F5344CB8AC3E}">
        <p14:creationId xmlns:p14="http://schemas.microsoft.com/office/powerpoint/2010/main" val="11914949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311</TotalTime>
  <Words>1031</Words>
  <Application>Microsoft Macintosh PowerPoint</Application>
  <PresentationFormat>On-screen Show (4:3)</PresentationFormat>
  <Paragraphs>114</Paragraphs>
  <Slides>18</Slides>
  <Notes>2</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Behavioral Activation and Activity Scheduling</vt:lpstr>
      <vt:lpstr>Concept of Behavioral Activation</vt:lpstr>
      <vt:lpstr>Core Principles of Behavioral Activation</vt:lpstr>
      <vt:lpstr>Depression and Behavior</vt:lpstr>
      <vt:lpstr>Presenting Behavioral Activation to Clients</vt:lpstr>
      <vt:lpstr>Presenting Behavioral Activation to Clients</vt:lpstr>
      <vt:lpstr>Acting from the “Outside-In”</vt:lpstr>
      <vt:lpstr>Acting from the “Outside-In”</vt:lpstr>
      <vt:lpstr>Assessment</vt:lpstr>
      <vt:lpstr>Examining the Client’s Schedule</vt:lpstr>
      <vt:lpstr>Example</vt:lpstr>
      <vt:lpstr>Example (cont.)</vt:lpstr>
      <vt:lpstr>Activity Scheduling</vt:lpstr>
      <vt:lpstr>Behavioral Experiments on Activities</vt:lpstr>
      <vt:lpstr>Rating Mastery and Pleasure</vt:lpstr>
      <vt:lpstr>Experiencing Enjoyment</vt:lpstr>
      <vt:lpstr>Common Challenges</vt:lpstr>
      <vt:lpstr>Common Challenges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Behavioral Activation &amp;  Activity Scheduling</dc:title>
  <dc:creator>Eve Fine</dc:creator>
  <cp:lastModifiedBy>Allison Harvey</cp:lastModifiedBy>
  <cp:revision>39</cp:revision>
  <dcterms:created xsi:type="dcterms:W3CDTF">2017-10-31T20:53:27Z</dcterms:created>
  <dcterms:modified xsi:type="dcterms:W3CDTF">2017-11-13T18:32:45Z</dcterms:modified>
</cp:coreProperties>
</file>