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57" r:id="rId3"/>
    <p:sldId id="258" r:id="rId4"/>
    <p:sldId id="261" r:id="rId5"/>
    <p:sldId id="259" r:id="rId6"/>
    <p:sldId id="268" r:id="rId7"/>
    <p:sldId id="269" r:id="rId8"/>
    <p:sldId id="273" r:id="rId9"/>
    <p:sldId id="264" r:id="rId10"/>
    <p:sldId id="266" r:id="rId11"/>
    <p:sldId id="270" r:id="rId12"/>
    <p:sldId id="271" r:id="rId13"/>
    <p:sldId id="278" r:id="rId14"/>
    <p:sldId id="274" r:id="rId15"/>
    <p:sldId id="275" r:id="rId16"/>
    <p:sldId id="276" r:id="rId17"/>
    <p:sldId id="277" r:id="rId18"/>
    <p:sldId id="280"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63" autoAdjust="0"/>
  </p:normalViewPr>
  <p:slideViewPr>
    <p:cSldViewPr snapToGrid="0" snapToObjects="1">
      <p:cViewPr varScale="1">
        <p:scale>
          <a:sx n="79" d="100"/>
          <a:sy n="79" d="100"/>
        </p:scale>
        <p:origin x="-2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928EA-F7FE-1547-95F4-9F6558972813}" type="datetimeFigureOut">
              <a:rPr lang="en-US" smtClean="0"/>
              <a:t>6/28/18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46023-78CD-2D4E-A782-7D803DE53C53}" type="slidenum">
              <a:rPr lang="en-US" smtClean="0"/>
              <a:t>‹#›</a:t>
            </a:fld>
            <a:endParaRPr lang="en-US"/>
          </a:p>
        </p:txBody>
      </p:sp>
    </p:spTree>
    <p:extLst>
      <p:ext uri="{BB962C8B-B14F-4D97-AF65-F5344CB8AC3E}">
        <p14:creationId xmlns:p14="http://schemas.microsoft.com/office/powerpoint/2010/main" val="3311917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a:t>
            </a:r>
            <a:r>
              <a:rPr lang="en-US" baseline="0" dirty="0" smtClean="0"/>
              <a:t> our agenda today, we’ll start by defining core beliefs for ourselves and for our clients</a:t>
            </a:r>
          </a:p>
          <a:p>
            <a:pPr marL="171450" indent="-171450">
              <a:buFont typeface="Arial"/>
              <a:buChar char="•"/>
            </a:pPr>
            <a:r>
              <a:rPr lang="en-US" baseline="0" dirty="0" smtClean="0"/>
              <a:t>Next, we’ll touch on how to identify clients’ core beliefs</a:t>
            </a:r>
          </a:p>
          <a:p>
            <a:pPr marL="171450" indent="-171450">
              <a:buFont typeface="Arial"/>
              <a:buChar char="•"/>
            </a:pPr>
            <a:r>
              <a:rPr lang="en-US" dirty="0" smtClean="0"/>
              <a:t>Then, we’ll</a:t>
            </a:r>
            <a:r>
              <a:rPr lang="en-US" baseline="0" dirty="0" smtClean="0"/>
              <a:t> cover how to work with clients to develop and strengthen new core beliefs</a:t>
            </a:r>
          </a:p>
          <a:p>
            <a:pPr marL="171450" indent="-171450">
              <a:buFont typeface="Arial"/>
              <a:buChar char="•"/>
            </a:pPr>
            <a:r>
              <a:rPr lang="en-US" baseline="0" dirty="0" smtClean="0"/>
              <a:t>We’ll close with an opportunity to answer questions and – time willing – do some </a:t>
            </a:r>
            <a:r>
              <a:rPr lang="en-US" baseline="0" dirty="0" smtClean="0"/>
              <a:t>case consultation</a:t>
            </a: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2</a:t>
            </a:fld>
            <a:endParaRPr lang="en-US"/>
          </a:p>
        </p:txBody>
      </p:sp>
    </p:spTree>
    <p:extLst>
      <p:ext uri="{BB962C8B-B14F-4D97-AF65-F5344CB8AC3E}">
        <p14:creationId xmlns:p14="http://schemas.microsoft.com/office/powerpoint/2010/main" val="2030941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a:t>
            </a:r>
            <a:r>
              <a:rPr lang="en-US" baseline="0" dirty="0" smtClean="0"/>
              <a:t>, how do we help clients develop new core beliefs?</a:t>
            </a:r>
          </a:p>
          <a:p>
            <a:pPr marL="171450" indent="-171450">
              <a:buFont typeface="Arial"/>
              <a:buChar char="•"/>
            </a:pPr>
            <a:r>
              <a:rPr lang="en-US" sz="2000" dirty="0" smtClean="0"/>
              <a:t>It is not so effective to test core beliefs with Thought Records / NAT forms.</a:t>
            </a:r>
          </a:p>
          <a:p>
            <a:pPr marL="171450" indent="-171450">
              <a:buFont typeface="Arial"/>
              <a:buChar char="•"/>
            </a:pPr>
            <a:r>
              <a:rPr lang="en-US" sz="2000" dirty="0" smtClean="0"/>
              <a:t>Instead, we ask clients to</a:t>
            </a:r>
            <a:r>
              <a:rPr lang="en-US" sz="2000" baseline="0" dirty="0" smtClean="0"/>
              <a:t> </a:t>
            </a:r>
            <a:r>
              <a:rPr lang="en-US" sz="2000" dirty="0" smtClean="0"/>
              <a:t>identify new core beliefs they would </a:t>
            </a:r>
            <a:r>
              <a:rPr lang="en-US" sz="2000" i="1" dirty="0" smtClean="0"/>
              <a:t>like</a:t>
            </a:r>
            <a:r>
              <a:rPr lang="en-US" sz="2000" dirty="0" smtClean="0"/>
              <a:t> to hold </a:t>
            </a:r>
            <a:r>
              <a:rPr lang="en-US" sz="2000" baseline="0" dirty="0" smtClean="0"/>
              <a:t>and </a:t>
            </a:r>
            <a:r>
              <a:rPr lang="en-US" sz="2000" dirty="0" smtClean="0"/>
              <a:t>look for evidence to support or strengthen their new core beliefs.</a:t>
            </a:r>
          </a:p>
          <a:p>
            <a:pPr marL="171450" indent="-171450">
              <a:buFont typeface="Arial"/>
              <a:buChar char="•"/>
            </a:pPr>
            <a:r>
              <a:rPr lang="en-US" sz="2000" dirty="0" smtClean="0"/>
              <a:t>The message we want to emphasize</a:t>
            </a:r>
            <a:r>
              <a:rPr lang="en-US" sz="2000" baseline="0" dirty="0" smtClean="0"/>
              <a:t> is that we can activate </a:t>
            </a:r>
            <a:r>
              <a:rPr lang="en-US" sz="2000" baseline="0" dirty="0" smtClean="0"/>
              <a:t>new </a:t>
            </a:r>
            <a:r>
              <a:rPr lang="en-US" sz="2000" baseline="0" dirty="0" smtClean="0"/>
              <a:t>core </a:t>
            </a:r>
            <a:r>
              <a:rPr lang="en-US" sz="2000" baseline="0" dirty="0" smtClean="0"/>
              <a:t>beliefs </a:t>
            </a:r>
            <a:r>
              <a:rPr lang="en-US" sz="2000" baseline="0" dirty="0" smtClean="0"/>
              <a:t>and de-activate </a:t>
            </a:r>
            <a:r>
              <a:rPr lang="en-US" sz="2000" baseline="0" dirty="0" smtClean="0"/>
              <a:t>old </a:t>
            </a:r>
            <a:r>
              <a:rPr lang="en-US" sz="2000" baseline="0" dirty="0" smtClean="0"/>
              <a:t>core </a:t>
            </a:r>
            <a:r>
              <a:rPr lang="en-US" sz="2000" baseline="0" dirty="0" smtClean="0"/>
              <a:t>beliefs.</a:t>
            </a:r>
          </a:p>
          <a:p>
            <a:pPr marL="171450" indent="-171450">
              <a:buFont typeface="Arial"/>
              <a:buChar char="•"/>
            </a:pPr>
            <a:r>
              <a:rPr lang="en-US" sz="2000" baseline="0" dirty="0" smtClean="0"/>
              <a:t>You can use the metaphor of turning the volume up on a new core belief and turning the volume down on an old core belief.</a:t>
            </a:r>
            <a:endParaRPr lang="en-US" sz="2000" baseline="0" dirty="0" smtClean="0"/>
          </a:p>
          <a:p>
            <a:pPr marL="171450" indent="-171450">
              <a:buFont typeface="Arial"/>
              <a:buChar char="•"/>
            </a:pPr>
            <a:r>
              <a:rPr lang="en-US" sz="2000" baseline="0" dirty="0" smtClean="0"/>
              <a:t>It’s important to note that a new core belief isn’t simply the positive opposite of the old core </a:t>
            </a:r>
            <a:r>
              <a:rPr lang="en-US" sz="2000" baseline="0" dirty="0" smtClean="0"/>
              <a:t>belief (e.g. not from “I’m flawed” to “I’m perfect”)</a:t>
            </a:r>
            <a:endParaRPr lang="en-US" sz="2000" baseline="0" dirty="0" smtClean="0"/>
          </a:p>
          <a:p>
            <a:pPr marL="171450" indent="-171450">
              <a:buFont typeface="Arial"/>
              <a:buChar char="•"/>
            </a:pPr>
            <a:r>
              <a:rPr lang="en-US" sz="2000" baseline="0" dirty="0" smtClean="0"/>
              <a:t>Rather, the new core belief is meant to be realistic and functional.</a:t>
            </a:r>
            <a:endParaRPr lang="en-US" sz="200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11</a:t>
            </a:fld>
            <a:endParaRPr lang="en-US"/>
          </a:p>
        </p:txBody>
      </p:sp>
    </p:spTree>
    <p:extLst>
      <p:ext uri="{BB962C8B-B14F-4D97-AF65-F5344CB8AC3E}">
        <p14:creationId xmlns:p14="http://schemas.microsoft.com/office/powerpoint/2010/main" val="379461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are some examples from clients</a:t>
            </a:r>
            <a:r>
              <a:rPr lang="en-US" baseline="0" dirty="0" smtClean="0"/>
              <a:t> of ours.</a:t>
            </a:r>
          </a:p>
        </p:txBody>
      </p:sp>
      <p:sp>
        <p:nvSpPr>
          <p:cNvPr id="4" name="Slide Number Placeholder 3"/>
          <p:cNvSpPr>
            <a:spLocks noGrp="1"/>
          </p:cNvSpPr>
          <p:nvPr>
            <p:ph type="sldNum" sz="quarter" idx="10"/>
          </p:nvPr>
        </p:nvSpPr>
        <p:spPr/>
        <p:txBody>
          <a:bodyPr/>
          <a:lstStyle/>
          <a:p>
            <a:fld id="{CC046023-78CD-2D4E-A782-7D803DE53C53}" type="slidenum">
              <a:rPr lang="en-US" smtClean="0"/>
              <a:t>12</a:t>
            </a:fld>
            <a:endParaRPr lang="en-US"/>
          </a:p>
        </p:txBody>
      </p:sp>
    </p:spTree>
    <p:extLst>
      <p:ext uri="{BB962C8B-B14F-4D97-AF65-F5344CB8AC3E}">
        <p14:creationId xmlns:p14="http://schemas.microsoft.com/office/powerpoint/2010/main" val="208835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One way of helping clients develop</a:t>
            </a:r>
            <a:r>
              <a:rPr lang="en-US" baseline="0" dirty="0" smtClean="0"/>
              <a:t> </a:t>
            </a:r>
            <a:r>
              <a:rPr lang="en-US" dirty="0" smtClean="0"/>
              <a:t>new core beliefs is using</a:t>
            </a:r>
            <a:r>
              <a:rPr lang="en-US" baseline="0" dirty="0" smtClean="0"/>
              <a:t> a positive data log.</a:t>
            </a:r>
          </a:p>
          <a:p>
            <a:pPr marL="171450" indent="-171450">
              <a:buFont typeface="Arial"/>
              <a:buChar char="•"/>
            </a:pPr>
            <a:r>
              <a:rPr lang="en-US" baseline="0" dirty="0" smtClean="0"/>
              <a:t>For this activity, you and the client come up a new core belief. Then, you ask the client to find evidence to support it. </a:t>
            </a:r>
          </a:p>
          <a:p>
            <a:pPr marL="171450" indent="-171450">
              <a:buFont typeface="Arial"/>
              <a:buChar char="•"/>
            </a:pPr>
            <a:r>
              <a:rPr lang="en-US" baseline="0" dirty="0" smtClean="0"/>
              <a:t>This works best as a daily practice – </a:t>
            </a:r>
            <a:r>
              <a:rPr lang="en-US" baseline="0" dirty="0" smtClean="0"/>
              <a:t>having the client log a </a:t>
            </a:r>
            <a:r>
              <a:rPr lang="en-US" baseline="0" dirty="0" smtClean="0"/>
              <a:t>number of pieces of evidence per day.</a:t>
            </a:r>
          </a:p>
          <a:p>
            <a:pPr marL="171450" indent="-171450">
              <a:buFont typeface="Arial"/>
              <a:buChar char="•"/>
            </a:pPr>
            <a:r>
              <a:rPr lang="en-US" baseline="0" dirty="0" smtClean="0"/>
              <a:t>The client might find it hard to come up with evidence to support the new core belief, so here are some guiding questions:</a:t>
            </a:r>
          </a:p>
          <a:p>
            <a:pPr lvl="0"/>
            <a:endParaRPr lang="en-US" sz="1200" dirty="0" smtClean="0"/>
          </a:p>
          <a:p>
            <a:pPr lvl="0"/>
            <a:r>
              <a:rPr lang="en-US" sz="1200" dirty="0" smtClean="0"/>
              <a:t>1) “Who is someone you admire for embodying this quality? What’s something </a:t>
            </a:r>
            <a:r>
              <a:rPr lang="en-US" sz="1200" b="1" u="sng" dirty="0" smtClean="0"/>
              <a:t>you</a:t>
            </a:r>
            <a:r>
              <a:rPr lang="en-US" sz="1200" dirty="0" smtClean="0"/>
              <a:t> did that, if s/he had done it, you’d say was evidence that s/he embodies this quality?</a:t>
            </a:r>
          </a:p>
          <a:p>
            <a:pPr lvl="0"/>
            <a:r>
              <a:rPr lang="en-US" sz="1200" dirty="0" smtClean="0"/>
              <a:t>2)</a:t>
            </a:r>
            <a:r>
              <a:rPr lang="en-US" sz="1200" baseline="0" dirty="0" smtClean="0"/>
              <a:t> </a:t>
            </a:r>
            <a:r>
              <a:rPr lang="en-US" sz="1200" dirty="0" smtClean="0"/>
              <a:t>“Who is someone who knows you well, who you trust? </a:t>
            </a:r>
            <a:r>
              <a:rPr lang="en-US" sz="1200" dirty="0" smtClean="0"/>
              <a:t>If she had a bird’s eye view on your day, what would </a:t>
            </a:r>
            <a:r>
              <a:rPr lang="en-US" sz="1200" dirty="0" smtClean="0"/>
              <a:t>s/he say that you’ve done that supports this new core belief?</a:t>
            </a:r>
            <a:r>
              <a:rPr lang="en-US" sz="1200" dirty="0" smtClean="0"/>
              <a:t>”</a:t>
            </a:r>
          </a:p>
          <a:p>
            <a:pPr lvl="0"/>
            <a:r>
              <a:rPr lang="en-US" sz="1200" dirty="0" smtClean="0"/>
              <a:t>3) “What do you think I’d say is evidence that supports this new core</a:t>
            </a:r>
            <a:r>
              <a:rPr lang="en-US" sz="1200" baseline="0" dirty="0" smtClean="0"/>
              <a:t> belief?”</a:t>
            </a:r>
            <a:endParaRPr lang="en-US" sz="1200" dirty="0" smtClean="0"/>
          </a:p>
          <a:p>
            <a:pPr marL="0" lvl="0" indent="0">
              <a:buNone/>
            </a:pPr>
            <a:endParaRPr lang="en-US" sz="1200" dirty="0" smtClean="0"/>
          </a:p>
          <a:p>
            <a:pPr marL="171450" lvl="0" indent="-171450">
              <a:buFont typeface="Arial"/>
              <a:buChar char="•"/>
            </a:pPr>
            <a:r>
              <a:rPr lang="en-US" sz="1200" dirty="0" smtClean="0"/>
              <a:t>If the </a:t>
            </a:r>
            <a:r>
              <a:rPr lang="en-US" sz="1200" dirty="0" smtClean="0"/>
              <a:t>client discounts positive evidence, compare their action to a hypothetical, e.g. “Would a truly incompetent person have been able to…?”</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13</a:t>
            </a:fld>
            <a:endParaRPr lang="en-US"/>
          </a:p>
        </p:txBody>
      </p:sp>
    </p:spTree>
    <p:extLst>
      <p:ext uri="{BB962C8B-B14F-4D97-AF65-F5344CB8AC3E}">
        <p14:creationId xmlns:p14="http://schemas.microsoft.com/office/powerpoint/2010/main" val="367558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Another way of helping clients develop</a:t>
            </a:r>
            <a:r>
              <a:rPr lang="en-US" baseline="0" dirty="0" smtClean="0"/>
              <a:t> </a:t>
            </a:r>
            <a:r>
              <a:rPr lang="en-US" dirty="0" smtClean="0"/>
              <a:t>new core beliefs is scaling. </a:t>
            </a:r>
          </a:p>
          <a:p>
            <a:pPr marL="171450" indent="-171450">
              <a:buFont typeface="Arial"/>
              <a:buChar char="•"/>
            </a:pPr>
            <a:r>
              <a:rPr lang="en-US" dirty="0" smtClean="0"/>
              <a:t>We’ll take as an example a</a:t>
            </a:r>
            <a:r>
              <a:rPr lang="en-US" baseline="0" dirty="0" smtClean="0"/>
              <a:t> client with the old core belief “I am incompetent.”</a:t>
            </a:r>
          </a:p>
          <a:p>
            <a:pPr marL="171450" indent="-171450">
              <a:buFont typeface="Arial"/>
              <a:buChar char="•"/>
            </a:pPr>
            <a:r>
              <a:rPr lang="en-US" baseline="0" dirty="0" smtClean="0"/>
              <a:t>You start by drawing a scale, and you ask the client to rate their incompetence from 0 to 100.</a:t>
            </a:r>
          </a:p>
          <a:p>
            <a:pPr marL="171450" indent="-171450">
              <a:buFont typeface="Arial"/>
              <a:buChar char="•"/>
            </a:pPr>
            <a:r>
              <a:rPr lang="en-US" baseline="0" dirty="0" smtClean="0"/>
              <a:t>Then you ask the client to imagine someone who is truly incompetent, and you ask the client to rate that person on the same scale.</a:t>
            </a:r>
          </a:p>
          <a:p>
            <a:pPr marL="171450" indent="-171450">
              <a:buFont typeface="Arial"/>
              <a:buChar char="•"/>
            </a:pPr>
            <a:r>
              <a:rPr lang="en-US" baseline="0" dirty="0" smtClean="0"/>
              <a:t>Finally you ask the client reconsider their position on the scale relative to the truly incompetent person. Does their position change</a:t>
            </a:r>
            <a:r>
              <a:rPr lang="en-US" baseline="0" dirty="0" smtClean="0"/>
              <a:t>?</a:t>
            </a:r>
          </a:p>
          <a:p>
            <a:pPr marL="171450" indent="-171450">
              <a:buFont typeface="Arial"/>
              <a:buChar char="•"/>
            </a:pPr>
            <a:r>
              <a:rPr lang="en-US" baseline="0" dirty="0" smtClean="0"/>
              <a:t>When doing this activity, it can help to define terms. Brainstorm with your client – what does it mean to be incompetent? Does the client fit that definition? Does anyone else fit it better?</a:t>
            </a:r>
            <a:endParaRPr lang="en-US" baseline="0" dirty="0" smtClean="0"/>
          </a:p>
        </p:txBody>
      </p:sp>
      <p:sp>
        <p:nvSpPr>
          <p:cNvPr id="4" name="Slide Number Placeholder 3"/>
          <p:cNvSpPr>
            <a:spLocks noGrp="1"/>
          </p:cNvSpPr>
          <p:nvPr>
            <p:ph type="sldNum" sz="quarter" idx="10"/>
          </p:nvPr>
        </p:nvSpPr>
        <p:spPr/>
        <p:txBody>
          <a:bodyPr/>
          <a:lstStyle/>
          <a:p>
            <a:fld id="{CC046023-78CD-2D4E-A782-7D803DE53C53}" type="slidenum">
              <a:rPr lang="en-US" smtClean="0"/>
              <a:t>14</a:t>
            </a:fld>
            <a:endParaRPr lang="en-US"/>
          </a:p>
        </p:txBody>
      </p:sp>
    </p:spTree>
    <p:extLst>
      <p:ext uri="{BB962C8B-B14F-4D97-AF65-F5344CB8AC3E}">
        <p14:creationId xmlns:p14="http://schemas.microsoft.com/office/powerpoint/2010/main" val="382212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Another way of helping clients develop</a:t>
            </a:r>
            <a:r>
              <a:rPr lang="en-US" baseline="0" dirty="0" smtClean="0"/>
              <a:t> </a:t>
            </a:r>
            <a:r>
              <a:rPr lang="en-US" dirty="0" smtClean="0"/>
              <a:t>new core beliefs is by conducting</a:t>
            </a:r>
            <a:r>
              <a:rPr lang="en-US" baseline="0" dirty="0" smtClean="0"/>
              <a:t> behavioral experiments.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You can have the client test out behaviors that are </a:t>
            </a:r>
            <a:r>
              <a:rPr lang="en-US" i="1" dirty="0" smtClean="0"/>
              <a:t>consistent</a:t>
            </a:r>
            <a:r>
              <a:rPr lang="en-US" dirty="0" smtClean="0"/>
              <a:t> with the new core belief and </a:t>
            </a:r>
            <a:r>
              <a:rPr lang="en-US" i="1" dirty="0" smtClean="0"/>
              <a:t>inconsistent</a:t>
            </a:r>
            <a:r>
              <a:rPr lang="en-US" dirty="0" smtClean="0"/>
              <a:t> with the old core belief</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Page 174 in </a:t>
            </a:r>
            <a:r>
              <a:rPr lang="en-US" i="1" dirty="0" smtClean="0"/>
              <a:t>Mind Over Mood </a:t>
            </a:r>
            <a:r>
              <a:rPr lang="en-US" i="0" dirty="0" smtClean="0"/>
              <a:t>has</a:t>
            </a:r>
            <a:r>
              <a:rPr lang="en-US" i="0" baseline="0" dirty="0" smtClean="0"/>
              <a:t> a worksheet for this.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Example:</a:t>
            </a:r>
            <a:endParaRPr lang="en-US" sz="1100" dirty="0" smtClean="0"/>
          </a:p>
          <a:p>
            <a:pPr marL="301943" lvl="1" indent="0">
              <a:spcAft>
                <a:spcPts val="600"/>
              </a:spcAft>
              <a:buNone/>
            </a:pPr>
            <a:r>
              <a:rPr lang="en-US" sz="2000" b="1" dirty="0" smtClean="0"/>
              <a:t>Old Core Belief: </a:t>
            </a:r>
            <a:r>
              <a:rPr lang="en-US" sz="2000" dirty="0" smtClean="0"/>
              <a:t>I am less important than other people.</a:t>
            </a:r>
            <a:endParaRPr lang="en-US" sz="2000" b="1" dirty="0" smtClean="0"/>
          </a:p>
          <a:p>
            <a:pPr marL="301943" lvl="1" indent="0">
              <a:spcAft>
                <a:spcPts val="600"/>
              </a:spcAft>
              <a:buNone/>
            </a:pPr>
            <a:r>
              <a:rPr lang="en-US" sz="2000" b="1" dirty="0" smtClean="0"/>
              <a:t>New Core Belief: </a:t>
            </a:r>
            <a:r>
              <a:rPr lang="en-US" sz="2000" dirty="0" smtClean="0"/>
              <a:t>My needs are important, too.</a:t>
            </a:r>
          </a:p>
          <a:p>
            <a:pPr marL="301943" lvl="1" indent="0">
              <a:spcAft>
                <a:spcPts val="600"/>
              </a:spcAft>
              <a:buNone/>
            </a:pPr>
            <a:r>
              <a:rPr lang="en-US" sz="2000" b="1" dirty="0" smtClean="0"/>
              <a:t>Behavior: </a:t>
            </a:r>
            <a:r>
              <a:rPr lang="en-US" sz="2000" dirty="0" smtClean="0"/>
              <a:t>I speak up for what I need.</a:t>
            </a:r>
          </a:p>
          <a:p>
            <a:pPr marL="301943" lvl="1" indent="0">
              <a:spcAft>
                <a:spcPts val="600"/>
              </a:spcAft>
              <a:buNone/>
            </a:pPr>
            <a:r>
              <a:rPr lang="en-US" sz="2000" b="1" dirty="0" smtClean="0"/>
              <a:t>Experiment: </a:t>
            </a:r>
            <a:r>
              <a:rPr lang="en-US" sz="2000" dirty="0" smtClean="0"/>
              <a:t>Try speaking up with strangers first, then later try with friends and family.</a:t>
            </a:r>
            <a:endParaRPr lang="en-US" sz="2000"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15</a:t>
            </a:fld>
            <a:endParaRPr lang="en-US"/>
          </a:p>
        </p:txBody>
      </p:sp>
    </p:spTree>
    <p:extLst>
      <p:ext uri="{BB962C8B-B14F-4D97-AF65-F5344CB8AC3E}">
        <p14:creationId xmlns:p14="http://schemas.microsoft.com/office/powerpoint/2010/main" val="420136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Another way of helping clients develop</a:t>
            </a:r>
            <a:r>
              <a:rPr lang="en-US" baseline="0" dirty="0" smtClean="0"/>
              <a:t> </a:t>
            </a:r>
            <a:r>
              <a:rPr lang="en-US" dirty="0" smtClean="0"/>
              <a:t>new core beliefs is by using</a:t>
            </a:r>
            <a:r>
              <a:rPr lang="en-US" baseline="0" dirty="0" smtClean="0"/>
              <a:t> the “downward arrow” technique with a positive spin.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Throughout therapy, you can use</a:t>
            </a:r>
            <a:r>
              <a:rPr lang="en-US" baseline="0" dirty="0" smtClean="0"/>
              <a:t> different tools to help </a:t>
            </a:r>
            <a:r>
              <a:rPr lang="en-US" dirty="0" smtClean="0"/>
              <a:t>the client capture</a:t>
            </a:r>
            <a:r>
              <a:rPr lang="en-US" baseline="0" dirty="0" smtClean="0"/>
              <a:t> </a:t>
            </a:r>
            <a:r>
              <a:rPr lang="en-US" dirty="0" smtClean="0"/>
              <a:t>positive evidence about self, others, and the world</a:t>
            </a:r>
            <a:r>
              <a:rPr lang="en-US" dirty="0" smtClean="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Some</a:t>
            </a:r>
            <a:r>
              <a:rPr lang="en-US" baseline="0" dirty="0" smtClean="0"/>
              <a:t> examples include gratitude practice, a credit list, and a compliments log.</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With gratitude practice, you might specifically</a:t>
            </a:r>
            <a:r>
              <a:rPr lang="en-US" baseline="0" dirty="0" smtClean="0"/>
              <a:t> prompt the client to include three sections: gratitude for myself, gratitude for other people, </a:t>
            </a:r>
            <a:r>
              <a:rPr lang="en-US" baseline="0" dirty="0" smtClean="0"/>
              <a:t>and gratitude </a:t>
            </a:r>
            <a:r>
              <a:rPr lang="en-US" baseline="0" dirty="0" smtClean="0"/>
              <a:t>for the </a:t>
            </a:r>
            <a:r>
              <a:rPr lang="en-US" baseline="0" dirty="0" smtClean="0"/>
              <a:t>world.</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 credit list is a way for clients to acknowledge their </a:t>
            </a:r>
            <a:r>
              <a:rPr lang="en-US" baseline="0" dirty="0" smtClean="0"/>
              <a:t>accomplishments, large and small, </a:t>
            </a:r>
            <a:r>
              <a:rPr lang="en-US" baseline="0" dirty="0" smtClean="0"/>
              <a:t>on a daily </a:t>
            </a:r>
            <a:r>
              <a:rPr lang="en-US" baseline="0" dirty="0" smtClean="0"/>
              <a:t>basis.</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 compliments log is a way for clients to hold onto any positive feedback they get – feedback which people experiencing depression often </a:t>
            </a:r>
            <a:r>
              <a:rPr lang="en-US" baseline="0" dirty="0" smtClean="0"/>
              <a:t>forget, ignore, or disqualify.</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When the client shares their positive evidence, you can </a:t>
            </a:r>
            <a:r>
              <a:rPr lang="en-US" baseline="0" dirty="0" smtClean="0"/>
              <a:t>use the downward arrow to ask, </a:t>
            </a:r>
            <a:r>
              <a:rPr lang="en-US" baseline="0" dirty="0" smtClean="0"/>
              <a:t>“What does </a:t>
            </a:r>
            <a:r>
              <a:rPr lang="en-US" baseline="0" dirty="0" smtClean="0"/>
              <a:t>this say about you?</a:t>
            </a:r>
            <a:r>
              <a:rPr lang="en-US" baseline="0" dirty="0" smtClean="0"/>
              <a:t>” </a:t>
            </a:r>
            <a:r>
              <a:rPr lang="en-US" baseline="0" dirty="0" smtClean="0"/>
              <a:t>For example, “What does it say about you that you started this project?” or “What does it say about you that you sent that birthday card?”</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16</a:t>
            </a:fld>
            <a:endParaRPr lang="en-US"/>
          </a:p>
        </p:txBody>
      </p:sp>
    </p:spTree>
    <p:extLst>
      <p:ext uri="{BB962C8B-B14F-4D97-AF65-F5344CB8AC3E}">
        <p14:creationId xmlns:p14="http://schemas.microsoft.com/office/powerpoint/2010/main" val="256280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Another way of helping clients develop</a:t>
            </a:r>
            <a:r>
              <a:rPr lang="en-US" baseline="0" dirty="0" smtClean="0"/>
              <a:t> </a:t>
            </a:r>
            <a:r>
              <a:rPr lang="en-US" dirty="0" smtClean="0"/>
              <a:t>new core beliefs is by taking a historical</a:t>
            </a:r>
            <a:r>
              <a:rPr lang="en-US" baseline="0" dirty="0" smtClean="0"/>
              <a:t> perspective, helping the client to think critically about the origins of their </a:t>
            </a:r>
            <a:r>
              <a:rPr lang="en-US" baseline="0" dirty="0" smtClean="0"/>
              <a:t>negative core </a:t>
            </a:r>
            <a:r>
              <a:rPr lang="en-US" baseline="0" dirty="0" smtClean="0"/>
              <a:t>beliefs.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You might ask the client, </a:t>
            </a:r>
            <a:r>
              <a:rPr lang="en-US" dirty="0" smtClean="0"/>
              <a:t>“When is the very first time you remember </a:t>
            </a:r>
            <a:r>
              <a:rPr lang="en-US" dirty="0" smtClean="0"/>
              <a:t>having this negative core</a:t>
            </a:r>
            <a:r>
              <a:rPr lang="en-US" baseline="0" dirty="0" smtClean="0"/>
              <a:t> belief</a:t>
            </a:r>
            <a:r>
              <a:rPr lang="en-US" dirty="0" smtClean="0"/>
              <a:t>?</a:t>
            </a:r>
            <a:r>
              <a:rPr lang="en-US" dirty="0" smtClean="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If appropriate, you might have the client revisit</a:t>
            </a:r>
            <a:r>
              <a:rPr lang="en-US" baseline="0" dirty="0" smtClean="0"/>
              <a:t> this memory in detail</a:t>
            </a:r>
            <a:r>
              <a:rPr lang="en-US" baseline="0" dirty="0" smtClean="0"/>
              <a:t>. You can evoke the memory using the senses and the cognitive model: What were you doing? Thinking? Feeling?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Evoking emotion can be really effective here.</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One option here is to have the client speak to their younger self. Or, you might do a role play, in which you play the younger self and the client plays the adult self.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point is for the client to see that, as a child, it simply wasn’t true that they weren’t good enough, or smart enough, or whatever. Their negative core belief was formed on a false, faulty foundation.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Ultimately, </a:t>
            </a:r>
            <a:r>
              <a:rPr lang="en-US" baseline="0" dirty="0" smtClean="0"/>
              <a:t>you’re asking, </a:t>
            </a:r>
            <a:r>
              <a:rPr lang="en-US" baseline="0" dirty="0" smtClean="0"/>
              <a:t>“In retrospect, was this belief true?”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remind the client that, as children, we accept what we’re taught as truth, because we don’t have the critical thinking skills to question it.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Ideally, the client looks back on their young self with compassion – compassion they can apply then to their current self</a:t>
            </a:r>
            <a:r>
              <a:rPr lang="en-US" baseline="0" dirty="0" smtClean="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If the core belief wasn’t true then… how could it be true now?</a:t>
            </a:r>
            <a:endParaRPr lang="en-US" baseline="0" dirty="0" smtClean="0"/>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Client Example: </a:t>
            </a:r>
            <a:r>
              <a:rPr lang="en-US" sz="1200" kern="1200" dirty="0" smtClean="0">
                <a:solidFill>
                  <a:schemeClr val="tx1"/>
                </a:solidFill>
                <a:effectLst/>
                <a:latin typeface="+mn-lt"/>
                <a:ea typeface="+mn-ea"/>
                <a:cs typeface="+mn-cs"/>
              </a:rPr>
              <a:t>ID 78 did not get </a:t>
            </a:r>
            <a:r>
              <a:rPr lang="en-US" sz="1200" kern="1200" dirty="0" smtClean="0">
                <a:solidFill>
                  <a:schemeClr val="tx1"/>
                </a:solidFill>
                <a:effectLst/>
                <a:latin typeface="+mn-lt"/>
                <a:ea typeface="+mn-ea"/>
                <a:cs typeface="+mn-cs"/>
              </a:rPr>
              <a:t>enough attention </a:t>
            </a:r>
            <a:r>
              <a:rPr lang="en-US" sz="1200" kern="1200" dirty="0" smtClean="0">
                <a:solidFill>
                  <a:schemeClr val="tx1"/>
                </a:solidFill>
                <a:effectLst/>
                <a:latin typeface="+mn-lt"/>
                <a:ea typeface="+mn-ea"/>
                <a:cs typeface="+mn-cs"/>
              </a:rPr>
              <a:t>from her </a:t>
            </a:r>
            <a:r>
              <a:rPr lang="en-US" sz="1200" kern="1200" dirty="0" smtClean="0">
                <a:solidFill>
                  <a:schemeClr val="tx1"/>
                </a:solidFill>
                <a:effectLst/>
                <a:latin typeface="+mn-lt"/>
                <a:ea typeface="+mn-ea"/>
                <a:cs typeface="+mn-cs"/>
              </a:rPr>
              <a:t>parents when she was a kid. </a:t>
            </a:r>
            <a:r>
              <a:rPr lang="en-US" sz="1200" kern="1200" dirty="0" smtClean="0">
                <a:solidFill>
                  <a:schemeClr val="tx1"/>
                </a:solidFill>
                <a:effectLst/>
                <a:latin typeface="+mn-lt"/>
                <a:ea typeface="+mn-ea"/>
                <a:cs typeface="+mn-cs"/>
              </a:rPr>
              <a:t>They sat her in front of the TV instead of interacting with her. She thought she had to be perfect in order to be noticed, and no matter how hard she tried to be perfect she </a:t>
            </a:r>
            <a:r>
              <a:rPr lang="en-US" sz="1200" i="1" kern="1200" dirty="0" smtClean="0">
                <a:solidFill>
                  <a:schemeClr val="tx1"/>
                </a:solidFill>
                <a:effectLst/>
                <a:latin typeface="+mn-lt"/>
                <a:ea typeface="+mn-ea"/>
                <a:cs typeface="+mn-cs"/>
              </a:rPr>
              <a:t>still</a:t>
            </a:r>
            <a:r>
              <a:rPr lang="en-US" sz="1200" kern="1200" dirty="0" smtClean="0">
                <a:solidFill>
                  <a:schemeClr val="tx1"/>
                </a:solidFill>
                <a:effectLst/>
                <a:latin typeface="+mn-lt"/>
                <a:ea typeface="+mn-ea"/>
                <a:cs typeface="+mn-cs"/>
              </a:rPr>
              <a:t> didn’t get noticed. So she concluded she could never be good enough </a:t>
            </a: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her parents’ </a:t>
            </a:r>
            <a:r>
              <a:rPr lang="en-US" sz="1200" kern="1200" dirty="0" smtClean="0">
                <a:solidFill>
                  <a:schemeClr val="tx1"/>
                </a:solidFill>
                <a:effectLst/>
                <a:latin typeface="+mn-lt"/>
                <a:ea typeface="+mn-ea"/>
                <a:cs typeface="+mn-cs"/>
              </a:rPr>
              <a:t>attention. </a:t>
            </a:r>
            <a:r>
              <a:rPr lang="en-US" sz="1200" kern="1200" dirty="0" smtClean="0">
                <a:solidFill>
                  <a:schemeClr val="tx1"/>
                </a:solidFill>
                <a:effectLst/>
                <a:latin typeface="+mn-lt"/>
                <a:ea typeface="+mn-ea"/>
                <a:cs typeface="+mn-cs"/>
              </a:rPr>
              <a:t>She developed the attitude “I have to be perfect” and </a:t>
            </a:r>
            <a:r>
              <a:rPr lang="en-US" sz="1200" kern="1200" dirty="0" smtClean="0">
                <a:solidFill>
                  <a:schemeClr val="tx1"/>
                </a:solidFill>
                <a:effectLst/>
                <a:latin typeface="+mn-lt"/>
                <a:ea typeface="+mn-ea"/>
                <a:cs typeface="+mn-cs"/>
              </a:rPr>
              <a:t>the negative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core belief </a:t>
            </a:r>
            <a:r>
              <a:rPr lang="en-US" sz="1200" kern="1200" dirty="0" smtClean="0">
                <a:solidFill>
                  <a:schemeClr val="tx1"/>
                </a:solidFill>
                <a:effectLst/>
                <a:latin typeface="+mn-lt"/>
                <a:ea typeface="+mn-ea"/>
                <a:cs typeface="+mn-cs"/>
              </a:rPr>
              <a:t>“I’m not good enough.” </a:t>
            </a:r>
            <a:r>
              <a:rPr lang="en-US" sz="1200" kern="1200" dirty="0" smtClean="0">
                <a:solidFill>
                  <a:schemeClr val="tx1"/>
                </a:solidFill>
                <a:effectLst/>
                <a:latin typeface="+mn-lt"/>
                <a:ea typeface="+mn-ea"/>
                <a:cs typeface="+mn-cs"/>
              </a:rPr>
              <a:t>In session,</a:t>
            </a:r>
            <a:r>
              <a:rPr lang="en-US" sz="1200" kern="1200" baseline="0" dirty="0" smtClean="0">
                <a:solidFill>
                  <a:schemeClr val="tx1"/>
                </a:solidFill>
                <a:effectLst/>
                <a:latin typeface="+mn-lt"/>
                <a:ea typeface="+mn-ea"/>
                <a:cs typeface="+mn-cs"/>
              </a:rPr>
              <a:t> we evoked the memory of the client sitting in front of the TV as a child. Through this activity, she was able to gain perspective. </a:t>
            </a:r>
            <a:r>
              <a:rPr lang="en-US" sz="1200" kern="1200" dirty="0" smtClean="0">
                <a:solidFill>
                  <a:schemeClr val="tx1"/>
                </a:solidFill>
                <a:effectLst/>
                <a:latin typeface="+mn-lt"/>
                <a:ea typeface="+mn-ea"/>
                <a:cs typeface="+mn-cs"/>
              </a:rPr>
              <a:t>By considering from an adult lens what</a:t>
            </a:r>
            <a:r>
              <a:rPr lang="en-US" sz="1200" kern="1200" baseline="0" dirty="0" smtClean="0">
                <a:solidFill>
                  <a:schemeClr val="tx1"/>
                </a:solidFill>
                <a:effectLst/>
                <a:latin typeface="+mn-lt"/>
                <a:ea typeface="+mn-ea"/>
                <a:cs typeface="+mn-cs"/>
              </a:rPr>
              <a:t> was really going on then, she realized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it wasn’t about being perfect– her parents simply didn’t give her the attention she </a:t>
            </a:r>
            <a:r>
              <a:rPr lang="en-US" sz="1200" kern="1200" dirty="0" smtClean="0">
                <a:solidFill>
                  <a:schemeClr val="tx1"/>
                </a:solidFill>
                <a:effectLst/>
                <a:latin typeface="+mn-lt"/>
                <a:ea typeface="+mn-ea"/>
                <a:cs typeface="+mn-cs"/>
              </a:rPr>
              <a:t>deserved as an</a:t>
            </a:r>
            <a:r>
              <a:rPr lang="en-US" sz="1200" kern="1200" baseline="0" dirty="0" smtClean="0">
                <a:solidFill>
                  <a:schemeClr val="tx1"/>
                </a:solidFill>
                <a:effectLst/>
                <a:latin typeface="+mn-lt"/>
                <a:ea typeface="+mn-ea"/>
                <a:cs typeface="+mn-cs"/>
              </a:rPr>
              <a:t> innocent kid who couldn’t care for herself</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wasn’t fair, and it wasn’t true that she wasn’t good enough.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wrote down these conclusions on cue cards, and she read them to herself every day.</a:t>
            </a:r>
            <a:r>
              <a:rPr lang="en-US" dirty="0" smtClean="0">
                <a:effectLst/>
              </a:rPr>
              <a:t> </a:t>
            </a:r>
            <a:endParaRPr lang="en-US" baseline="0" dirty="0" smtClean="0"/>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17</a:t>
            </a:fld>
            <a:endParaRPr lang="en-US"/>
          </a:p>
        </p:txBody>
      </p:sp>
    </p:spTree>
    <p:extLst>
      <p:ext uri="{BB962C8B-B14F-4D97-AF65-F5344CB8AC3E}">
        <p14:creationId xmlns:p14="http://schemas.microsoft.com/office/powerpoint/2010/main" val="285356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a:t>
            </a:r>
            <a:r>
              <a:rPr lang="en-US" baseline="0" dirty="0" smtClean="0"/>
              <a:t>s you work on developing core beliefs, it helps to have the client continuously rate their percentage confidence in the new core belief.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As you use the tools we’ve discussed, you will likely see their confidence grow!</a:t>
            </a: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18</a:t>
            </a:fld>
            <a:endParaRPr lang="en-US"/>
          </a:p>
        </p:txBody>
      </p:sp>
    </p:spTree>
    <p:extLst>
      <p:ext uri="{BB962C8B-B14F-4D97-AF65-F5344CB8AC3E}">
        <p14:creationId xmlns:p14="http://schemas.microsoft.com/office/powerpoint/2010/main" val="285356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 starters, what are core beliefs?</a:t>
            </a:r>
          </a:p>
          <a:p>
            <a:pPr marL="171450" indent="-171450">
              <a:buFont typeface="Arial"/>
              <a:buChar char="•"/>
            </a:pPr>
            <a:r>
              <a:rPr lang="en-US" dirty="0" smtClean="0"/>
              <a:t>Core</a:t>
            </a:r>
            <a:r>
              <a:rPr lang="en-US" baseline="0" dirty="0" smtClean="0"/>
              <a:t> beliefs are one’s most central beliefs about oneself, other people, and the world.</a:t>
            </a:r>
          </a:p>
          <a:p>
            <a:pPr marL="171450" indent="-171450">
              <a:buFont typeface="Arial"/>
              <a:buChar char="•"/>
            </a:pPr>
            <a:r>
              <a:rPr lang="en-US" baseline="0" dirty="0" smtClean="0"/>
              <a:t>Core beliefs take the form of absolute, all or nothing statements.</a:t>
            </a:r>
          </a:p>
          <a:p>
            <a:pPr marL="171450" indent="-171450">
              <a:buFont typeface="Arial"/>
              <a:buChar char="•"/>
            </a:pPr>
            <a:r>
              <a:rPr lang="en-US" baseline="0" dirty="0" smtClean="0"/>
              <a:t>Core beliefs are ideas, not necessarily truths. As such, they can be tested.</a:t>
            </a: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3</a:t>
            </a:fld>
            <a:endParaRPr lang="en-US"/>
          </a:p>
        </p:txBody>
      </p:sp>
    </p:spTree>
    <p:extLst>
      <p:ext uri="{BB962C8B-B14F-4D97-AF65-F5344CB8AC3E}">
        <p14:creationId xmlns:p14="http://schemas.microsoft.com/office/powerpoint/2010/main" val="7267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How</a:t>
            </a:r>
            <a:r>
              <a:rPr lang="en-US" baseline="0" dirty="0" smtClean="0"/>
              <a:t> do core beliefs show up in our lives?</a:t>
            </a:r>
          </a:p>
          <a:p>
            <a:pPr marL="171450" indent="-171450">
              <a:buFont typeface="Arial"/>
              <a:buChar char="•"/>
            </a:pPr>
            <a:r>
              <a:rPr lang="en-US" baseline="0" dirty="0" smtClean="0"/>
              <a:t>Like sunglasses or Instagram filters, our core beliefs color our worldview.</a:t>
            </a:r>
          </a:p>
          <a:p>
            <a:pPr marL="171450" indent="-171450">
              <a:buFont typeface="Arial"/>
              <a:buChar char="•"/>
            </a:pPr>
            <a:r>
              <a:rPr lang="en-US" baseline="0" dirty="0" smtClean="0"/>
              <a:t>On this slide you can see an example of how two different core beliefs color the same experience very differently.</a:t>
            </a:r>
          </a:p>
          <a:p>
            <a:pPr marL="171450" indent="-171450">
              <a:buFont typeface="Arial"/>
              <a:buChar char="•"/>
            </a:pPr>
            <a:r>
              <a:rPr lang="en-US" baseline="0" dirty="0" smtClean="0"/>
              <a:t>We humans are quite complex, and we can hold multiple, even contradictory core beliefs about ourselves, other people, and the world.</a:t>
            </a:r>
          </a:p>
          <a:p>
            <a:pPr marL="171450" indent="-171450">
              <a:buFont typeface="Arial"/>
              <a:buChar char="•"/>
            </a:pPr>
            <a:r>
              <a:rPr lang="en-US" baseline="0" dirty="0" smtClean="0"/>
              <a:t>Our various core beliefs can become activated or de-activated based on our life experiences.</a:t>
            </a:r>
          </a:p>
          <a:p>
            <a:pPr marL="171450" indent="-171450">
              <a:buFont typeface="Arial"/>
              <a:buChar char="•"/>
            </a:pPr>
            <a:r>
              <a:rPr lang="en-US" baseline="0" dirty="0" smtClean="0"/>
              <a:t>Negative core beliefs tend to surface during times of stress or strong emotion.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So, a person could hold the realistic core belief “I have strengths and weaknesses like all people” most of the time and hold the negative core belief “I’m a failure” when she is depressed.</a:t>
            </a:r>
          </a:p>
        </p:txBody>
      </p:sp>
      <p:sp>
        <p:nvSpPr>
          <p:cNvPr id="4" name="Slide Number Placeholder 3"/>
          <p:cNvSpPr>
            <a:spLocks noGrp="1"/>
          </p:cNvSpPr>
          <p:nvPr>
            <p:ph type="sldNum" sz="quarter" idx="10"/>
          </p:nvPr>
        </p:nvSpPr>
        <p:spPr/>
        <p:txBody>
          <a:bodyPr/>
          <a:lstStyle/>
          <a:p>
            <a:fld id="{CC046023-78CD-2D4E-A782-7D803DE53C53}" type="slidenum">
              <a:rPr lang="en-US" smtClean="0"/>
              <a:t>4</a:t>
            </a:fld>
            <a:endParaRPr lang="en-US"/>
          </a:p>
        </p:txBody>
      </p:sp>
    </p:spTree>
    <p:extLst>
      <p:ext uri="{BB962C8B-B14F-4D97-AF65-F5344CB8AC3E}">
        <p14:creationId xmlns:p14="http://schemas.microsoft.com/office/powerpoint/2010/main" val="178411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How are core</a:t>
            </a:r>
            <a:r>
              <a:rPr lang="en-US" baseline="0" dirty="0" smtClean="0"/>
              <a:t> beliefs formed?</a:t>
            </a:r>
          </a:p>
          <a:p>
            <a:pPr marL="171450" indent="-171450">
              <a:buFont typeface="Arial"/>
              <a:buChar char="•"/>
            </a:pPr>
            <a:r>
              <a:rPr lang="en-US" baseline="0" dirty="0" smtClean="0"/>
              <a:t>Core beliefs develop from an early age.</a:t>
            </a:r>
          </a:p>
          <a:p>
            <a:pPr marL="171450" indent="-171450">
              <a:buFont typeface="Arial"/>
              <a:buChar char="•"/>
            </a:pPr>
            <a:r>
              <a:rPr lang="en-US" baseline="0" dirty="0" smtClean="0"/>
              <a:t>As children, we are sponges. We absorb what we’re taught, both explicitly and implicitly.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take in so many lessons -- </a:t>
            </a:r>
            <a:r>
              <a:rPr lang="en-US" sz="1600" i="1" dirty="0" smtClean="0"/>
              <a:t>	“The sky is blue.” “2+2=4.” “Boys are better than girls.” “You’re worthless.”</a:t>
            </a:r>
            <a:endParaRPr lang="en-US" sz="1200" i="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800" dirty="0" smtClean="0"/>
              <a:t>As kids, we don’t have the critical thinking skills to analyze what’s fact and what isn’t.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800" dirty="0" smtClean="0"/>
              <a:t>As we mature, we develop more flexible thinking…but some beliefs are sticky</a:t>
            </a:r>
            <a:r>
              <a:rPr lang="en-US" sz="1800" baseline="0" dirty="0" smtClean="0"/>
              <a:t> and stay absolute.</a:t>
            </a:r>
            <a:endParaRPr lang="en-US" sz="180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800" dirty="0" smtClean="0"/>
              <a:t>As</a:t>
            </a:r>
            <a:r>
              <a:rPr lang="en-US" sz="1800" baseline="0" dirty="0" smtClean="0"/>
              <a:t> adults, we may still act as if negative beliefs about ourselves, others, and the world are 100% true.</a:t>
            </a:r>
            <a:endParaRPr lang="en-US" sz="1800" dirty="0" smtClean="0"/>
          </a:p>
        </p:txBody>
      </p:sp>
      <p:sp>
        <p:nvSpPr>
          <p:cNvPr id="4" name="Slide Number Placeholder 3"/>
          <p:cNvSpPr>
            <a:spLocks noGrp="1"/>
          </p:cNvSpPr>
          <p:nvPr>
            <p:ph type="sldNum" sz="quarter" idx="10"/>
          </p:nvPr>
        </p:nvSpPr>
        <p:spPr/>
        <p:txBody>
          <a:bodyPr/>
          <a:lstStyle/>
          <a:p>
            <a:fld id="{CC046023-78CD-2D4E-A782-7D803DE53C53}" type="slidenum">
              <a:rPr lang="en-US" smtClean="0"/>
              <a:t>5</a:t>
            </a:fld>
            <a:endParaRPr lang="en-US"/>
          </a:p>
        </p:txBody>
      </p:sp>
    </p:spTree>
    <p:extLst>
      <p:ext uri="{BB962C8B-B14F-4D97-AF65-F5344CB8AC3E}">
        <p14:creationId xmlns:p14="http://schemas.microsoft.com/office/powerpoint/2010/main" val="40358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There</a:t>
            </a:r>
            <a:r>
              <a:rPr lang="en-US" baseline="0" dirty="0" smtClean="0"/>
              <a:t> are many ways to explain core beliefs to clients, and metaphors can be helpful.</a:t>
            </a:r>
          </a:p>
          <a:p>
            <a:pPr marL="171450" indent="-171450">
              <a:buFont typeface="Arial"/>
              <a:buChar char="•"/>
            </a:pPr>
            <a:r>
              <a:rPr lang="en-US" baseline="0" dirty="0" smtClean="0"/>
              <a:t>Using the garden metaphor, you might first draw some weeds and say, “These weeds are Negative Automatic Thoughts. So far, we’ve been ripping these from the ground by using the NAT form. But, what’s the most effective way of getting rid of weeds? Pulling from the root! The roots of our daily thoughts are our core beliefs – absolute, all-or-nothing views ourselves, other people and the world. Negative core beliefs give rise to negative automatic thoughts. We’re going to work to identify your negative core beliefs so we can eradicate them. And, we’re also going to nurture realistic, functional core beliefs, which are the roots of flowers – that is, balanced thoughts!”</a:t>
            </a: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6</a:t>
            </a:fld>
            <a:endParaRPr lang="en-US"/>
          </a:p>
        </p:txBody>
      </p:sp>
    </p:spTree>
    <p:extLst>
      <p:ext uri="{BB962C8B-B14F-4D97-AF65-F5344CB8AC3E}">
        <p14:creationId xmlns:p14="http://schemas.microsoft.com/office/powerpoint/2010/main" val="122755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Another helpful metaphor is the blocks</a:t>
            </a:r>
            <a:r>
              <a:rPr lang="en-US" baseline="0" dirty="0" smtClean="0"/>
              <a:t> metaphor.</a:t>
            </a:r>
          </a:p>
          <a:p>
            <a:pPr marL="171450" indent="-171450">
              <a:buFont typeface="Arial"/>
              <a:buChar char="•"/>
            </a:pPr>
            <a:r>
              <a:rPr lang="en-US" baseline="0" dirty="0" smtClean="0"/>
              <a:t>Ask the client to imagine a children’s </a:t>
            </a:r>
            <a:r>
              <a:rPr lang="en-US" sz="1200" kern="1200" dirty="0" smtClean="0">
                <a:solidFill>
                  <a:schemeClr val="tx1"/>
                </a:solidFill>
                <a:effectLst/>
                <a:latin typeface="+mn-lt"/>
                <a:ea typeface="+mn-ea"/>
                <a:cs typeface="+mn-cs"/>
              </a:rPr>
              <a:t>toy that has blocks of different shapes and holes of different shapes to place the blocks in.</a:t>
            </a:r>
          </a:p>
          <a:p>
            <a:pPr marL="171450" indent="-171450">
              <a:buFont typeface="Arial"/>
              <a:buChar char="•"/>
            </a:pPr>
            <a:r>
              <a:rPr lang="en-US" sz="1200" kern="1200" dirty="0" smtClean="0">
                <a:solidFill>
                  <a:schemeClr val="tx1"/>
                </a:solidFill>
                <a:effectLst/>
                <a:latin typeface="+mn-lt"/>
                <a:ea typeface="+mn-ea"/>
                <a:cs typeface="+mn-cs"/>
              </a:rPr>
              <a:t>You say, “Imagine that triangles are positive </a:t>
            </a:r>
            <a:r>
              <a:rPr lang="en-US" sz="1200" kern="1200" baseline="0" dirty="0" smtClean="0">
                <a:solidFill>
                  <a:schemeClr val="tx1"/>
                </a:solidFill>
                <a:effectLst/>
                <a:latin typeface="+mn-lt"/>
                <a:ea typeface="+mn-ea"/>
                <a:cs typeface="+mn-cs"/>
              </a:rPr>
              <a:t>experiences</a:t>
            </a:r>
            <a:r>
              <a:rPr lang="en-US" sz="1200" kern="1200" dirty="0" smtClean="0">
                <a:solidFill>
                  <a:schemeClr val="tx1"/>
                </a:solidFill>
                <a:effectLst/>
                <a:latin typeface="+mn-lt"/>
                <a:ea typeface="+mn-ea"/>
                <a:cs typeface="+mn-cs"/>
              </a:rPr>
              <a:t>, circles are neutral </a:t>
            </a:r>
            <a:r>
              <a:rPr lang="en-US" sz="1200" kern="1200" baseline="0" dirty="0" smtClean="0">
                <a:solidFill>
                  <a:schemeClr val="tx1"/>
                </a:solidFill>
                <a:effectLst/>
                <a:latin typeface="+mn-lt"/>
                <a:ea typeface="+mn-ea"/>
                <a:cs typeface="+mn-cs"/>
              </a:rPr>
              <a:t>experiences</a:t>
            </a:r>
            <a:r>
              <a:rPr lang="en-US" sz="1200" kern="1200" dirty="0" smtClean="0">
                <a:solidFill>
                  <a:schemeClr val="tx1"/>
                </a:solidFill>
                <a:effectLst/>
                <a:latin typeface="+mn-lt"/>
                <a:ea typeface="+mn-ea"/>
                <a:cs typeface="+mn-cs"/>
              </a:rPr>
              <a:t>, and squares are negative experiences.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a negative core belief is active, and a realistic, functional core belief is not, it’s as</a:t>
            </a:r>
            <a:r>
              <a:rPr lang="en-US" sz="1200" kern="1200" baseline="0" dirty="0" smtClean="0">
                <a:solidFill>
                  <a:schemeClr val="tx1"/>
                </a:solidFill>
                <a:effectLst/>
                <a:latin typeface="+mn-lt"/>
                <a:ea typeface="+mn-ea"/>
                <a:cs typeface="+mn-cs"/>
              </a:rPr>
              <a:t> if our </a:t>
            </a:r>
            <a:r>
              <a:rPr lang="en-US" sz="1200" kern="1200" dirty="0" smtClean="0">
                <a:solidFill>
                  <a:schemeClr val="tx1"/>
                </a:solidFill>
                <a:effectLst/>
                <a:latin typeface="+mn-lt"/>
                <a:ea typeface="+mn-ea"/>
                <a:cs typeface="+mn-cs"/>
              </a:rPr>
              <a:t>toy has only a square hole.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try to squeeze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positive</a:t>
            </a:r>
            <a:r>
              <a:rPr lang="en-US" sz="1200" kern="1200" baseline="0" dirty="0" smtClean="0">
                <a:solidFill>
                  <a:schemeClr val="tx1"/>
                </a:solidFill>
                <a:effectLst/>
                <a:latin typeface="+mn-lt"/>
                <a:ea typeface="+mn-ea"/>
                <a:cs typeface="+mn-cs"/>
              </a:rPr>
              <a:t> triangles </a:t>
            </a:r>
            <a:r>
              <a:rPr lang="en-US" sz="1200" kern="1200" dirty="0" smtClean="0">
                <a:solidFill>
                  <a:schemeClr val="tx1"/>
                </a:solidFill>
                <a:effectLst/>
                <a:latin typeface="+mn-lt"/>
                <a:ea typeface="+mn-ea"/>
                <a:cs typeface="+mn-cs"/>
              </a:rPr>
              <a:t>or our neutral</a:t>
            </a:r>
            <a:r>
              <a:rPr lang="en-US" sz="1200" kern="1200" baseline="0" dirty="0" smtClean="0">
                <a:solidFill>
                  <a:schemeClr val="tx1"/>
                </a:solidFill>
                <a:effectLst/>
                <a:latin typeface="+mn-lt"/>
                <a:ea typeface="+mn-ea"/>
                <a:cs typeface="+mn-cs"/>
              </a:rPr>
              <a:t> circles, </a:t>
            </a:r>
            <a:r>
              <a:rPr lang="en-US" sz="1200" kern="1200" dirty="0" smtClean="0">
                <a:solidFill>
                  <a:schemeClr val="tx1"/>
                </a:solidFill>
                <a:effectLst/>
                <a:latin typeface="+mn-lt"/>
                <a:ea typeface="+mn-ea"/>
                <a:cs typeface="+mn-cs"/>
              </a:rPr>
              <a:t>but they simply don’t fit</a:t>
            </a:r>
            <a:r>
              <a:rPr lang="en-US" sz="1200" kern="1200" baseline="0" dirty="0" smtClean="0">
                <a:solidFill>
                  <a:schemeClr val="tx1"/>
                </a:solidFill>
                <a:effectLst/>
                <a:latin typeface="+mn-lt"/>
                <a:ea typeface="+mn-ea"/>
                <a:cs typeface="+mn-cs"/>
              </a:rPr>
              <a:t>. The only blocks that fit are the negative squares. So what do we do? We either toss out the triangles and circles, or we jam them in by making them fit a negative mold. </a:t>
            </a:r>
            <a:r>
              <a:rPr lang="en-US" sz="1200" kern="1200" dirty="0" smtClean="0">
                <a:solidFill>
                  <a:schemeClr val="tx1"/>
                </a:solidFill>
                <a:effectLst/>
                <a:latin typeface="+mn-lt"/>
                <a:ea typeface="+mn-ea"/>
                <a:cs typeface="+mn-cs"/>
              </a:rPr>
              <a:t>By creating </a:t>
            </a:r>
            <a:r>
              <a:rPr lang="en-US" sz="1200" i="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 core beliefs, we add a circle hole and a triangle hole.</a:t>
            </a:r>
            <a:r>
              <a:rPr lang="en-US" sz="1200" kern="1200" baseline="0" dirty="0" smtClean="0">
                <a:solidFill>
                  <a:schemeClr val="tx1"/>
                </a:solidFill>
                <a:effectLst/>
                <a:latin typeface="+mn-lt"/>
                <a:ea typeface="+mn-ea"/>
                <a:cs typeface="+mn-cs"/>
              </a:rPr>
              <a:t> That way, we can accept and integrate positive and neutral experiences.”</a:t>
            </a:r>
            <a:endParaRPr lang="en-US" sz="1200" kern="1200" dirty="0" smtClean="0">
              <a:solidFill>
                <a:schemeClr val="tx1"/>
              </a:solidFill>
              <a:effectLst/>
              <a:latin typeface="+mn-lt"/>
              <a:ea typeface="+mn-ea"/>
              <a:cs typeface="+mn-cs"/>
            </a:endParaRPr>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7</a:t>
            </a:fld>
            <a:endParaRPr lang="en-US"/>
          </a:p>
        </p:txBody>
      </p:sp>
    </p:spTree>
    <p:extLst>
      <p:ext uri="{BB962C8B-B14F-4D97-AF65-F5344CB8AC3E}">
        <p14:creationId xmlns:p14="http://schemas.microsoft.com/office/powerpoint/2010/main" val="69948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One last</a:t>
            </a:r>
            <a:r>
              <a:rPr lang="en-US" baseline="0" dirty="0" smtClean="0"/>
              <a:t> </a:t>
            </a:r>
            <a:r>
              <a:rPr lang="en-US" dirty="0" smtClean="0"/>
              <a:t>metaphor is a magnet.</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Core beliefs attract confirming evidence and repel disconfirming evidence.</a:t>
            </a: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8</a:t>
            </a:fld>
            <a:endParaRPr lang="en-US"/>
          </a:p>
        </p:txBody>
      </p:sp>
    </p:spTree>
    <p:extLst>
      <p:ext uri="{BB962C8B-B14F-4D97-AF65-F5344CB8AC3E}">
        <p14:creationId xmlns:p14="http://schemas.microsoft.com/office/powerpoint/2010/main" val="35705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Moving</a:t>
            </a:r>
            <a:r>
              <a:rPr lang="en-US" baseline="0" dirty="0" smtClean="0"/>
              <a:t> on, how do we identify clients’ core beliefs? </a:t>
            </a:r>
          </a:p>
          <a:p>
            <a:pPr marL="171450" indent="-171450">
              <a:buFont typeface="Arial"/>
              <a:buChar char="•"/>
            </a:pPr>
            <a:r>
              <a:rPr lang="en-US" sz="1200" dirty="0" smtClean="0"/>
              <a:t>A client might come right out and name their negative core belief</a:t>
            </a:r>
          </a:p>
          <a:p>
            <a:pPr marL="171450" indent="-171450">
              <a:buFont typeface="Arial"/>
              <a:buChar char="•"/>
            </a:pPr>
            <a:r>
              <a:rPr lang="en-US" sz="1200" dirty="0" smtClean="0"/>
              <a:t>Otherwise, negative core beliefs are underlying NATs</a:t>
            </a:r>
          </a:p>
          <a:p>
            <a:pPr marL="171450" indent="-171450">
              <a:buFont typeface="Arial"/>
              <a:buChar char="•"/>
            </a:pPr>
            <a:r>
              <a:rPr lang="en-US" sz="1200" dirty="0" smtClean="0"/>
              <a:t>In this case, </a:t>
            </a:r>
            <a:r>
              <a:rPr lang="en-US" sz="1200" dirty="0" smtClean="0"/>
              <a:t>choose </a:t>
            </a:r>
            <a:r>
              <a:rPr lang="en-US" sz="1200" dirty="0" smtClean="0"/>
              <a:t>situation that evokes</a:t>
            </a:r>
            <a:r>
              <a:rPr lang="en-US" sz="1200" baseline="0" dirty="0" smtClean="0"/>
              <a:t> a strong, negative mood </a:t>
            </a:r>
            <a:r>
              <a:rPr lang="en-US" sz="1200" dirty="0" smtClean="0"/>
              <a:t>identify the NAT</a:t>
            </a:r>
          </a:p>
          <a:p>
            <a:pPr marL="171450" indent="-171450">
              <a:buFont typeface="Arial"/>
              <a:buChar char="•"/>
            </a:pPr>
            <a:r>
              <a:rPr lang="en-US" sz="1200" dirty="0" smtClean="0"/>
              <a:t>Then use the downward</a:t>
            </a:r>
            <a:r>
              <a:rPr lang="en-US" sz="1200" baseline="0" dirty="0" smtClean="0"/>
              <a:t> arrow technique.</a:t>
            </a:r>
            <a:endParaRPr lang="en-US" sz="1200" dirty="0" smtClean="0"/>
          </a:p>
          <a:p>
            <a:pPr marL="0" lvl="0" indent="0">
              <a:buNone/>
            </a:pPr>
            <a:r>
              <a:rPr lang="en-US" sz="1200" i="0" dirty="0" smtClean="0"/>
              <a:t>	</a:t>
            </a:r>
            <a:r>
              <a:rPr lang="en-US" sz="1100" i="1" dirty="0" smtClean="0"/>
              <a:t>If this [NAT] is true, what does it say/mean about me?</a:t>
            </a:r>
          </a:p>
          <a:p>
            <a:pPr marL="0" indent="0">
              <a:buNone/>
            </a:pPr>
            <a:r>
              <a:rPr lang="en-US" sz="1100" i="1" dirty="0" smtClean="0"/>
              <a:t>		And if </a:t>
            </a:r>
            <a:r>
              <a:rPr lang="en-US" sz="1100" b="1" i="1" dirty="0" smtClean="0"/>
              <a:t>that</a:t>
            </a:r>
            <a:r>
              <a:rPr lang="en-US" sz="1100" i="1" dirty="0" smtClean="0"/>
              <a:t> is true, what does it say/mean about me?</a:t>
            </a:r>
          </a:p>
          <a:p>
            <a:pPr marL="0" lvl="0" indent="0">
              <a:buNone/>
            </a:pPr>
            <a:r>
              <a:rPr lang="en-US" sz="1100" i="1" dirty="0" smtClean="0"/>
              <a:t>			And if </a:t>
            </a:r>
            <a:r>
              <a:rPr lang="en-US" sz="1100" b="1" i="1" dirty="0" smtClean="0"/>
              <a:t>that</a:t>
            </a:r>
            <a:r>
              <a:rPr lang="en-US" sz="1100" i="1" dirty="0" smtClean="0"/>
              <a:t> is true, what does it say/mean about me?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9</a:t>
            </a:fld>
            <a:endParaRPr lang="en-US"/>
          </a:p>
        </p:txBody>
      </p:sp>
    </p:spTree>
    <p:extLst>
      <p:ext uri="{BB962C8B-B14F-4D97-AF65-F5344CB8AC3E}">
        <p14:creationId xmlns:p14="http://schemas.microsoft.com/office/powerpoint/2010/main" val="146383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Core beliefs</a:t>
            </a:r>
            <a:r>
              <a:rPr lang="en-US" baseline="0" dirty="0" smtClean="0"/>
              <a:t> tend to fall into 3 categories: helpless, unlovable, and worthless.</a:t>
            </a:r>
          </a:p>
          <a:p>
            <a:pPr marL="171450" indent="-171450">
              <a:buFont typeface="Arial"/>
              <a:buChar char="•"/>
            </a:pPr>
            <a:r>
              <a:rPr lang="en-US" baseline="0" dirty="0" smtClean="0"/>
              <a:t>Here are some examples of core beliefs that fall into these categories.</a:t>
            </a:r>
            <a:endParaRPr lang="en-US" dirty="0"/>
          </a:p>
        </p:txBody>
      </p:sp>
      <p:sp>
        <p:nvSpPr>
          <p:cNvPr id="4" name="Slide Number Placeholder 3"/>
          <p:cNvSpPr>
            <a:spLocks noGrp="1"/>
          </p:cNvSpPr>
          <p:nvPr>
            <p:ph type="sldNum" sz="quarter" idx="10"/>
          </p:nvPr>
        </p:nvSpPr>
        <p:spPr/>
        <p:txBody>
          <a:bodyPr/>
          <a:lstStyle/>
          <a:p>
            <a:fld id="{CC046023-78CD-2D4E-A782-7D803DE53C53}" type="slidenum">
              <a:rPr lang="en-US" smtClean="0"/>
              <a:t>10</a:t>
            </a:fld>
            <a:endParaRPr lang="en-US"/>
          </a:p>
        </p:txBody>
      </p:sp>
    </p:spTree>
    <p:extLst>
      <p:ext uri="{BB962C8B-B14F-4D97-AF65-F5344CB8AC3E}">
        <p14:creationId xmlns:p14="http://schemas.microsoft.com/office/powerpoint/2010/main" val="22444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6/28/18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6/28/18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6/28/18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dirty="0" smtClean="0"/>
              <a:t>Working with Core Beliefs</a:t>
            </a:r>
            <a:endParaRPr lang="en-US" sz="4800" dirty="0"/>
          </a:p>
        </p:txBody>
      </p:sp>
      <p:sp>
        <p:nvSpPr>
          <p:cNvPr id="2" name="TextBox 1"/>
          <p:cNvSpPr txBox="1"/>
          <p:nvPr/>
        </p:nvSpPr>
        <p:spPr>
          <a:xfrm>
            <a:off x="1559504" y="4287518"/>
            <a:ext cx="6141553" cy="646331"/>
          </a:xfrm>
          <a:prstGeom prst="rect">
            <a:avLst/>
          </a:prstGeom>
          <a:noFill/>
        </p:spPr>
        <p:txBody>
          <a:bodyPr wrap="square" rtlCol="0">
            <a:spAutoFit/>
          </a:bodyPr>
          <a:lstStyle/>
          <a:p>
            <a:pPr algn="ctr"/>
            <a:r>
              <a:rPr lang="en-US" dirty="0" smtClean="0">
                <a:solidFill>
                  <a:schemeClr val="bg1"/>
                </a:solidFill>
              </a:rPr>
              <a:t>Adapted from Beck, </a:t>
            </a:r>
            <a:r>
              <a:rPr lang="en-US" i="1" dirty="0" smtClean="0">
                <a:solidFill>
                  <a:schemeClr val="bg1"/>
                </a:solidFill>
              </a:rPr>
              <a:t>Cognitive Behavioral </a:t>
            </a:r>
            <a:r>
              <a:rPr lang="en-US" i="1" dirty="0" smtClean="0">
                <a:solidFill>
                  <a:schemeClr val="bg1"/>
                </a:solidFill>
              </a:rPr>
              <a:t>Therapy 2</a:t>
            </a:r>
            <a:r>
              <a:rPr lang="en-US" i="1" baseline="30000" dirty="0" smtClean="0">
                <a:solidFill>
                  <a:schemeClr val="bg1"/>
                </a:solidFill>
              </a:rPr>
              <a:t>nd</a:t>
            </a:r>
            <a:r>
              <a:rPr lang="en-US" i="1" dirty="0" smtClean="0">
                <a:solidFill>
                  <a:schemeClr val="bg1"/>
                </a:solidFill>
              </a:rPr>
              <a:t> ed.</a:t>
            </a:r>
            <a:r>
              <a:rPr lang="en-US" dirty="0" smtClean="0">
                <a:solidFill>
                  <a:schemeClr val="bg1"/>
                </a:solidFill>
              </a:rPr>
              <a:t> </a:t>
            </a:r>
            <a:endParaRPr lang="en-US" dirty="0" smtClean="0">
              <a:solidFill>
                <a:schemeClr val="bg1"/>
              </a:solidFill>
            </a:endParaRPr>
          </a:p>
          <a:p>
            <a:pPr algn="ctr"/>
            <a:r>
              <a:rPr lang="en-US" dirty="0" smtClean="0">
                <a:solidFill>
                  <a:schemeClr val="bg1"/>
                </a:solidFill>
              </a:rPr>
              <a:t>and Greenberger &amp; Padesky, </a:t>
            </a:r>
            <a:r>
              <a:rPr lang="en-US" i="1" dirty="0" smtClean="0">
                <a:solidFill>
                  <a:schemeClr val="bg1"/>
                </a:solidFill>
              </a:rPr>
              <a:t>Mind Over Mood</a:t>
            </a:r>
            <a:endParaRPr lang="en-US" dirty="0" smtClean="0">
              <a:solidFill>
                <a:schemeClr val="bg1"/>
              </a:solidFill>
            </a:endParaRPr>
          </a:p>
        </p:txBody>
      </p:sp>
    </p:spTree>
    <p:extLst>
      <p:ext uri="{BB962C8B-B14F-4D97-AF65-F5344CB8AC3E}">
        <p14:creationId xmlns:p14="http://schemas.microsoft.com/office/powerpoint/2010/main" val="26728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smtClean="0"/>
              <a:t>Examples of Core Beliefs</a:t>
            </a:r>
            <a:endParaRPr lang="en-US" sz="3400" dirty="0"/>
          </a:p>
        </p:txBody>
      </p:sp>
      <p:graphicFrame>
        <p:nvGraphicFramePr>
          <p:cNvPr id="5" name="Table 4"/>
          <p:cNvGraphicFramePr>
            <a:graphicFrameLocks noGrp="1"/>
          </p:cNvGraphicFramePr>
          <p:nvPr>
            <p:extLst>
              <p:ext uri="{D42A27DB-BD31-4B8C-83A1-F6EECF244321}">
                <p14:modId xmlns:p14="http://schemas.microsoft.com/office/powerpoint/2010/main" val="4281122335"/>
              </p:ext>
            </p:extLst>
          </p:nvPr>
        </p:nvGraphicFramePr>
        <p:xfrm>
          <a:off x="344754" y="2734131"/>
          <a:ext cx="8480136" cy="3809638"/>
        </p:xfrm>
        <a:graphic>
          <a:graphicData uri="http://schemas.openxmlformats.org/drawingml/2006/table">
            <a:tbl>
              <a:tblPr firstRow="1" bandRow="1">
                <a:tableStyleId>{5C22544A-7EE6-4342-B048-85BDC9FD1C3A}</a:tableStyleId>
              </a:tblPr>
              <a:tblGrid>
                <a:gridCol w="2826712"/>
                <a:gridCol w="2826712"/>
                <a:gridCol w="2826712"/>
              </a:tblGrid>
              <a:tr h="450350">
                <a:tc>
                  <a:txBody>
                    <a:bodyPr/>
                    <a:lstStyle/>
                    <a:p>
                      <a:pPr algn="ctr"/>
                      <a:r>
                        <a:rPr lang="en-US" dirty="0" smtClean="0"/>
                        <a:t>HELPLESS</a:t>
                      </a:r>
                      <a:endParaRPr lang="en-US" dirty="0"/>
                    </a:p>
                  </a:txBody>
                  <a:tcPr/>
                </a:tc>
                <a:tc>
                  <a:txBody>
                    <a:bodyPr/>
                    <a:lstStyle/>
                    <a:p>
                      <a:pPr algn="ctr"/>
                      <a:r>
                        <a:rPr lang="en-US" dirty="0" smtClean="0"/>
                        <a:t>UNLOVEABLE</a:t>
                      </a:r>
                      <a:endParaRPr lang="en-US" dirty="0"/>
                    </a:p>
                  </a:txBody>
                  <a:tcPr/>
                </a:tc>
                <a:tc>
                  <a:txBody>
                    <a:bodyPr/>
                    <a:lstStyle/>
                    <a:p>
                      <a:pPr algn="ctr"/>
                      <a:r>
                        <a:rPr lang="en-US" dirty="0" smtClean="0"/>
                        <a:t>WORTHLESS</a:t>
                      </a:r>
                      <a:endParaRPr lang="en-US" dirty="0"/>
                    </a:p>
                  </a:txBody>
                  <a:tcPr/>
                </a:tc>
              </a:tr>
              <a:tr h="3359288">
                <a:tc>
                  <a:txBody>
                    <a:bodyPr/>
                    <a:lstStyle/>
                    <a:p>
                      <a:pPr marL="285750" indent="-285750">
                        <a:buFont typeface="Arial"/>
                        <a:buChar char="•"/>
                      </a:pPr>
                      <a:r>
                        <a:rPr lang="en-US" dirty="0" smtClean="0"/>
                        <a:t>I</a:t>
                      </a:r>
                      <a:r>
                        <a:rPr lang="en-US" baseline="0" dirty="0" smtClean="0"/>
                        <a:t> a</a:t>
                      </a:r>
                      <a:r>
                        <a:rPr lang="en-US" dirty="0" smtClean="0"/>
                        <a:t>m incompetent</a:t>
                      </a:r>
                    </a:p>
                    <a:p>
                      <a:pPr marL="285750" indent="-285750">
                        <a:buFont typeface="Arial"/>
                        <a:buChar char="•"/>
                      </a:pPr>
                      <a:r>
                        <a:rPr lang="en-US" dirty="0" smtClean="0"/>
                        <a:t>I</a:t>
                      </a:r>
                      <a:r>
                        <a:rPr lang="en-US" baseline="0" dirty="0" smtClean="0"/>
                        <a:t> am needy</a:t>
                      </a:r>
                    </a:p>
                    <a:p>
                      <a:pPr marL="285750" indent="-285750">
                        <a:buFont typeface="Arial"/>
                        <a:buChar char="•"/>
                      </a:pPr>
                      <a:r>
                        <a:rPr lang="en-US" baseline="0" dirty="0" smtClean="0"/>
                        <a:t>I am a failure</a:t>
                      </a:r>
                    </a:p>
                    <a:p>
                      <a:pPr marL="285750" indent="-285750">
                        <a:buFont typeface="Arial"/>
                        <a:buChar char="•"/>
                      </a:pPr>
                      <a:r>
                        <a:rPr lang="en-US" baseline="0" dirty="0" smtClean="0"/>
                        <a:t>I am out of control</a:t>
                      </a:r>
                    </a:p>
                    <a:p>
                      <a:pPr marL="285750" indent="-285750">
                        <a:buFont typeface="Arial"/>
                        <a:buChar char="•"/>
                      </a:pPr>
                      <a:r>
                        <a:rPr lang="en-US" baseline="0" dirty="0" smtClean="0"/>
                        <a:t>I am weak</a:t>
                      </a:r>
                    </a:p>
                    <a:p>
                      <a:pPr marL="285750" indent="-285750">
                        <a:buFont typeface="Arial"/>
                        <a:buChar char="•"/>
                      </a:pPr>
                      <a:r>
                        <a:rPr lang="en-US" baseline="0" dirty="0" smtClean="0"/>
                        <a:t>I am vulnerable</a:t>
                      </a:r>
                    </a:p>
                    <a:p>
                      <a:pPr marL="285750" indent="-285750">
                        <a:buFont typeface="Arial"/>
                        <a:buChar char="•"/>
                      </a:pPr>
                      <a:r>
                        <a:rPr lang="en-US" baseline="0" dirty="0" smtClean="0"/>
                        <a:t>I can’t do anything right</a:t>
                      </a:r>
                    </a:p>
                    <a:p>
                      <a:pPr marL="285750" indent="-285750">
                        <a:buFont typeface="Arial"/>
                        <a:buChar char="•"/>
                      </a:pPr>
                      <a:r>
                        <a:rPr lang="en-US" baseline="0" dirty="0" smtClean="0"/>
                        <a:t>I am ineffective</a:t>
                      </a:r>
                    </a:p>
                    <a:p>
                      <a:pPr marL="285750" indent="-285750">
                        <a:buFont typeface="Arial"/>
                        <a:buChar char="•"/>
                      </a:pPr>
                      <a:r>
                        <a:rPr lang="en-US" baseline="0" dirty="0" smtClean="0"/>
                        <a:t>I am a victim</a:t>
                      </a:r>
                    </a:p>
                    <a:p>
                      <a:pPr marL="285750" indent="-285750">
                        <a:buFont typeface="Arial"/>
                        <a:buChar char="•"/>
                      </a:pPr>
                      <a:r>
                        <a:rPr lang="en-US" baseline="0" dirty="0" smtClean="0"/>
                        <a:t>I am a loser</a:t>
                      </a:r>
                    </a:p>
                    <a:p>
                      <a:pPr marL="285750" indent="-285750">
                        <a:buFont typeface="Arial"/>
                        <a:buChar char="•"/>
                      </a:pPr>
                      <a:r>
                        <a:rPr lang="en-US" baseline="0" dirty="0" smtClean="0"/>
                        <a:t>I am trapped</a:t>
                      </a:r>
                      <a:endParaRPr lang="en-US" dirty="0"/>
                    </a:p>
                  </a:txBody>
                  <a:tcPr/>
                </a:tc>
                <a:tc>
                  <a:txBody>
                    <a:bodyPr/>
                    <a:lstStyle/>
                    <a:p>
                      <a:pPr marL="285750" indent="-285750">
                        <a:buFont typeface="Arial"/>
                        <a:buChar char="•"/>
                      </a:pPr>
                      <a:r>
                        <a:rPr lang="en-US" dirty="0" smtClean="0"/>
                        <a:t>I</a:t>
                      </a:r>
                      <a:r>
                        <a:rPr lang="en-US" baseline="0" dirty="0" smtClean="0"/>
                        <a:t> am unlikeable</a:t>
                      </a:r>
                    </a:p>
                    <a:p>
                      <a:pPr marL="285750" indent="-285750">
                        <a:buFont typeface="Arial"/>
                        <a:buChar char="•"/>
                      </a:pPr>
                      <a:r>
                        <a:rPr lang="en-US" baseline="0" dirty="0" smtClean="0"/>
                        <a:t>I am undesirable</a:t>
                      </a:r>
                    </a:p>
                    <a:p>
                      <a:pPr marL="285750" indent="-285750">
                        <a:buFont typeface="Arial"/>
                        <a:buChar char="•"/>
                      </a:pPr>
                      <a:r>
                        <a:rPr lang="en-US" baseline="0" dirty="0" smtClean="0"/>
                        <a:t>I am different</a:t>
                      </a:r>
                    </a:p>
                    <a:p>
                      <a:pPr marL="285750" indent="-285750">
                        <a:buFont typeface="Arial"/>
                        <a:buChar char="•"/>
                      </a:pPr>
                      <a:r>
                        <a:rPr lang="en-US" baseline="0" dirty="0" smtClean="0"/>
                        <a:t>I am not good enough</a:t>
                      </a:r>
                    </a:p>
                    <a:p>
                      <a:pPr marL="285750" indent="-285750">
                        <a:buFont typeface="Arial"/>
                        <a:buChar char="•"/>
                      </a:pPr>
                      <a:r>
                        <a:rPr lang="en-US" baseline="0" dirty="0" smtClean="0"/>
                        <a:t>I am unwanted</a:t>
                      </a:r>
                    </a:p>
                    <a:p>
                      <a:pPr marL="285750" indent="-285750">
                        <a:buFont typeface="Arial"/>
                        <a:buChar char="•"/>
                      </a:pPr>
                      <a:r>
                        <a:rPr lang="en-US" baseline="0" dirty="0" smtClean="0"/>
                        <a:t>I am bound to be alone</a:t>
                      </a:r>
                    </a:p>
                    <a:p>
                      <a:pPr marL="285750" indent="-285750">
                        <a:buFont typeface="Arial"/>
                        <a:buChar char="•"/>
                      </a:pPr>
                      <a:r>
                        <a:rPr lang="en-US" baseline="0" dirty="0" smtClean="0"/>
                        <a:t>I am defective</a:t>
                      </a:r>
                    </a:p>
                    <a:p>
                      <a:pPr marL="285750" indent="-285750">
                        <a:buFont typeface="Arial"/>
                        <a:buChar char="•"/>
                      </a:pPr>
                      <a:r>
                        <a:rPr lang="en-US" baseline="0" dirty="0" smtClean="0"/>
                        <a:t>I am unattractive</a:t>
                      </a:r>
                    </a:p>
                    <a:p>
                      <a:pPr marL="285750" indent="-285750">
                        <a:buFont typeface="Arial"/>
                        <a:buChar char="•"/>
                      </a:pPr>
                      <a:r>
                        <a:rPr lang="en-US" baseline="0" dirty="0" smtClean="0"/>
                        <a:t>I am bad</a:t>
                      </a:r>
                    </a:p>
                    <a:p>
                      <a:pPr marL="285750" indent="-285750">
                        <a:buFont typeface="Arial"/>
                        <a:buChar char="•"/>
                      </a:pPr>
                      <a:r>
                        <a:rPr lang="en-US" baseline="0" dirty="0" smtClean="0"/>
                        <a:t>I am uncared for</a:t>
                      </a:r>
                      <a:endParaRPr lang="en-US" dirty="0"/>
                    </a:p>
                  </a:txBody>
                  <a:tcPr/>
                </a:tc>
                <a:tc>
                  <a:txBody>
                    <a:bodyPr/>
                    <a:lstStyle/>
                    <a:p>
                      <a:pPr marL="285750" indent="-285750">
                        <a:buFont typeface="Arial"/>
                        <a:buChar char="•"/>
                      </a:pPr>
                      <a:r>
                        <a:rPr lang="en-US" dirty="0" smtClean="0"/>
                        <a:t>I am unacceptable</a:t>
                      </a:r>
                    </a:p>
                    <a:p>
                      <a:pPr marL="285750" indent="-285750">
                        <a:buFont typeface="Arial"/>
                        <a:buChar char="•"/>
                      </a:pPr>
                      <a:r>
                        <a:rPr lang="en-US" dirty="0" smtClean="0"/>
                        <a:t>I am a waste</a:t>
                      </a:r>
                    </a:p>
                    <a:p>
                      <a:pPr marL="285750" indent="-285750">
                        <a:buFont typeface="Arial"/>
                        <a:buChar char="•"/>
                      </a:pPr>
                      <a:r>
                        <a:rPr lang="en-US" dirty="0" smtClean="0"/>
                        <a:t>I am immoral</a:t>
                      </a:r>
                    </a:p>
                    <a:p>
                      <a:pPr marL="285750" indent="-285750">
                        <a:buFont typeface="Arial"/>
                        <a:buChar char="•"/>
                      </a:pPr>
                      <a:r>
                        <a:rPr lang="en-US" dirty="0" smtClean="0"/>
                        <a:t>I</a:t>
                      </a:r>
                      <a:r>
                        <a:rPr lang="en-US" baseline="0" dirty="0" smtClean="0"/>
                        <a:t> am dangerous</a:t>
                      </a:r>
                    </a:p>
                    <a:p>
                      <a:pPr marL="285750" indent="-285750">
                        <a:buFont typeface="Arial"/>
                        <a:buChar char="•"/>
                      </a:pPr>
                      <a:r>
                        <a:rPr lang="en-US" baseline="0" dirty="0" smtClean="0"/>
                        <a:t>I am toxic</a:t>
                      </a:r>
                    </a:p>
                    <a:p>
                      <a:pPr marL="285750" indent="-285750">
                        <a:buFont typeface="Arial"/>
                        <a:buChar char="•"/>
                      </a:pPr>
                      <a:r>
                        <a:rPr lang="en-US" baseline="0" dirty="0" smtClean="0"/>
                        <a:t>I am evil</a:t>
                      </a:r>
                    </a:p>
                    <a:p>
                      <a:pPr marL="285750" indent="-285750">
                        <a:buFont typeface="Arial"/>
                        <a:buChar char="•"/>
                      </a:pPr>
                      <a:r>
                        <a:rPr lang="en-US" baseline="0" dirty="0" smtClean="0"/>
                        <a:t>I don’t deserve to live</a:t>
                      </a:r>
                    </a:p>
                    <a:p>
                      <a:pPr marL="285750" indent="-285750">
                        <a:buFont typeface="Arial"/>
                        <a:buChar char="•"/>
                      </a:pPr>
                      <a:r>
                        <a:rPr lang="en-US" baseline="0" dirty="0" smtClean="0"/>
                        <a:t>I am bad</a:t>
                      </a:r>
                      <a:endParaRPr lang="en-US" dirty="0"/>
                    </a:p>
                  </a:txBody>
                  <a:tcPr/>
                </a:tc>
              </a:tr>
            </a:tbl>
          </a:graphicData>
        </a:graphic>
      </p:graphicFrame>
    </p:spTree>
    <p:extLst>
      <p:ext uri="{BB962C8B-B14F-4D97-AF65-F5344CB8AC3E}">
        <p14:creationId xmlns:p14="http://schemas.microsoft.com/office/powerpoint/2010/main" val="218369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967" y="2675466"/>
            <a:ext cx="8643469" cy="3777597"/>
          </a:xfrm>
        </p:spPr>
        <p:txBody>
          <a:bodyPr>
            <a:noAutofit/>
          </a:bodyPr>
          <a:lstStyle/>
          <a:p>
            <a:r>
              <a:rPr lang="en-US" sz="2000" dirty="0" smtClean="0"/>
              <a:t>It </a:t>
            </a:r>
            <a:r>
              <a:rPr lang="en-US" sz="2000" dirty="0"/>
              <a:t>is not </a:t>
            </a:r>
            <a:r>
              <a:rPr lang="en-US" sz="2000" dirty="0" smtClean="0"/>
              <a:t>so effective </a:t>
            </a:r>
            <a:r>
              <a:rPr lang="en-US" sz="2000" dirty="0"/>
              <a:t>to test core beliefs with Thought Records / NAT </a:t>
            </a:r>
            <a:r>
              <a:rPr lang="en-US" sz="2000" dirty="0" smtClean="0"/>
              <a:t>forms</a:t>
            </a:r>
          </a:p>
          <a:p>
            <a:endParaRPr lang="en-US" sz="2000" dirty="0"/>
          </a:p>
          <a:p>
            <a:pPr lvl="0"/>
            <a:r>
              <a:rPr lang="en-US" sz="2000" dirty="0"/>
              <a:t>Instead, we ask </a:t>
            </a:r>
            <a:r>
              <a:rPr lang="en-US" sz="2000" dirty="0" smtClean="0"/>
              <a:t>clients to:</a:t>
            </a:r>
          </a:p>
          <a:p>
            <a:pPr marL="0" lvl="0" indent="0">
              <a:buNone/>
            </a:pPr>
            <a:r>
              <a:rPr lang="en-US" sz="2000" dirty="0"/>
              <a:t>	</a:t>
            </a:r>
            <a:r>
              <a:rPr lang="en-US" sz="2000" dirty="0" smtClean="0"/>
              <a:t>1</a:t>
            </a:r>
            <a:r>
              <a:rPr lang="en-US" sz="2000" dirty="0"/>
              <a:t>) identify new core beliefs they would </a:t>
            </a:r>
            <a:r>
              <a:rPr lang="en-US" sz="2000" i="1" dirty="0"/>
              <a:t>like</a:t>
            </a:r>
            <a:r>
              <a:rPr lang="en-US" sz="2000" dirty="0"/>
              <a:t> to hold </a:t>
            </a:r>
            <a:endParaRPr lang="en-US" sz="2000" dirty="0" smtClean="0"/>
          </a:p>
          <a:p>
            <a:pPr marL="0" lvl="0" indent="0">
              <a:buNone/>
            </a:pPr>
            <a:r>
              <a:rPr lang="en-US" sz="2000" dirty="0"/>
              <a:t>	</a:t>
            </a:r>
            <a:r>
              <a:rPr lang="en-US" sz="2000" dirty="0" smtClean="0"/>
              <a:t>2</a:t>
            </a:r>
            <a:r>
              <a:rPr lang="en-US" sz="2000" dirty="0"/>
              <a:t>) look for evidence to support or strengthen their new core </a:t>
            </a:r>
            <a:r>
              <a:rPr lang="en-US" sz="2000" dirty="0" smtClean="0"/>
              <a:t>beliefs</a:t>
            </a:r>
          </a:p>
          <a:p>
            <a:pPr marL="0" lvl="0" indent="0">
              <a:buNone/>
            </a:pPr>
            <a:endParaRPr lang="en-US" sz="2000" dirty="0"/>
          </a:p>
          <a:p>
            <a:pPr lvl="0"/>
            <a:r>
              <a:rPr lang="en-US" sz="2000" dirty="0" smtClean="0"/>
              <a:t>Message: We can </a:t>
            </a:r>
            <a:r>
              <a:rPr lang="en-US" sz="2000" b="1" dirty="0" smtClean="0"/>
              <a:t>activate </a:t>
            </a:r>
            <a:r>
              <a:rPr lang="en-US" sz="2000" dirty="0" smtClean="0"/>
              <a:t>new beliefs </a:t>
            </a:r>
            <a:r>
              <a:rPr lang="en-US" sz="2000" dirty="0" smtClean="0"/>
              <a:t>and </a:t>
            </a:r>
            <a:r>
              <a:rPr lang="en-US" sz="2000" b="1" dirty="0" smtClean="0"/>
              <a:t>de-activate </a:t>
            </a:r>
            <a:r>
              <a:rPr lang="en-US" sz="2000" dirty="0" smtClean="0"/>
              <a:t>old beliefs!</a:t>
            </a:r>
            <a:endParaRPr lang="en-US" sz="2000" dirty="0" smtClean="0"/>
          </a:p>
          <a:p>
            <a:pPr lvl="0"/>
            <a:endParaRPr lang="en-US" sz="2000" dirty="0" smtClean="0"/>
          </a:p>
          <a:p>
            <a:pPr lvl="0"/>
            <a:r>
              <a:rPr lang="en-US" sz="2000" dirty="0" smtClean="0"/>
              <a:t>A new core belief </a:t>
            </a:r>
            <a:r>
              <a:rPr lang="en-US" sz="2000" dirty="0"/>
              <a:t>is not meant to be positive opposite of the </a:t>
            </a:r>
            <a:r>
              <a:rPr lang="en-US" sz="2000" dirty="0" smtClean="0"/>
              <a:t>old core belief</a:t>
            </a:r>
          </a:p>
          <a:p>
            <a:pPr lvl="1"/>
            <a:r>
              <a:rPr lang="en-US" sz="2000" dirty="0" smtClean="0"/>
              <a:t> It is </a:t>
            </a:r>
            <a:r>
              <a:rPr lang="en-US" sz="2000" dirty="0"/>
              <a:t>meant to be </a:t>
            </a:r>
            <a:r>
              <a:rPr lang="en-US" sz="2000" b="1" i="1" dirty="0"/>
              <a:t>realistic</a:t>
            </a:r>
            <a:r>
              <a:rPr lang="en-US" sz="2000" dirty="0"/>
              <a:t> and </a:t>
            </a:r>
            <a:r>
              <a:rPr lang="en-US" sz="2000" b="1" i="1" dirty="0"/>
              <a:t>functional</a:t>
            </a:r>
            <a:endParaRPr lang="en-US" sz="2000" b="1" dirty="0"/>
          </a:p>
          <a:p>
            <a:pPr marL="0" lvl="0" indent="0">
              <a:buNone/>
            </a:pPr>
            <a:endParaRPr lang="en-US" sz="1800" i="1" dirty="0" smtClean="0"/>
          </a:p>
          <a:p>
            <a:pPr marL="0" lvl="0" indent="0">
              <a:buNone/>
            </a:pPr>
            <a:endParaRPr lang="en-US" sz="1800" i="1" dirty="0" smtClean="0"/>
          </a:p>
        </p:txBody>
      </p:sp>
      <p:sp>
        <p:nvSpPr>
          <p:cNvPr id="3" name="Title 2"/>
          <p:cNvSpPr>
            <a:spLocks noGrp="1"/>
          </p:cNvSpPr>
          <p:nvPr>
            <p:ph type="title"/>
          </p:nvPr>
        </p:nvSpPr>
        <p:spPr/>
        <p:txBody>
          <a:bodyPr>
            <a:normAutofit/>
          </a:bodyPr>
          <a:lstStyle/>
          <a:p>
            <a:r>
              <a:rPr lang="en-US" sz="3000" dirty="0" smtClean="0"/>
              <a:t>How do we help clients develop new core beliefs?</a:t>
            </a:r>
            <a:endParaRPr lang="en-US" sz="3000" dirty="0"/>
          </a:p>
        </p:txBody>
      </p:sp>
    </p:spTree>
    <p:extLst>
      <p:ext uri="{BB962C8B-B14F-4D97-AF65-F5344CB8AC3E}">
        <p14:creationId xmlns:p14="http://schemas.microsoft.com/office/powerpoint/2010/main" val="99890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 Examples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65335307"/>
              </p:ext>
            </p:extLst>
          </p:nvPr>
        </p:nvGraphicFramePr>
        <p:xfrm>
          <a:off x="457200" y="2865849"/>
          <a:ext cx="8229600" cy="3261360"/>
        </p:xfrm>
        <a:graphic>
          <a:graphicData uri="http://schemas.openxmlformats.org/drawingml/2006/table">
            <a:tbl>
              <a:tblPr firstRow="1" bandRow="1">
                <a:tableStyleId>{5C22544A-7EE6-4342-B048-85BDC9FD1C3A}</a:tableStyleId>
              </a:tblPr>
              <a:tblGrid>
                <a:gridCol w="1020095"/>
                <a:gridCol w="2799084"/>
                <a:gridCol w="4410421"/>
              </a:tblGrid>
              <a:tr h="325884">
                <a:tc>
                  <a:txBody>
                    <a:bodyPr/>
                    <a:lstStyle/>
                    <a:p>
                      <a:pPr algn="ctr"/>
                      <a:r>
                        <a:rPr lang="en-US" dirty="0" smtClean="0"/>
                        <a:t>CLIENT</a:t>
                      </a:r>
                      <a:endParaRPr lang="en-US" dirty="0"/>
                    </a:p>
                  </a:txBody>
                  <a:tcPr/>
                </a:tc>
                <a:tc>
                  <a:txBody>
                    <a:bodyPr/>
                    <a:lstStyle/>
                    <a:p>
                      <a:pPr algn="ctr"/>
                      <a:r>
                        <a:rPr lang="en-US" dirty="0" smtClean="0"/>
                        <a:t>OLD CORE BELIEF</a:t>
                      </a:r>
                      <a:endParaRPr lang="en-US" dirty="0"/>
                    </a:p>
                  </a:txBody>
                  <a:tcPr/>
                </a:tc>
                <a:tc>
                  <a:txBody>
                    <a:bodyPr/>
                    <a:lstStyle/>
                    <a:p>
                      <a:pPr algn="ctr"/>
                      <a:r>
                        <a:rPr lang="en-US" dirty="0" smtClean="0"/>
                        <a:t>NEW CORE BELIEF</a:t>
                      </a:r>
                      <a:endParaRPr lang="en-US" dirty="0"/>
                    </a:p>
                  </a:txBody>
                  <a:tcPr/>
                </a:tc>
              </a:tr>
              <a:tr h="579120">
                <a:tc>
                  <a:txBody>
                    <a:bodyPr/>
                    <a:lstStyle/>
                    <a:p>
                      <a:pPr algn="ctr"/>
                      <a:r>
                        <a:rPr lang="en-US" sz="1600" dirty="0" smtClean="0"/>
                        <a:t>ID</a:t>
                      </a:r>
                      <a:r>
                        <a:rPr lang="en-US" sz="1600" baseline="0" dirty="0" smtClean="0"/>
                        <a:t> 78</a:t>
                      </a:r>
                      <a:endParaRPr lang="en-US" sz="1600" dirty="0"/>
                    </a:p>
                  </a:txBody>
                  <a:tcPr/>
                </a:tc>
                <a:tc>
                  <a:txBody>
                    <a:bodyPr/>
                    <a:lstStyle/>
                    <a:p>
                      <a:pPr algn="l"/>
                      <a:r>
                        <a:rPr lang="en-US" sz="1600" dirty="0" smtClean="0"/>
                        <a:t>I’m not good enough</a:t>
                      </a:r>
                      <a:endParaRPr lang="en-US" sz="1600" dirty="0"/>
                    </a:p>
                  </a:txBody>
                  <a:tcPr/>
                </a:tc>
                <a:tc>
                  <a:txBody>
                    <a:bodyPr/>
                    <a:lstStyle/>
                    <a:p>
                      <a:pPr algn="l"/>
                      <a:r>
                        <a:rPr lang="en-US" sz="1600" dirty="0" smtClean="0"/>
                        <a:t>I’m good enough just the way I am</a:t>
                      </a:r>
                      <a:endParaRPr lang="en-US" sz="1600" dirty="0"/>
                    </a:p>
                  </a:txBody>
                  <a:tcPr/>
                </a:tc>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ID</a:t>
                      </a:r>
                      <a:r>
                        <a:rPr lang="en-US" sz="1600" baseline="0" dirty="0" smtClean="0"/>
                        <a:t> 86</a:t>
                      </a:r>
                      <a:endParaRPr lang="en-US" sz="1600" dirty="0" smtClean="0"/>
                    </a:p>
                    <a:p>
                      <a:pPr algn="ctr"/>
                      <a:endParaRPr lang="en-US" sz="1600" dirty="0"/>
                    </a:p>
                  </a:txBody>
                  <a:tcPr/>
                </a:tc>
                <a:tc>
                  <a:txBody>
                    <a:bodyPr/>
                    <a:lstStyle/>
                    <a:p>
                      <a:pPr algn="l"/>
                      <a:r>
                        <a:rPr lang="en-US" sz="1600" kern="1200" dirty="0" smtClean="0">
                          <a:solidFill>
                            <a:schemeClr val="dk1"/>
                          </a:solidFill>
                          <a:effectLst/>
                          <a:latin typeface="+mn-lt"/>
                          <a:ea typeface="+mn-ea"/>
                          <a:cs typeface="+mn-cs"/>
                        </a:rPr>
                        <a:t>My depression defines me</a:t>
                      </a:r>
                      <a:r>
                        <a:rPr lang="en-US" sz="1600" dirty="0" smtClean="0">
                          <a:effectLst/>
                        </a:rPr>
                        <a:t> </a:t>
                      </a:r>
                      <a:endParaRPr lang="en-US" sz="1600" dirty="0"/>
                    </a:p>
                  </a:txBody>
                  <a:tcPr/>
                </a:tc>
                <a:tc>
                  <a:txBody>
                    <a:bodyPr/>
                    <a:lstStyle/>
                    <a:p>
                      <a:pPr algn="l"/>
                      <a:r>
                        <a:rPr lang="en-US" sz="1600" kern="1200" dirty="0" smtClean="0">
                          <a:solidFill>
                            <a:schemeClr val="dk1"/>
                          </a:solidFill>
                          <a:effectLst/>
                          <a:latin typeface="+mn-lt"/>
                          <a:ea typeface="+mn-ea"/>
                          <a:cs typeface="+mn-cs"/>
                        </a:rPr>
                        <a:t>I am a unique individual dealing with depression</a:t>
                      </a:r>
                      <a:r>
                        <a:rPr lang="en-US" sz="1600" dirty="0" smtClean="0">
                          <a:effectLst/>
                        </a:rPr>
                        <a:t> </a:t>
                      </a:r>
                      <a:endParaRPr lang="en-US" sz="1600" dirty="0"/>
                    </a:p>
                  </a:txBody>
                  <a:tcPr/>
                </a:tc>
              </a:tr>
              <a:tr h="579120">
                <a:tc>
                  <a:txBody>
                    <a:bodyPr/>
                    <a:lstStyle/>
                    <a:p>
                      <a:pPr algn="ctr"/>
                      <a:r>
                        <a:rPr lang="en-US" sz="1600" dirty="0" smtClean="0"/>
                        <a:t>ID 109</a:t>
                      </a:r>
                      <a:endParaRPr lang="en-US" sz="1600" dirty="0"/>
                    </a:p>
                  </a:txBody>
                  <a:tcPr/>
                </a:tc>
                <a:tc>
                  <a:txBody>
                    <a:bodyPr/>
                    <a:lstStyle/>
                    <a:p>
                      <a:pPr algn="l"/>
                      <a:r>
                        <a:rPr lang="en-US" sz="1600" dirty="0" smtClean="0"/>
                        <a:t>I’m selfish</a:t>
                      </a:r>
                      <a:endParaRPr lang="en-US" sz="1600" dirty="0"/>
                    </a:p>
                  </a:txBody>
                  <a:tcPr/>
                </a:tc>
                <a:tc>
                  <a:txBody>
                    <a:bodyPr/>
                    <a:lstStyle/>
                    <a:p>
                      <a:pPr algn="l"/>
                      <a:r>
                        <a:rPr lang="en-US" sz="1600" dirty="0" smtClean="0"/>
                        <a:t>I care</a:t>
                      </a:r>
                      <a:r>
                        <a:rPr lang="en-US" sz="1600" baseline="0" dirty="0" smtClean="0"/>
                        <a:t> for myself and for others</a:t>
                      </a:r>
                      <a:endParaRPr lang="en-US" sz="1600" dirty="0"/>
                    </a:p>
                  </a:txBody>
                  <a:tcPr/>
                </a:tc>
              </a:tr>
              <a:tr h="579120">
                <a:tc>
                  <a:txBody>
                    <a:bodyPr/>
                    <a:lstStyle/>
                    <a:p>
                      <a:pPr algn="ctr"/>
                      <a:r>
                        <a:rPr lang="en-US" sz="1600" dirty="0" smtClean="0"/>
                        <a:t>ID</a:t>
                      </a:r>
                      <a:r>
                        <a:rPr lang="en-US" sz="1600" baseline="0" dirty="0" smtClean="0"/>
                        <a:t> 112</a:t>
                      </a:r>
                      <a:endParaRPr lang="en-US" sz="1600" dirty="0"/>
                    </a:p>
                  </a:txBody>
                  <a:tcPr/>
                </a:tc>
                <a:tc>
                  <a:txBody>
                    <a:bodyPr/>
                    <a:lstStyle/>
                    <a:p>
                      <a:pPr algn="l"/>
                      <a:r>
                        <a:rPr lang="en-US" sz="1600" dirty="0" smtClean="0"/>
                        <a:t>I’m weak emotionally</a:t>
                      </a:r>
                      <a:endParaRPr lang="en-US" sz="1600" dirty="0"/>
                    </a:p>
                  </a:txBody>
                  <a:tcPr/>
                </a:tc>
                <a:tc>
                  <a:txBody>
                    <a:bodyPr/>
                    <a:lstStyle/>
                    <a:p>
                      <a:pPr algn="l"/>
                      <a:r>
                        <a:rPr lang="en-US" sz="1600" dirty="0" smtClean="0"/>
                        <a:t>I embrace my emotions</a:t>
                      </a:r>
                      <a:endParaRPr lang="en-US" sz="1600" dirty="0"/>
                    </a:p>
                  </a:txBody>
                  <a:tcPr/>
                </a:tc>
              </a:tr>
              <a:tr h="579120">
                <a:tc>
                  <a:txBody>
                    <a:bodyPr/>
                    <a:lstStyle/>
                    <a:p>
                      <a:pPr algn="ctr"/>
                      <a:r>
                        <a:rPr lang="en-US" sz="1600" dirty="0" smtClean="0"/>
                        <a:t>ID</a:t>
                      </a:r>
                      <a:r>
                        <a:rPr lang="en-US" sz="1600" baseline="0" dirty="0" smtClean="0"/>
                        <a:t> 113</a:t>
                      </a:r>
                      <a:endParaRPr lang="en-US" sz="1600" dirty="0"/>
                    </a:p>
                  </a:txBody>
                  <a:tcPr/>
                </a:tc>
                <a:tc>
                  <a:txBody>
                    <a:bodyPr/>
                    <a:lstStyle/>
                    <a:p>
                      <a:pPr algn="l"/>
                      <a:r>
                        <a:rPr lang="en-US" sz="1600" dirty="0" smtClean="0"/>
                        <a:t>I’m unlikeable</a:t>
                      </a:r>
                      <a:endParaRPr lang="en-US" sz="1600" dirty="0"/>
                    </a:p>
                  </a:txBody>
                  <a:tcPr/>
                </a:tc>
                <a:tc>
                  <a:txBody>
                    <a:bodyPr/>
                    <a:lstStyle/>
                    <a:p>
                      <a:pPr algn="l"/>
                      <a:r>
                        <a:rPr lang="en-US" sz="1600" dirty="0" smtClean="0"/>
                        <a:t>I have likeable qualities</a:t>
                      </a:r>
                      <a:endParaRPr lang="en-US" sz="1600" dirty="0"/>
                    </a:p>
                  </a:txBody>
                  <a:tcPr/>
                </a:tc>
              </a:tr>
            </a:tbl>
          </a:graphicData>
        </a:graphic>
      </p:graphicFrame>
    </p:spTree>
    <p:extLst>
      <p:ext uri="{BB962C8B-B14F-4D97-AF65-F5344CB8AC3E}">
        <p14:creationId xmlns:p14="http://schemas.microsoft.com/office/powerpoint/2010/main" val="254753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217" y="2643423"/>
            <a:ext cx="8708262" cy="3900345"/>
          </a:xfrm>
        </p:spPr>
        <p:txBody>
          <a:bodyPr>
            <a:noAutofit/>
          </a:bodyPr>
          <a:lstStyle/>
          <a:p>
            <a:pPr lvl="0"/>
            <a:r>
              <a:rPr lang="en-US" sz="2000" dirty="0" smtClean="0"/>
              <a:t>Identify a new core belief and have the client record evidence to support it</a:t>
            </a:r>
          </a:p>
          <a:p>
            <a:pPr marL="0" lvl="0" indent="0">
              <a:buNone/>
            </a:pPr>
            <a:endParaRPr lang="en-US" sz="2000" dirty="0" smtClean="0"/>
          </a:p>
          <a:p>
            <a:pPr lvl="0"/>
            <a:r>
              <a:rPr lang="en-US" sz="2000" dirty="0" smtClean="0"/>
              <a:t>“</a:t>
            </a:r>
            <a:r>
              <a:rPr lang="en-US" sz="2000" dirty="0"/>
              <a:t>W</a:t>
            </a:r>
            <a:r>
              <a:rPr lang="en-US" sz="2000" dirty="0" smtClean="0"/>
              <a:t>ho </a:t>
            </a:r>
            <a:r>
              <a:rPr lang="en-US" sz="2000" dirty="0"/>
              <a:t>is someone you admire for embodying </a:t>
            </a:r>
            <a:r>
              <a:rPr lang="en-US" sz="2000" dirty="0" smtClean="0"/>
              <a:t>this quality? What’s </a:t>
            </a:r>
            <a:r>
              <a:rPr lang="en-US" sz="2000" dirty="0"/>
              <a:t>something </a:t>
            </a:r>
            <a:r>
              <a:rPr lang="en-US" sz="2000" b="1" u="sng" dirty="0" smtClean="0"/>
              <a:t>you</a:t>
            </a:r>
            <a:r>
              <a:rPr lang="en-US" sz="2000" dirty="0" smtClean="0"/>
              <a:t> did that</a:t>
            </a:r>
            <a:r>
              <a:rPr lang="en-US" sz="2000" dirty="0"/>
              <a:t>, if </a:t>
            </a:r>
            <a:r>
              <a:rPr lang="en-US" sz="2000" dirty="0" smtClean="0"/>
              <a:t>s/he had </a:t>
            </a:r>
            <a:r>
              <a:rPr lang="en-US" sz="2000" dirty="0"/>
              <a:t>done it, you’d say was evidence that s/he embodies this </a:t>
            </a:r>
            <a:r>
              <a:rPr lang="en-US" sz="2000" dirty="0" smtClean="0"/>
              <a:t>quality?</a:t>
            </a:r>
          </a:p>
          <a:p>
            <a:pPr marL="0" lvl="0" indent="0">
              <a:buNone/>
            </a:pPr>
            <a:endParaRPr lang="en-US" sz="2000" dirty="0"/>
          </a:p>
          <a:p>
            <a:pPr lvl="0"/>
            <a:r>
              <a:rPr lang="en-US" sz="2000" dirty="0" smtClean="0"/>
              <a:t>“Who </a:t>
            </a:r>
            <a:r>
              <a:rPr lang="en-US" sz="2000" dirty="0"/>
              <a:t>is someone who knows you well, who you trust</a:t>
            </a:r>
            <a:r>
              <a:rPr lang="en-US" sz="2000" dirty="0" smtClean="0"/>
              <a:t>? What </a:t>
            </a:r>
            <a:r>
              <a:rPr lang="en-US" sz="2000" dirty="0"/>
              <a:t>would </a:t>
            </a:r>
            <a:r>
              <a:rPr lang="en-US" sz="2000" dirty="0" smtClean="0"/>
              <a:t>s/he say </a:t>
            </a:r>
            <a:r>
              <a:rPr lang="en-US" sz="2000" dirty="0"/>
              <a:t>that you’ve done </a:t>
            </a:r>
            <a:r>
              <a:rPr lang="en-US" sz="2000" dirty="0" smtClean="0"/>
              <a:t>that supports </a:t>
            </a:r>
            <a:r>
              <a:rPr lang="en-US" sz="2000" dirty="0"/>
              <a:t>this new core belief</a:t>
            </a:r>
            <a:r>
              <a:rPr lang="en-US" sz="2000" dirty="0" smtClean="0"/>
              <a:t>?”</a:t>
            </a:r>
          </a:p>
          <a:p>
            <a:pPr marL="0" lvl="0" indent="0">
              <a:buNone/>
            </a:pPr>
            <a:endParaRPr lang="en-US" sz="2000" dirty="0"/>
          </a:p>
          <a:p>
            <a:pPr lvl="0"/>
            <a:r>
              <a:rPr lang="en-US" sz="2000" dirty="0" smtClean="0"/>
              <a:t>If </a:t>
            </a:r>
            <a:r>
              <a:rPr lang="en-US" sz="2000" dirty="0" smtClean="0"/>
              <a:t>the client </a:t>
            </a:r>
            <a:r>
              <a:rPr lang="en-US" sz="2000" dirty="0" smtClean="0"/>
              <a:t>discounts positive evidence, </a:t>
            </a:r>
            <a:r>
              <a:rPr lang="en-US" sz="2000" dirty="0"/>
              <a:t>compare </a:t>
            </a:r>
            <a:r>
              <a:rPr lang="en-US" sz="2000" dirty="0" smtClean="0"/>
              <a:t>their action to </a:t>
            </a:r>
            <a:r>
              <a:rPr lang="en-US" sz="2000" dirty="0"/>
              <a:t>a </a:t>
            </a:r>
            <a:r>
              <a:rPr lang="en-US" sz="2000" dirty="0" smtClean="0"/>
              <a:t>hypothetical, e.g. “</a:t>
            </a:r>
            <a:r>
              <a:rPr lang="en-US" sz="2000" dirty="0"/>
              <a:t>Would a truly incompetent person have been able to…?</a:t>
            </a:r>
            <a:r>
              <a:rPr lang="en-US" sz="2000" dirty="0" smtClean="0"/>
              <a:t>”</a:t>
            </a:r>
            <a:endParaRPr lang="en-US" sz="2000" dirty="0"/>
          </a:p>
        </p:txBody>
      </p:sp>
      <p:sp>
        <p:nvSpPr>
          <p:cNvPr id="3" name="Title 2"/>
          <p:cNvSpPr>
            <a:spLocks noGrp="1"/>
          </p:cNvSpPr>
          <p:nvPr>
            <p:ph type="title"/>
          </p:nvPr>
        </p:nvSpPr>
        <p:spPr/>
        <p:txBody>
          <a:bodyPr>
            <a:normAutofit/>
          </a:bodyPr>
          <a:lstStyle/>
          <a:p>
            <a:r>
              <a:rPr lang="en-US" sz="3000" dirty="0"/>
              <a:t>Developing New Core Beliefs: </a:t>
            </a:r>
            <a:r>
              <a:rPr lang="en-US" sz="3000" dirty="0" smtClean="0"/>
              <a:t>Positive Data Log</a:t>
            </a:r>
            <a:endParaRPr lang="en-US" sz="3000" dirty="0"/>
          </a:p>
        </p:txBody>
      </p:sp>
    </p:spTree>
    <p:extLst>
      <p:ext uri="{BB962C8B-B14F-4D97-AF65-F5344CB8AC3E}">
        <p14:creationId xmlns:p14="http://schemas.microsoft.com/office/powerpoint/2010/main" val="195552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31280"/>
            <a:ext cx="7408333" cy="3790555"/>
          </a:xfrm>
        </p:spPr>
        <p:txBody>
          <a:bodyPr>
            <a:normAutofit fontScale="92500" lnSpcReduction="10000"/>
          </a:bodyPr>
          <a:lstStyle/>
          <a:p>
            <a:r>
              <a:rPr lang="en-US" dirty="0" smtClean="0"/>
              <a:t>“From </a:t>
            </a:r>
            <a:r>
              <a:rPr lang="en-US" dirty="0"/>
              <a:t>0 to 100, how incompetent are you</a:t>
            </a:r>
            <a:r>
              <a:rPr lang="en-US" dirty="0" smtClean="0"/>
              <a:t>?”</a:t>
            </a:r>
          </a:p>
          <a:p>
            <a:pPr marL="0" lvl="0" indent="0">
              <a:buNone/>
            </a:pPr>
            <a:endParaRPr lang="en-US" dirty="0"/>
          </a:p>
          <a:p>
            <a:pPr marL="0" lvl="0" indent="0">
              <a:buNone/>
            </a:pPr>
            <a:endParaRPr lang="en-US" dirty="0" smtClean="0"/>
          </a:p>
          <a:p>
            <a:pPr lvl="0"/>
            <a:r>
              <a:rPr lang="en-US" dirty="0" smtClean="0"/>
              <a:t>“Can </a:t>
            </a:r>
            <a:r>
              <a:rPr lang="en-US" dirty="0"/>
              <a:t>you think of someone – from real life or from fiction – who is </a:t>
            </a:r>
            <a:r>
              <a:rPr lang="en-US" i="1" dirty="0"/>
              <a:t>truly</a:t>
            </a:r>
            <a:r>
              <a:rPr lang="en-US" dirty="0"/>
              <a:t> incompetent or who </a:t>
            </a:r>
            <a:r>
              <a:rPr lang="en-US" dirty="0" smtClean="0"/>
              <a:t>acts </a:t>
            </a:r>
            <a:r>
              <a:rPr lang="en-US" i="1" dirty="0" smtClean="0"/>
              <a:t>truly</a:t>
            </a:r>
            <a:r>
              <a:rPr lang="en-US" dirty="0" smtClean="0"/>
              <a:t> incompetently? From </a:t>
            </a:r>
            <a:r>
              <a:rPr lang="en-US" dirty="0"/>
              <a:t>0 to 100, how incompetent is that person</a:t>
            </a:r>
            <a:r>
              <a:rPr lang="en-US" dirty="0" smtClean="0"/>
              <a:t>?”</a:t>
            </a:r>
          </a:p>
          <a:p>
            <a:pPr lvl="0"/>
            <a:endParaRPr lang="en-US" dirty="0"/>
          </a:p>
          <a:p>
            <a:pPr lvl="0"/>
            <a:endParaRPr lang="en-US" dirty="0" smtClean="0"/>
          </a:p>
          <a:p>
            <a:pPr lvl="0"/>
            <a:r>
              <a:rPr lang="en-US" dirty="0" smtClean="0"/>
              <a:t>“Now</a:t>
            </a:r>
            <a:r>
              <a:rPr lang="en-US" dirty="0"/>
              <a:t>, let’s look at the scale again</a:t>
            </a:r>
            <a:r>
              <a:rPr lang="en-US" dirty="0" smtClean="0"/>
              <a:t>…Compared </a:t>
            </a:r>
            <a:r>
              <a:rPr lang="en-US" dirty="0"/>
              <a:t>to that person, how incompetent are you</a:t>
            </a:r>
            <a:r>
              <a:rPr lang="en-US" dirty="0" smtClean="0"/>
              <a:t>?”</a:t>
            </a:r>
          </a:p>
          <a:p>
            <a:endParaRPr lang="en-US" dirty="0"/>
          </a:p>
        </p:txBody>
      </p:sp>
      <p:sp>
        <p:nvSpPr>
          <p:cNvPr id="3" name="Title 2"/>
          <p:cNvSpPr>
            <a:spLocks noGrp="1"/>
          </p:cNvSpPr>
          <p:nvPr>
            <p:ph type="title"/>
          </p:nvPr>
        </p:nvSpPr>
        <p:spPr/>
        <p:txBody>
          <a:bodyPr>
            <a:normAutofit/>
          </a:bodyPr>
          <a:lstStyle/>
          <a:p>
            <a:r>
              <a:rPr lang="en-US" sz="3000" dirty="0" smtClean="0"/>
              <a:t>Developing New Core </a:t>
            </a:r>
            <a:r>
              <a:rPr lang="en-US" sz="3000" dirty="0"/>
              <a:t>Beliefs: </a:t>
            </a:r>
            <a:r>
              <a:rPr lang="en-US" sz="3000" dirty="0" smtClean="0"/>
              <a:t>Scaling</a:t>
            </a:r>
            <a:endParaRPr lang="en-US" sz="3000" dirty="0"/>
          </a:p>
        </p:txBody>
      </p:sp>
      <p:sp>
        <p:nvSpPr>
          <p:cNvPr id="6" name="Left-Right Arrow 5"/>
          <p:cNvSpPr/>
          <p:nvPr/>
        </p:nvSpPr>
        <p:spPr>
          <a:xfrm>
            <a:off x="872067" y="3180654"/>
            <a:ext cx="7667731" cy="181411"/>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Left-Right Arrow 6"/>
          <p:cNvSpPr/>
          <p:nvPr/>
        </p:nvSpPr>
        <p:spPr>
          <a:xfrm>
            <a:off x="872067" y="5067139"/>
            <a:ext cx="7667731" cy="181411"/>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Left-Right Arrow 7"/>
          <p:cNvSpPr/>
          <p:nvPr/>
        </p:nvSpPr>
        <p:spPr>
          <a:xfrm>
            <a:off x="872067" y="6366907"/>
            <a:ext cx="7667731" cy="181411"/>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Multiply 9"/>
          <p:cNvSpPr>
            <a:spLocks noChangeAspect="1"/>
          </p:cNvSpPr>
          <p:nvPr/>
        </p:nvSpPr>
        <p:spPr>
          <a:xfrm>
            <a:off x="6897241" y="2925404"/>
            <a:ext cx="640080" cy="640080"/>
          </a:xfrm>
          <a:prstGeom prst="mathMultiply">
            <a:avLst>
              <a:gd name="adj1" fmla="val 934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FF0000"/>
              </a:solidFill>
            </a:endParaRPr>
          </a:p>
        </p:txBody>
      </p:sp>
      <p:sp>
        <p:nvSpPr>
          <p:cNvPr id="12" name="TextBox 11"/>
          <p:cNvSpPr txBox="1"/>
          <p:nvPr/>
        </p:nvSpPr>
        <p:spPr>
          <a:xfrm>
            <a:off x="6962036" y="2679697"/>
            <a:ext cx="510047" cy="369332"/>
          </a:xfrm>
          <a:prstGeom prst="rect">
            <a:avLst/>
          </a:prstGeom>
          <a:noFill/>
        </p:spPr>
        <p:txBody>
          <a:bodyPr wrap="square" rtlCol="0">
            <a:spAutoFit/>
          </a:bodyPr>
          <a:lstStyle/>
          <a:p>
            <a:r>
              <a:rPr lang="en-US" b="1" dirty="0" smtClean="0">
                <a:solidFill>
                  <a:srgbClr val="FF0000"/>
                </a:solidFill>
              </a:rPr>
              <a:t>ME</a:t>
            </a:r>
            <a:endParaRPr lang="en-US" b="1" dirty="0">
              <a:solidFill>
                <a:srgbClr val="FF0000"/>
              </a:solidFill>
            </a:endParaRPr>
          </a:p>
        </p:txBody>
      </p:sp>
      <p:sp>
        <p:nvSpPr>
          <p:cNvPr id="13" name="TextBox 12"/>
          <p:cNvSpPr txBox="1"/>
          <p:nvPr/>
        </p:nvSpPr>
        <p:spPr>
          <a:xfrm>
            <a:off x="5555237" y="5886266"/>
            <a:ext cx="510047" cy="369332"/>
          </a:xfrm>
          <a:prstGeom prst="rect">
            <a:avLst/>
          </a:prstGeom>
          <a:noFill/>
        </p:spPr>
        <p:txBody>
          <a:bodyPr wrap="square" rtlCol="0">
            <a:spAutoFit/>
          </a:bodyPr>
          <a:lstStyle/>
          <a:p>
            <a:r>
              <a:rPr lang="en-US" b="1" dirty="0" smtClean="0">
                <a:solidFill>
                  <a:srgbClr val="FF0000"/>
                </a:solidFill>
              </a:rPr>
              <a:t>ME</a:t>
            </a:r>
            <a:endParaRPr lang="en-US" b="1" dirty="0">
              <a:solidFill>
                <a:srgbClr val="FF0000"/>
              </a:solidFill>
            </a:endParaRPr>
          </a:p>
        </p:txBody>
      </p:sp>
      <p:sp>
        <p:nvSpPr>
          <p:cNvPr id="14" name="TextBox 13"/>
          <p:cNvSpPr txBox="1"/>
          <p:nvPr/>
        </p:nvSpPr>
        <p:spPr>
          <a:xfrm>
            <a:off x="7619730" y="3362065"/>
            <a:ext cx="1524270" cy="276999"/>
          </a:xfrm>
          <a:prstGeom prst="rect">
            <a:avLst/>
          </a:prstGeom>
          <a:noFill/>
        </p:spPr>
        <p:txBody>
          <a:bodyPr wrap="square" rtlCol="0">
            <a:spAutoFit/>
          </a:bodyPr>
          <a:lstStyle/>
          <a:p>
            <a:r>
              <a:rPr lang="en-US" sz="1200" b="1" dirty="0" smtClean="0">
                <a:solidFill>
                  <a:srgbClr val="FF0000"/>
                </a:solidFill>
              </a:rPr>
              <a:t>Most Incompetent</a:t>
            </a:r>
            <a:endParaRPr lang="en-US" sz="1200" b="1" dirty="0">
              <a:solidFill>
                <a:srgbClr val="FF0000"/>
              </a:solidFill>
            </a:endParaRPr>
          </a:p>
        </p:txBody>
      </p:sp>
      <p:sp>
        <p:nvSpPr>
          <p:cNvPr id="15" name="TextBox 14"/>
          <p:cNvSpPr txBox="1"/>
          <p:nvPr/>
        </p:nvSpPr>
        <p:spPr>
          <a:xfrm>
            <a:off x="243111" y="3375965"/>
            <a:ext cx="1524270" cy="276999"/>
          </a:xfrm>
          <a:prstGeom prst="rect">
            <a:avLst/>
          </a:prstGeom>
          <a:noFill/>
        </p:spPr>
        <p:txBody>
          <a:bodyPr wrap="square" rtlCol="0">
            <a:spAutoFit/>
          </a:bodyPr>
          <a:lstStyle/>
          <a:p>
            <a:r>
              <a:rPr lang="en-US" sz="1200" b="1" dirty="0" smtClean="0">
                <a:solidFill>
                  <a:srgbClr val="FF0000"/>
                </a:solidFill>
              </a:rPr>
              <a:t>Least Incompetent</a:t>
            </a:r>
            <a:endParaRPr lang="en-US" sz="1200" b="1" dirty="0">
              <a:solidFill>
                <a:srgbClr val="FF0000"/>
              </a:solidFill>
            </a:endParaRPr>
          </a:p>
        </p:txBody>
      </p:sp>
      <p:sp>
        <p:nvSpPr>
          <p:cNvPr id="16" name="Multiply 15"/>
          <p:cNvSpPr>
            <a:spLocks noChangeAspect="1"/>
          </p:cNvSpPr>
          <p:nvPr/>
        </p:nvSpPr>
        <p:spPr>
          <a:xfrm>
            <a:off x="5498299" y="6127711"/>
            <a:ext cx="640080" cy="640080"/>
          </a:xfrm>
          <a:prstGeom prst="mathMultiply">
            <a:avLst>
              <a:gd name="adj1" fmla="val 934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FF0000"/>
              </a:solidFill>
            </a:endParaRPr>
          </a:p>
        </p:txBody>
      </p:sp>
      <p:sp>
        <p:nvSpPr>
          <p:cNvPr id="17" name="Multiply 16"/>
          <p:cNvSpPr>
            <a:spLocks noChangeAspect="1"/>
          </p:cNvSpPr>
          <p:nvPr/>
        </p:nvSpPr>
        <p:spPr>
          <a:xfrm>
            <a:off x="7788288" y="4824847"/>
            <a:ext cx="640080" cy="640080"/>
          </a:xfrm>
          <a:prstGeom prst="mathMultiply">
            <a:avLst>
              <a:gd name="adj1" fmla="val 9349"/>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3">
                  <a:lumMod val="75000"/>
                </a:schemeClr>
              </a:solidFill>
            </a:endParaRPr>
          </a:p>
        </p:txBody>
      </p:sp>
      <p:sp>
        <p:nvSpPr>
          <p:cNvPr id="18" name="Multiply 17"/>
          <p:cNvSpPr>
            <a:spLocks noChangeAspect="1"/>
          </p:cNvSpPr>
          <p:nvPr/>
        </p:nvSpPr>
        <p:spPr>
          <a:xfrm>
            <a:off x="7801247" y="6114753"/>
            <a:ext cx="640080" cy="640080"/>
          </a:xfrm>
          <a:prstGeom prst="mathMultiply">
            <a:avLst>
              <a:gd name="adj1" fmla="val 9349"/>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3">
                  <a:lumMod val="75000"/>
                </a:schemeClr>
              </a:solidFill>
            </a:endParaRPr>
          </a:p>
        </p:txBody>
      </p:sp>
      <p:sp>
        <p:nvSpPr>
          <p:cNvPr id="19" name="TextBox 18"/>
          <p:cNvSpPr txBox="1"/>
          <p:nvPr/>
        </p:nvSpPr>
        <p:spPr>
          <a:xfrm>
            <a:off x="6621909" y="4640181"/>
            <a:ext cx="2522091" cy="369332"/>
          </a:xfrm>
          <a:prstGeom prst="rect">
            <a:avLst/>
          </a:prstGeom>
          <a:noFill/>
        </p:spPr>
        <p:txBody>
          <a:bodyPr wrap="square" rtlCol="0">
            <a:spAutoFit/>
          </a:bodyPr>
          <a:lstStyle/>
          <a:p>
            <a:r>
              <a:rPr lang="en-US" b="1" dirty="0" smtClean="0">
                <a:solidFill>
                  <a:srgbClr val="32AE51"/>
                </a:solidFill>
              </a:rPr>
              <a:t>INCOMPETENT PERSON</a:t>
            </a:r>
            <a:endParaRPr lang="en-US" b="1" dirty="0">
              <a:solidFill>
                <a:srgbClr val="32AE51"/>
              </a:solidFill>
            </a:endParaRPr>
          </a:p>
        </p:txBody>
      </p:sp>
      <p:sp>
        <p:nvSpPr>
          <p:cNvPr id="20" name="TextBox 19"/>
          <p:cNvSpPr txBox="1"/>
          <p:nvPr/>
        </p:nvSpPr>
        <p:spPr>
          <a:xfrm>
            <a:off x="6621909" y="5943045"/>
            <a:ext cx="2522091" cy="369332"/>
          </a:xfrm>
          <a:prstGeom prst="rect">
            <a:avLst/>
          </a:prstGeom>
          <a:noFill/>
        </p:spPr>
        <p:txBody>
          <a:bodyPr wrap="square" rtlCol="0">
            <a:spAutoFit/>
          </a:bodyPr>
          <a:lstStyle/>
          <a:p>
            <a:r>
              <a:rPr lang="en-US" b="1" dirty="0" smtClean="0">
                <a:solidFill>
                  <a:srgbClr val="32AE51"/>
                </a:solidFill>
              </a:rPr>
              <a:t>INCOMPETENT PERSON</a:t>
            </a:r>
            <a:endParaRPr lang="en-US" b="1" dirty="0">
              <a:solidFill>
                <a:srgbClr val="32AE51"/>
              </a:solidFill>
            </a:endParaRPr>
          </a:p>
        </p:txBody>
      </p:sp>
    </p:spTree>
    <p:extLst>
      <p:ext uri="{BB962C8B-B14F-4D97-AF65-F5344CB8AC3E}">
        <p14:creationId xmlns:p14="http://schemas.microsoft.com/office/powerpoint/2010/main" val="332113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87" y="338328"/>
            <a:ext cx="9014413" cy="1252728"/>
          </a:xfrm>
        </p:spPr>
        <p:txBody>
          <a:bodyPr>
            <a:normAutofit/>
          </a:bodyPr>
          <a:lstStyle/>
          <a:p>
            <a:r>
              <a:rPr lang="en-US" sz="2800" dirty="0" smtClean="0"/>
              <a:t>Developing New Core </a:t>
            </a:r>
            <a:r>
              <a:rPr lang="en-US" sz="2800" dirty="0"/>
              <a:t>Beliefs</a:t>
            </a:r>
            <a:r>
              <a:rPr lang="en-US" sz="2800" dirty="0" smtClean="0"/>
              <a:t>: Behavioral Experiments</a:t>
            </a:r>
            <a:endParaRPr lang="en-US" sz="2800" dirty="0"/>
          </a:p>
        </p:txBody>
      </p:sp>
      <p:sp>
        <p:nvSpPr>
          <p:cNvPr id="4" name="Content Placeholder 3"/>
          <p:cNvSpPr>
            <a:spLocks noGrp="1"/>
          </p:cNvSpPr>
          <p:nvPr>
            <p:ph idx="1"/>
          </p:nvPr>
        </p:nvSpPr>
        <p:spPr>
          <a:xfrm>
            <a:off x="259174" y="2623633"/>
            <a:ext cx="8656427" cy="4114505"/>
          </a:xfrm>
        </p:spPr>
        <p:txBody>
          <a:bodyPr>
            <a:normAutofit fontScale="77500" lnSpcReduction="20000"/>
          </a:bodyPr>
          <a:lstStyle/>
          <a:p>
            <a:pPr lvl="0"/>
            <a:r>
              <a:rPr lang="en-US" dirty="0"/>
              <a:t>Do </a:t>
            </a:r>
            <a:r>
              <a:rPr lang="en-US" dirty="0" smtClean="0"/>
              <a:t>experiments </a:t>
            </a:r>
            <a:r>
              <a:rPr lang="en-US" dirty="0"/>
              <a:t>to test </a:t>
            </a:r>
            <a:r>
              <a:rPr lang="en-US" dirty="0" smtClean="0"/>
              <a:t>out behaviors </a:t>
            </a:r>
            <a:r>
              <a:rPr lang="en-US" dirty="0"/>
              <a:t>that </a:t>
            </a:r>
            <a:r>
              <a:rPr lang="en-US" dirty="0" smtClean="0"/>
              <a:t>are </a:t>
            </a:r>
            <a:r>
              <a:rPr lang="en-US" i="1" dirty="0" smtClean="0"/>
              <a:t>consistent</a:t>
            </a:r>
            <a:r>
              <a:rPr lang="en-US" dirty="0" smtClean="0"/>
              <a:t> </a:t>
            </a:r>
            <a:r>
              <a:rPr lang="en-US" dirty="0"/>
              <a:t>with </a:t>
            </a:r>
            <a:r>
              <a:rPr lang="en-US" dirty="0" smtClean="0"/>
              <a:t>the new </a:t>
            </a:r>
            <a:r>
              <a:rPr lang="en-US" dirty="0"/>
              <a:t>core </a:t>
            </a:r>
            <a:r>
              <a:rPr lang="en-US" dirty="0" smtClean="0"/>
              <a:t>belief and </a:t>
            </a:r>
            <a:r>
              <a:rPr lang="en-US" i="1" dirty="0" smtClean="0"/>
              <a:t>inconsistent</a:t>
            </a:r>
            <a:r>
              <a:rPr lang="en-US" dirty="0" smtClean="0"/>
              <a:t> with the old core belief</a:t>
            </a:r>
          </a:p>
          <a:p>
            <a:pPr marL="0" lvl="0" indent="0">
              <a:buNone/>
            </a:pPr>
            <a:endParaRPr lang="en-US" dirty="0" smtClean="0"/>
          </a:p>
          <a:p>
            <a:pPr lvl="1"/>
            <a:r>
              <a:rPr lang="en-US" sz="2400" i="1" dirty="0" smtClean="0"/>
              <a:t>These might be behaviors you’d do if you had </a:t>
            </a:r>
            <a:r>
              <a:rPr lang="en-US" sz="2400" b="1" i="1" dirty="0" smtClean="0"/>
              <a:t>confidence</a:t>
            </a:r>
            <a:r>
              <a:rPr lang="en-US" sz="2400" i="1" dirty="0" smtClean="0"/>
              <a:t> in your new core belief</a:t>
            </a:r>
          </a:p>
          <a:p>
            <a:pPr lvl="1"/>
            <a:r>
              <a:rPr lang="en-US" sz="2400" i="1" dirty="0" smtClean="0"/>
              <a:t>Acting “as if” </a:t>
            </a:r>
          </a:p>
          <a:p>
            <a:pPr lvl="0"/>
            <a:endParaRPr lang="en-US" dirty="0"/>
          </a:p>
          <a:p>
            <a:pPr lvl="0"/>
            <a:r>
              <a:rPr lang="en-US" dirty="0" smtClean="0"/>
              <a:t>See page 174 in </a:t>
            </a:r>
            <a:r>
              <a:rPr lang="en-US" i="1" dirty="0" smtClean="0"/>
              <a:t>Mind Over Mood</a:t>
            </a:r>
            <a:endParaRPr lang="en-US" dirty="0"/>
          </a:p>
          <a:p>
            <a:pPr lvl="0"/>
            <a:endParaRPr lang="en-US" dirty="0"/>
          </a:p>
          <a:p>
            <a:pPr lvl="0"/>
            <a:r>
              <a:rPr lang="en-US" dirty="0" smtClean="0"/>
              <a:t>Example:</a:t>
            </a:r>
          </a:p>
          <a:p>
            <a:pPr marL="0" lvl="0" indent="0">
              <a:buNone/>
            </a:pPr>
            <a:endParaRPr lang="en-US" sz="1100" dirty="0" smtClean="0"/>
          </a:p>
          <a:p>
            <a:pPr marL="301943" lvl="1" indent="0">
              <a:spcAft>
                <a:spcPts val="600"/>
              </a:spcAft>
              <a:buNone/>
            </a:pPr>
            <a:r>
              <a:rPr lang="en-US" sz="2000" b="1" dirty="0" smtClean="0"/>
              <a:t>Old Core Belief: </a:t>
            </a:r>
            <a:r>
              <a:rPr lang="en-US" sz="2000" dirty="0" smtClean="0"/>
              <a:t>I am less important than other people.</a:t>
            </a:r>
            <a:endParaRPr lang="en-US" sz="2000" b="1" dirty="0" smtClean="0"/>
          </a:p>
          <a:p>
            <a:pPr marL="301943" lvl="1" indent="0">
              <a:spcAft>
                <a:spcPts val="600"/>
              </a:spcAft>
              <a:buNone/>
            </a:pPr>
            <a:r>
              <a:rPr lang="en-US" sz="2000" b="1" dirty="0" smtClean="0"/>
              <a:t>New Core Belief: </a:t>
            </a:r>
            <a:r>
              <a:rPr lang="en-US" sz="2000" dirty="0" smtClean="0"/>
              <a:t>My </a:t>
            </a:r>
            <a:r>
              <a:rPr lang="en-US" sz="2000" dirty="0"/>
              <a:t>needs are </a:t>
            </a:r>
            <a:r>
              <a:rPr lang="en-US" sz="2000" dirty="0" smtClean="0"/>
              <a:t>important, too.</a:t>
            </a:r>
            <a:endParaRPr lang="en-US" sz="2000" dirty="0"/>
          </a:p>
          <a:p>
            <a:pPr marL="301943" lvl="1" indent="0">
              <a:spcAft>
                <a:spcPts val="600"/>
              </a:spcAft>
              <a:buNone/>
            </a:pPr>
            <a:r>
              <a:rPr lang="en-US" sz="2000" b="1" dirty="0" smtClean="0"/>
              <a:t>Behavior: </a:t>
            </a:r>
            <a:r>
              <a:rPr lang="en-US" sz="2000" dirty="0" smtClean="0"/>
              <a:t>I speak </a:t>
            </a:r>
            <a:r>
              <a:rPr lang="en-US" sz="2000" dirty="0"/>
              <a:t>up for </a:t>
            </a:r>
            <a:r>
              <a:rPr lang="en-US" sz="2000" dirty="0" smtClean="0"/>
              <a:t>what I need.</a:t>
            </a:r>
          </a:p>
          <a:p>
            <a:pPr marL="301943" lvl="1" indent="0">
              <a:spcAft>
                <a:spcPts val="600"/>
              </a:spcAft>
              <a:buNone/>
            </a:pPr>
            <a:r>
              <a:rPr lang="en-US" sz="2000" b="1" dirty="0" smtClean="0"/>
              <a:t>Experiment: </a:t>
            </a:r>
            <a:r>
              <a:rPr lang="en-US" sz="2000" dirty="0" smtClean="0"/>
              <a:t>Try speaking up with strangers first, then later try with friends and family.</a:t>
            </a:r>
            <a:endParaRPr lang="en-US" sz="2000" b="1" dirty="0"/>
          </a:p>
          <a:p>
            <a:endParaRPr lang="en-US" dirty="0"/>
          </a:p>
        </p:txBody>
      </p:sp>
    </p:spTree>
    <p:extLst>
      <p:ext uri="{BB962C8B-B14F-4D97-AF65-F5344CB8AC3E}">
        <p14:creationId xmlns:p14="http://schemas.microsoft.com/office/powerpoint/2010/main" val="78397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0597" y="2675467"/>
            <a:ext cx="8138079" cy="4049714"/>
          </a:xfrm>
        </p:spPr>
        <p:txBody>
          <a:bodyPr>
            <a:normAutofit/>
          </a:bodyPr>
          <a:lstStyle/>
          <a:p>
            <a:pPr lvl="0"/>
            <a:r>
              <a:rPr lang="en-US" dirty="0"/>
              <a:t>Throughout therapy, </a:t>
            </a:r>
            <a:r>
              <a:rPr lang="en-US" dirty="0" smtClean="0"/>
              <a:t>use tools to help the </a:t>
            </a:r>
            <a:r>
              <a:rPr lang="en-US" dirty="0"/>
              <a:t>client to </a:t>
            </a:r>
            <a:r>
              <a:rPr lang="en-US" dirty="0" smtClean="0"/>
              <a:t>identify positive evidence about self, </a:t>
            </a:r>
            <a:r>
              <a:rPr lang="en-US" dirty="0"/>
              <a:t>others</a:t>
            </a:r>
            <a:r>
              <a:rPr lang="en-US" dirty="0" smtClean="0"/>
              <a:t>, and </a:t>
            </a:r>
            <a:r>
              <a:rPr lang="en-US" dirty="0"/>
              <a:t>the </a:t>
            </a:r>
            <a:r>
              <a:rPr lang="en-US" dirty="0" smtClean="0"/>
              <a:t>world</a:t>
            </a:r>
          </a:p>
          <a:p>
            <a:pPr marL="0" lvl="0" indent="0">
              <a:buNone/>
            </a:pPr>
            <a:endParaRPr lang="en-US" dirty="0" smtClean="0"/>
          </a:p>
          <a:p>
            <a:pPr lvl="2"/>
            <a:r>
              <a:rPr lang="en-US" sz="2200" dirty="0" smtClean="0"/>
              <a:t>Gratitude Practice</a:t>
            </a:r>
          </a:p>
          <a:p>
            <a:pPr lvl="2"/>
            <a:r>
              <a:rPr lang="en-US" sz="2200" dirty="0" smtClean="0"/>
              <a:t>Credit List</a:t>
            </a:r>
          </a:p>
          <a:p>
            <a:pPr lvl="2"/>
            <a:r>
              <a:rPr lang="en-US" sz="2200" dirty="0" smtClean="0"/>
              <a:t>Compliments Log</a:t>
            </a:r>
          </a:p>
          <a:p>
            <a:pPr lvl="0"/>
            <a:endParaRPr lang="en-US" dirty="0"/>
          </a:p>
          <a:p>
            <a:pPr lvl="0"/>
            <a:r>
              <a:rPr lang="en-US" dirty="0"/>
              <a:t>Use downward arrow technique </a:t>
            </a:r>
            <a:r>
              <a:rPr lang="en-US" dirty="0" smtClean="0"/>
              <a:t>for these examples</a:t>
            </a:r>
            <a:endParaRPr lang="en-US" dirty="0"/>
          </a:p>
          <a:p>
            <a:pPr marL="301943" lvl="1" indent="0">
              <a:buNone/>
            </a:pPr>
            <a:r>
              <a:rPr lang="en-US" dirty="0" smtClean="0"/>
              <a:t>e.g</a:t>
            </a:r>
            <a:r>
              <a:rPr lang="en-US" dirty="0"/>
              <a:t>. </a:t>
            </a:r>
            <a:r>
              <a:rPr lang="en-US" i="1" dirty="0"/>
              <a:t>“What does it say about you that you </a:t>
            </a:r>
            <a:r>
              <a:rPr lang="en-US" i="1" dirty="0" smtClean="0"/>
              <a:t>started this </a:t>
            </a:r>
            <a:r>
              <a:rPr lang="en-US" i="1" dirty="0"/>
              <a:t>project?”</a:t>
            </a:r>
          </a:p>
          <a:p>
            <a:endParaRPr lang="en-US" dirty="0"/>
          </a:p>
        </p:txBody>
      </p:sp>
      <p:sp>
        <p:nvSpPr>
          <p:cNvPr id="3" name="Title 2"/>
          <p:cNvSpPr>
            <a:spLocks noGrp="1"/>
          </p:cNvSpPr>
          <p:nvPr>
            <p:ph type="title"/>
          </p:nvPr>
        </p:nvSpPr>
        <p:spPr>
          <a:xfrm>
            <a:off x="168463" y="338328"/>
            <a:ext cx="8798974" cy="1252728"/>
          </a:xfrm>
        </p:spPr>
        <p:txBody>
          <a:bodyPr>
            <a:normAutofit/>
          </a:bodyPr>
          <a:lstStyle/>
          <a:p>
            <a:r>
              <a:rPr lang="en-US" sz="2800" dirty="0" smtClean="0"/>
              <a:t>Developing New Core Beliefs: Positive Downward Arrow</a:t>
            </a:r>
            <a:endParaRPr lang="en-US" sz="2800" dirty="0"/>
          </a:p>
        </p:txBody>
      </p:sp>
    </p:spTree>
    <p:extLst>
      <p:ext uri="{BB962C8B-B14F-4D97-AF65-F5344CB8AC3E}">
        <p14:creationId xmlns:p14="http://schemas.microsoft.com/office/powerpoint/2010/main" val="251090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217" y="2604550"/>
            <a:ext cx="8604592" cy="4055841"/>
          </a:xfrm>
        </p:spPr>
        <p:txBody>
          <a:bodyPr>
            <a:normAutofit fontScale="85000" lnSpcReduction="20000"/>
          </a:bodyPr>
          <a:lstStyle/>
          <a:p>
            <a:pPr lvl="0"/>
            <a:r>
              <a:rPr lang="en-US" dirty="0" smtClean="0"/>
              <a:t>Ask, “When </a:t>
            </a:r>
            <a:r>
              <a:rPr lang="en-US" dirty="0"/>
              <a:t>is </a:t>
            </a:r>
            <a:r>
              <a:rPr lang="en-US" dirty="0" smtClean="0"/>
              <a:t>the </a:t>
            </a:r>
            <a:r>
              <a:rPr lang="en-US" dirty="0" smtClean="0"/>
              <a:t>very first </a:t>
            </a:r>
            <a:r>
              <a:rPr lang="en-US" dirty="0"/>
              <a:t>time </a:t>
            </a:r>
            <a:r>
              <a:rPr lang="en-US" dirty="0" smtClean="0"/>
              <a:t>you </a:t>
            </a:r>
            <a:r>
              <a:rPr lang="en-US" dirty="0"/>
              <a:t>remember </a:t>
            </a:r>
            <a:r>
              <a:rPr lang="en-US" dirty="0" smtClean="0"/>
              <a:t>having this negative core belief?</a:t>
            </a:r>
            <a:r>
              <a:rPr lang="en-US" dirty="0" smtClean="0"/>
              <a:t>”</a:t>
            </a:r>
          </a:p>
          <a:p>
            <a:pPr lvl="0"/>
            <a:endParaRPr lang="en-US" i="1" dirty="0"/>
          </a:p>
          <a:p>
            <a:pPr lvl="0"/>
            <a:r>
              <a:rPr lang="en-US" dirty="0" smtClean="0"/>
              <a:t>Have the client revisit this memory in detail (e.g. </a:t>
            </a:r>
            <a:r>
              <a:rPr lang="en-US" i="1" dirty="0" smtClean="0"/>
              <a:t>“What were you doing, thinking, feeling?”</a:t>
            </a:r>
            <a:r>
              <a:rPr lang="en-US" dirty="0" smtClean="0"/>
              <a:t>) </a:t>
            </a:r>
          </a:p>
          <a:p>
            <a:pPr marL="0" lvl="0" indent="0">
              <a:buNone/>
            </a:pPr>
            <a:endParaRPr lang="en-US" dirty="0" smtClean="0"/>
          </a:p>
          <a:p>
            <a:pPr lvl="0"/>
            <a:r>
              <a:rPr lang="en-US" dirty="0" smtClean="0"/>
              <a:t>Give the client the opportunity to speak to their younger self (e.g. “</a:t>
            </a:r>
            <a:r>
              <a:rPr lang="en-US" i="1" dirty="0" smtClean="0"/>
              <a:t>What would you like your young self to know?”</a:t>
            </a:r>
            <a:r>
              <a:rPr lang="en-US" dirty="0" smtClean="0"/>
              <a:t>)</a:t>
            </a:r>
          </a:p>
          <a:p>
            <a:pPr lvl="0"/>
            <a:endParaRPr lang="en-US" sz="2400" dirty="0"/>
          </a:p>
          <a:p>
            <a:pPr lvl="0"/>
            <a:r>
              <a:rPr lang="en-US" dirty="0" smtClean="0"/>
              <a:t>Remind the client that as children, we </a:t>
            </a:r>
            <a:r>
              <a:rPr lang="en-US" dirty="0"/>
              <a:t>accept what </a:t>
            </a:r>
            <a:r>
              <a:rPr lang="en-US" dirty="0" smtClean="0"/>
              <a:t>we’re taught as </a:t>
            </a:r>
            <a:r>
              <a:rPr lang="en-US" dirty="0"/>
              <a:t>truth, because we don’t have </a:t>
            </a:r>
            <a:r>
              <a:rPr lang="en-US" dirty="0" smtClean="0"/>
              <a:t>the critical thinking skills </a:t>
            </a:r>
            <a:r>
              <a:rPr lang="en-US" dirty="0"/>
              <a:t>to </a:t>
            </a:r>
            <a:r>
              <a:rPr lang="en-US" dirty="0" smtClean="0"/>
              <a:t>question it</a:t>
            </a:r>
          </a:p>
          <a:p>
            <a:pPr lvl="0"/>
            <a:endParaRPr lang="en-US" dirty="0"/>
          </a:p>
          <a:p>
            <a:pPr lvl="0"/>
            <a:r>
              <a:rPr lang="en-US" dirty="0" smtClean="0"/>
              <a:t>Ask </a:t>
            </a:r>
            <a:r>
              <a:rPr lang="en-US" dirty="0"/>
              <a:t>the client, “In retrospect, was this belief </a:t>
            </a:r>
            <a:r>
              <a:rPr lang="en-US" dirty="0" smtClean="0"/>
              <a:t>true?”</a:t>
            </a:r>
            <a:endParaRPr lang="en-US" dirty="0"/>
          </a:p>
        </p:txBody>
      </p:sp>
      <p:sp>
        <p:nvSpPr>
          <p:cNvPr id="3" name="Title 2"/>
          <p:cNvSpPr>
            <a:spLocks noGrp="1"/>
          </p:cNvSpPr>
          <p:nvPr>
            <p:ph type="title"/>
          </p:nvPr>
        </p:nvSpPr>
        <p:spPr/>
        <p:txBody>
          <a:bodyPr>
            <a:normAutofit/>
          </a:bodyPr>
          <a:lstStyle/>
          <a:p>
            <a:r>
              <a:rPr lang="en-US" sz="2800" dirty="0"/>
              <a:t>Developing New Core Beliefs: </a:t>
            </a:r>
            <a:r>
              <a:rPr lang="en-US" sz="2800" dirty="0" smtClean="0"/>
              <a:t>Historical Perspective</a:t>
            </a:r>
            <a:endParaRPr lang="en-US" sz="2800" dirty="0"/>
          </a:p>
        </p:txBody>
      </p:sp>
    </p:spTree>
    <p:extLst>
      <p:ext uri="{BB962C8B-B14F-4D97-AF65-F5344CB8AC3E}">
        <p14:creationId xmlns:p14="http://schemas.microsoft.com/office/powerpoint/2010/main" val="94718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217" y="2604550"/>
            <a:ext cx="8757106" cy="4055841"/>
          </a:xfrm>
        </p:spPr>
        <p:txBody>
          <a:bodyPr>
            <a:normAutofit/>
          </a:bodyPr>
          <a:lstStyle/>
          <a:p>
            <a:r>
              <a:rPr lang="en-US" sz="2200" dirty="0"/>
              <a:t>As you work on developing core beliefs, </a:t>
            </a:r>
            <a:r>
              <a:rPr lang="en-US" sz="2200" dirty="0" smtClean="0"/>
              <a:t>have the client continuously </a:t>
            </a:r>
            <a:r>
              <a:rPr lang="en-US" sz="2200" dirty="0"/>
              <a:t>rate </a:t>
            </a:r>
            <a:r>
              <a:rPr lang="en-US" sz="2200" dirty="0" smtClean="0"/>
              <a:t>their percentage </a:t>
            </a:r>
            <a:r>
              <a:rPr lang="en-US" sz="2200" dirty="0"/>
              <a:t>confidence in the new core </a:t>
            </a:r>
            <a:r>
              <a:rPr lang="en-US" sz="2200" dirty="0" smtClean="0"/>
              <a:t>belief</a:t>
            </a:r>
            <a:endParaRPr lang="en-US" sz="2200" dirty="0"/>
          </a:p>
          <a:p>
            <a:pPr marL="0" lvl="0" indent="0">
              <a:buNone/>
            </a:pPr>
            <a:endParaRPr lang="en-US" dirty="0"/>
          </a:p>
        </p:txBody>
      </p:sp>
      <p:sp>
        <p:nvSpPr>
          <p:cNvPr id="3" name="Title 2"/>
          <p:cNvSpPr>
            <a:spLocks noGrp="1"/>
          </p:cNvSpPr>
          <p:nvPr>
            <p:ph type="title"/>
          </p:nvPr>
        </p:nvSpPr>
        <p:spPr/>
        <p:txBody>
          <a:bodyPr>
            <a:normAutofit/>
          </a:bodyPr>
          <a:lstStyle/>
          <a:p>
            <a:r>
              <a:rPr lang="en-US" sz="2800" dirty="0"/>
              <a:t>Developing New Core Beliefs: </a:t>
            </a:r>
            <a:r>
              <a:rPr lang="en-US" sz="2800" dirty="0" smtClean="0"/>
              <a:t>Rating Confidence</a:t>
            </a:r>
            <a:endParaRPr lang="en-US" sz="2800" dirty="0"/>
          </a:p>
        </p:txBody>
      </p:sp>
      <p:pic>
        <p:nvPicPr>
          <p:cNvPr id="4" name="Picture 3" descr="Screen Shot 2018-06-28 at 8.45.34 A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14048"/>
          <a:stretch/>
        </p:blipFill>
        <p:spPr>
          <a:xfrm>
            <a:off x="1929284" y="3387555"/>
            <a:ext cx="5418071" cy="3369451"/>
          </a:xfrm>
          <a:prstGeom prst="rect">
            <a:avLst/>
          </a:prstGeom>
        </p:spPr>
      </p:pic>
    </p:spTree>
    <p:extLst>
      <p:ext uri="{BB962C8B-B14F-4D97-AF65-F5344CB8AC3E}">
        <p14:creationId xmlns:p14="http://schemas.microsoft.com/office/powerpoint/2010/main" val="230088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37775"/>
            <a:ext cx="7772400" cy="1780108"/>
          </a:xfrm>
        </p:spPr>
        <p:txBody>
          <a:bodyPr/>
          <a:lstStyle/>
          <a:p>
            <a:r>
              <a:rPr lang="en-US" dirty="0" smtClean="0"/>
              <a:t>Questions and Client Consultation</a:t>
            </a:r>
            <a:endParaRPr lang="en-US" dirty="0"/>
          </a:p>
        </p:txBody>
      </p:sp>
    </p:spTree>
    <p:extLst>
      <p:ext uri="{BB962C8B-B14F-4D97-AF65-F5344CB8AC3E}">
        <p14:creationId xmlns:p14="http://schemas.microsoft.com/office/powerpoint/2010/main" val="289090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3485"/>
            <a:ext cx="7408333" cy="3450696"/>
          </a:xfrm>
        </p:spPr>
        <p:txBody>
          <a:bodyPr>
            <a:noAutofit/>
          </a:bodyPr>
          <a:lstStyle/>
          <a:p>
            <a:pPr marL="457200" indent="-457200">
              <a:lnSpc>
                <a:spcPct val="200000"/>
              </a:lnSpc>
              <a:buFont typeface="+mj-lt"/>
              <a:buAutoNum type="arabicPeriod"/>
            </a:pPr>
            <a:r>
              <a:rPr lang="en-US" sz="3200" dirty="0" smtClean="0"/>
              <a:t>Defining Core Beliefs</a:t>
            </a:r>
          </a:p>
          <a:p>
            <a:pPr marL="457200" indent="-457200">
              <a:lnSpc>
                <a:spcPct val="200000"/>
              </a:lnSpc>
              <a:buFont typeface="+mj-lt"/>
              <a:buAutoNum type="arabicPeriod"/>
            </a:pPr>
            <a:r>
              <a:rPr lang="en-US" sz="3200" dirty="0" smtClean="0"/>
              <a:t>Identifying Core Beliefs</a:t>
            </a:r>
          </a:p>
          <a:p>
            <a:pPr marL="457200" indent="-457200">
              <a:lnSpc>
                <a:spcPct val="200000"/>
              </a:lnSpc>
              <a:buFont typeface="+mj-lt"/>
              <a:buAutoNum type="arabicPeriod"/>
            </a:pPr>
            <a:r>
              <a:rPr lang="en-US" sz="3200" dirty="0" smtClean="0"/>
              <a:t>Developing New Core Beliefs</a:t>
            </a:r>
          </a:p>
          <a:p>
            <a:pPr marL="457200" indent="-457200">
              <a:lnSpc>
                <a:spcPct val="200000"/>
              </a:lnSpc>
              <a:buFont typeface="+mj-lt"/>
              <a:buAutoNum type="arabicPeriod"/>
            </a:pPr>
            <a:r>
              <a:rPr lang="en-US" sz="3200" dirty="0" smtClean="0"/>
              <a:t>Questions</a:t>
            </a:r>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08850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spcBef>
                <a:spcPts val="0"/>
              </a:spcBef>
              <a:spcAft>
                <a:spcPts val="3600"/>
              </a:spcAft>
            </a:pPr>
            <a:r>
              <a:rPr lang="en-US" sz="3200" dirty="0"/>
              <a:t>O</a:t>
            </a:r>
            <a:r>
              <a:rPr lang="en-US" sz="3200" dirty="0" smtClean="0"/>
              <a:t>ne’s </a:t>
            </a:r>
            <a:r>
              <a:rPr lang="en-US" sz="3200" dirty="0"/>
              <a:t>most </a:t>
            </a:r>
            <a:r>
              <a:rPr lang="en-US" sz="3200" dirty="0" smtClean="0"/>
              <a:t>central beliefs </a:t>
            </a:r>
            <a:r>
              <a:rPr lang="en-US" sz="3200" dirty="0"/>
              <a:t>about oneself, other people, and the world</a:t>
            </a:r>
          </a:p>
          <a:p>
            <a:pPr lvl="0">
              <a:spcBef>
                <a:spcPts val="0"/>
              </a:spcBef>
              <a:spcAft>
                <a:spcPts val="3600"/>
              </a:spcAft>
            </a:pPr>
            <a:r>
              <a:rPr lang="en-US" sz="3200" dirty="0" smtClean="0"/>
              <a:t>Absolute, </a:t>
            </a:r>
            <a:r>
              <a:rPr lang="en-US" sz="3200" dirty="0"/>
              <a:t>all-or-nothing statements</a:t>
            </a:r>
          </a:p>
          <a:p>
            <a:pPr lvl="0">
              <a:spcBef>
                <a:spcPts val="0"/>
              </a:spcBef>
              <a:spcAft>
                <a:spcPts val="3600"/>
              </a:spcAft>
            </a:pPr>
            <a:r>
              <a:rPr lang="en-US" sz="3200" i="1" dirty="0" smtClean="0"/>
              <a:t>Ideas</a:t>
            </a:r>
            <a:r>
              <a:rPr lang="en-US" sz="3200" dirty="0" smtClean="0"/>
              <a:t>, </a:t>
            </a:r>
            <a:r>
              <a:rPr lang="en-US" sz="3200" dirty="0"/>
              <a:t>not necessarily </a:t>
            </a:r>
            <a:r>
              <a:rPr lang="en-US" sz="3200" i="1" dirty="0" smtClean="0"/>
              <a:t>truths</a:t>
            </a:r>
            <a:endParaRPr lang="en-US" sz="3200" i="1" dirty="0"/>
          </a:p>
          <a:p>
            <a:pPr marL="0" indent="0">
              <a:buNone/>
            </a:pPr>
            <a:endParaRPr lang="en-US" sz="3200" dirty="0"/>
          </a:p>
        </p:txBody>
      </p:sp>
      <p:sp>
        <p:nvSpPr>
          <p:cNvPr id="3" name="Title 2"/>
          <p:cNvSpPr>
            <a:spLocks noGrp="1"/>
          </p:cNvSpPr>
          <p:nvPr>
            <p:ph type="title"/>
          </p:nvPr>
        </p:nvSpPr>
        <p:spPr/>
        <p:txBody>
          <a:bodyPr/>
          <a:lstStyle/>
          <a:p>
            <a:r>
              <a:rPr lang="en-US" dirty="0" smtClean="0"/>
              <a:t>What are core beliefs?</a:t>
            </a:r>
            <a:endParaRPr lang="en-US" dirty="0"/>
          </a:p>
        </p:txBody>
      </p:sp>
    </p:spTree>
    <p:extLst>
      <p:ext uri="{BB962C8B-B14F-4D97-AF65-F5344CB8AC3E}">
        <p14:creationId xmlns:p14="http://schemas.microsoft.com/office/powerpoint/2010/main" val="381487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274152"/>
            <a:ext cx="8497278" cy="4295534"/>
          </a:xfrm>
        </p:spPr>
        <p:txBody>
          <a:bodyPr>
            <a:noAutofit/>
          </a:bodyPr>
          <a:lstStyle/>
          <a:p>
            <a:pPr>
              <a:lnSpc>
                <a:spcPct val="80000"/>
              </a:lnSpc>
            </a:pPr>
            <a:endParaRPr lang="en-US" sz="1800" dirty="0" smtClean="0"/>
          </a:p>
          <a:p>
            <a:pPr>
              <a:lnSpc>
                <a:spcPct val="80000"/>
              </a:lnSpc>
            </a:pPr>
            <a:r>
              <a:rPr lang="en-US" sz="1800" dirty="0" smtClean="0"/>
              <a:t>Like sunglasses, our core beliefs color our worldview</a:t>
            </a:r>
          </a:p>
          <a:p>
            <a:pPr marL="0" indent="0">
              <a:lnSpc>
                <a:spcPct val="80000"/>
              </a:lnSpc>
              <a:buNone/>
            </a:pPr>
            <a:endParaRPr lang="en-US" sz="1800" dirty="0" smtClean="0"/>
          </a:p>
          <a:p>
            <a:pPr marL="0" lvl="0" indent="0">
              <a:lnSpc>
                <a:spcPct val="80000"/>
              </a:lnSpc>
              <a:buNone/>
            </a:pPr>
            <a:endParaRPr lang="en-US" sz="1800" dirty="0"/>
          </a:p>
          <a:p>
            <a:pPr marL="0" lvl="0" indent="0">
              <a:lnSpc>
                <a:spcPct val="80000"/>
              </a:lnSpc>
              <a:buNone/>
            </a:pPr>
            <a:endParaRPr lang="en-US" sz="1800" dirty="0" smtClean="0"/>
          </a:p>
          <a:p>
            <a:pPr marL="0" lvl="0" indent="0">
              <a:lnSpc>
                <a:spcPct val="80000"/>
              </a:lnSpc>
              <a:buNone/>
            </a:pPr>
            <a:endParaRPr lang="en-US" sz="1800" dirty="0"/>
          </a:p>
          <a:p>
            <a:pPr marL="0" lvl="0" indent="0">
              <a:lnSpc>
                <a:spcPct val="80000"/>
              </a:lnSpc>
              <a:buNone/>
            </a:pPr>
            <a:endParaRPr lang="en-US" sz="1800" dirty="0"/>
          </a:p>
          <a:p>
            <a:pPr marL="0" lvl="0" indent="0">
              <a:lnSpc>
                <a:spcPct val="80000"/>
              </a:lnSpc>
              <a:buNone/>
            </a:pPr>
            <a:endParaRPr lang="en-US" sz="1800" dirty="0" smtClean="0"/>
          </a:p>
          <a:p>
            <a:pPr marL="0" lvl="0" indent="0">
              <a:lnSpc>
                <a:spcPct val="80000"/>
              </a:lnSpc>
              <a:buNone/>
            </a:pPr>
            <a:endParaRPr lang="en-US" sz="1800" dirty="0" smtClean="0"/>
          </a:p>
          <a:p>
            <a:pPr marL="0" lvl="0" indent="0">
              <a:lnSpc>
                <a:spcPct val="80000"/>
              </a:lnSpc>
              <a:buNone/>
            </a:pPr>
            <a:endParaRPr lang="en-US" sz="1800" dirty="0" smtClean="0"/>
          </a:p>
          <a:p>
            <a:pPr lvl="0">
              <a:lnSpc>
                <a:spcPct val="80000"/>
              </a:lnSpc>
            </a:pPr>
            <a:r>
              <a:rPr lang="en-US" sz="1800" dirty="0" smtClean="0"/>
              <a:t>We complex humans can hold multiple, even contradictory core beliefs</a:t>
            </a:r>
          </a:p>
          <a:p>
            <a:pPr lvl="0">
              <a:lnSpc>
                <a:spcPct val="80000"/>
              </a:lnSpc>
            </a:pPr>
            <a:endParaRPr lang="en-US" sz="1800" dirty="0"/>
          </a:p>
          <a:p>
            <a:pPr lvl="0">
              <a:lnSpc>
                <a:spcPct val="80000"/>
              </a:lnSpc>
            </a:pPr>
            <a:r>
              <a:rPr lang="en-US" sz="1800" dirty="0" smtClean="0"/>
              <a:t>Our core beliefs can become activated or de-activated based on our experiences</a:t>
            </a:r>
          </a:p>
          <a:p>
            <a:pPr lvl="0">
              <a:lnSpc>
                <a:spcPct val="80000"/>
              </a:lnSpc>
            </a:pPr>
            <a:endParaRPr lang="en-US" sz="1800" dirty="0" smtClean="0"/>
          </a:p>
          <a:p>
            <a:pPr lvl="0">
              <a:lnSpc>
                <a:spcPct val="80000"/>
              </a:lnSpc>
            </a:pPr>
            <a:r>
              <a:rPr lang="en-US" sz="1800" dirty="0" smtClean="0"/>
              <a:t>Negative </a:t>
            </a:r>
            <a:r>
              <a:rPr lang="en-US" sz="1800" dirty="0"/>
              <a:t>core beliefs tend to surface during times of stress or </a:t>
            </a:r>
            <a:r>
              <a:rPr lang="en-US" sz="1800" dirty="0" smtClean="0"/>
              <a:t>strong emotion</a:t>
            </a:r>
            <a:endParaRPr lang="en-US" sz="1800" dirty="0"/>
          </a:p>
          <a:p>
            <a:pPr marL="0" lvl="0" indent="0">
              <a:lnSpc>
                <a:spcPct val="80000"/>
              </a:lnSpc>
              <a:buNone/>
            </a:pPr>
            <a:endParaRPr lang="en-US" sz="1800" dirty="0"/>
          </a:p>
          <a:p>
            <a:endParaRPr lang="en-US" sz="1800" dirty="0"/>
          </a:p>
        </p:txBody>
      </p:sp>
      <p:pic>
        <p:nvPicPr>
          <p:cNvPr id="4" name="Picture 3" descr="Screen Shot 2018-06-27 at 2.11.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297" y="3081045"/>
            <a:ext cx="5209407" cy="1705680"/>
          </a:xfrm>
          <a:prstGeom prst="rect">
            <a:avLst/>
          </a:prstGeom>
        </p:spPr>
      </p:pic>
      <p:sp>
        <p:nvSpPr>
          <p:cNvPr id="3" name="Title 2"/>
          <p:cNvSpPr>
            <a:spLocks noGrp="1"/>
          </p:cNvSpPr>
          <p:nvPr>
            <p:ph type="title"/>
          </p:nvPr>
        </p:nvSpPr>
        <p:spPr/>
        <p:txBody>
          <a:bodyPr>
            <a:normAutofit/>
          </a:bodyPr>
          <a:lstStyle/>
          <a:p>
            <a:r>
              <a:rPr lang="en-US" sz="3600" dirty="0" smtClean="0"/>
              <a:t>How do core beliefs show up in our lives?</a:t>
            </a:r>
            <a:endParaRPr lang="en-US" sz="3600" dirty="0"/>
          </a:p>
        </p:txBody>
      </p:sp>
      <p:sp>
        <p:nvSpPr>
          <p:cNvPr id="5" name="TextBox 4"/>
          <p:cNvSpPr txBox="1"/>
          <p:nvPr/>
        </p:nvSpPr>
        <p:spPr>
          <a:xfrm>
            <a:off x="3356310" y="178819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807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316" y="2534215"/>
            <a:ext cx="8585312" cy="3877203"/>
          </a:xfrm>
        </p:spPr>
        <p:txBody>
          <a:bodyPr>
            <a:noAutofit/>
          </a:bodyPr>
          <a:lstStyle/>
          <a:p>
            <a:r>
              <a:rPr lang="en-US" sz="1800" dirty="0" smtClean="0"/>
              <a:t>Core beliefs develop from an early age</a:t>
            </a:r>
          </a:p>
          <a:p>
            <a:endParaRPr lang="en-US" sz="1800" dirty="0" smtClean="0"/>
          </a:p>
          <a:p>
            <a:r>
              <a:rPr lang="en-US" sz="1800" dirty="0" smtClean="0"/>
              <a:t>As children, we are </a:t>
            </a:r>
            <a:r>
              <a:rPr lang="en-US" sz="1800" i="1" dirty="0" smtClean="0"/>
              <a:t>sponges – </a:t>
            </a:r>
            <a:r>
              <a:rPr lang="en-US" sz="1800" dirty="0" smtClean="0"/>
              <a:t>we absorb what we’re taught</a:t>
            </a:r>
          </a:p>
          <a:p>
            <a:pPr marL="0" lvl="1" indent="0">
              <a:buNone/>
            </a:pPr>
            <a:endParaRPr lang="en-US" sz="1600" dirty="0" smtClean="0"/>
          </a:p>
          <a:p>
            <a:pPr marL="0" lvl="1" indent="0">
              <a:buNone/>
            </a:pPr>
            <a:r>
              <a:rPr lang="en-US" sz="1600" i="1" dirty="0" smtClean="0"/>
              <a:t>	“</a:t>
            </a:r>
            <a:r>
              <a:rPr lang="en-US" sz="1600" i="1" dirty="0"/>
              <a:t>The sky is blue.” “2+2=4.” “Boys are better than girls.” “</a:t>
            </a:r>
            <a:r>
              <a:rPr lang="en-US" sz="1600" i="1" dirty="0" smtClean="0"/>
              <a:t>You’re worthless.”</a:t>
            </a:r>
            <a:endParaRPr lang="en-US" sz="1600" i="1" dirty="0"/>
          </a:p>
          <a:p>
            <a:pPr marL="0" lvl="0" indent="0">
              <a:buNone/>
            </a:pPr>
            <a:endParaRPr lang="en-US" sz="1800" dirty="0" smtClean="0"/>
          </a:p>
          <a:p>
            <a:pPr lvl="0"/>
            <a:r>
              <a:rPr lang="en-US" sz="1800" dirty="0" smtClean="0"/>
              <a:t>As kids, we don’t have </a:t>
            </a:r>
            <a:r>
              <a:rPr lang="en-US" sz="1800" dirty="0"/>
              <a:t>the </a:t>
            </a:r>
            <a:r>
              <a:rPr lang="en-US" sz="1800" dirty="0" smtClean="0"/>
              <a:t>skills </a:t>
            </a:r>
            <a:r>
              <a:rPr lang="en-US" sz="1800" dirty="0"/>
              <a:t>to </a:t>
            </a:r>
            <a:r>
              <a:rPr lang="en-US" sz="1800" dirty="0" smtClean="0"/>
              <a:t>analyze what’s </a:t>
            </a:r>
            <a:r>
              <a:rPr lang="en-US" sz="1800" dirty="0"/>
              <a:t>fact and what </a:t>
            </a:r>
            <a:r>
              <a:rPr lang="en-US" sz="1800" dirty="0" smtClean="0"/>
              <a:t>isn’t</a:t>
            </a:r>
          </a:p>
          <a:p>
            <a:pPr marL="0" lvl="0" indent="0">
              <a:buNone/>
            </a:pPr>
            <a:endParaRPr lang="en-US" sz="1800" dirty="0"/>
          </a:p>
          <a:p>
            <a:pPr lvl="0"/>
            <a:r>
              <a:rPr lang="en-US" sz="1800" dirty="0"/>
              <a:t>As we </a:t>
            </a:r>
            <a:r>
              <a:rPr lang="en-US" sz="1800" dirty="0" smtClean="0"/>
              <a:t>mature, </a:t>
            </a:r>
            <a:r>
              <a:rPr lang="en-US" sz="1800" dirty="0"/>
              <a:t>we develop more flexible </a:t>
            </a:r>
            <a:r>
              <a:rPr lang="en-US" sz="1800" dirty="0" smtClean="0"/>
              <a:t>thinking…but </a:t>
            </a:r>
            <a:r>
              <a:rPr lang="en-US" sz="1800" dirty="0"/>
              <a:t>some </a:t>
            </a:r>
            <a:r>
              <a:rPr lang="en-US" sz="1800" dirty="0" smtClean="0"/>
              <a:t>beliefs stay absolute</a:t>
            </a:r>
          </a:p>
          <a:p>
            <a:pPr marL="0" lvl="0" indent="0">
              <a:buNone/>
            </a:pPr>
            <a:endParaRPr lang="en-US" sz="1800" dirty="0" smtClean="0"/>
          </a:p>
          <a:p>
            <a:pPr lvl="0"/>
            <a:r>
              <a:rPr lang="en-US" sz="1800" dirty="0" smtClean="0"/>
              <a:t>We may still </a:t>
            </a:r>
            <a:r>
              <a:rPr lang="en-US" sz="1800" dirty="0"/>
              <a:t>act as if these </a:t>
            </a:r>
            <a:r>
              <a:rPr lang="en-US" sz="1800" dirty="0" smtClean="0"/>
              <a:t>negative beliefs are </a:t>
            </a:r>
            <a:r>
              <a:rPr lang="en-US" sz="1800" dirty="0"/>
              <a:t>100% </a:t>
            </a:r>
            <a:r>
              <a:rPr lang="en-US" sz="1800" dirty="0" smtClean="0"/>
              <a:t>true</a:t>
            </a:r>
            <a:endParaRPr lang="en-US" sz="1800" dirty="0"/>
          </a:p>
        </p:txBody>
      </p:sp>
      <p:sp>
        <p:nvSpPr>
          <p:cNvPr id="3" name="Title 2"/>
          <p:cNvSpPr>
            <a:spLocks noGrp="1"/>
          </p:cNvSpPr>
          <p:nvPr>
            <p:ph type="title"/>
          </p:nvPr>
        </p:nvSpPr>
        <p:spPr/>
        <p:txBody>
          <a:bodyPr/>
          <a:lstStyle/>
          <a:p>
            <a:r>
              <a:rPr lang="en-US" dirty="0" smtClean="0"/>
              <a:t>How are core beliefs formed?</a:t>
            </a:r>
            <a:endParaRPr lang="en-US" dirty="0"/>
          </a:p>
        </p:txBody>
      </p:sp>
    </p:spTree>
    <p:extLst>
      <p:ext uri="{BB962C8B-B14F-4D97-AF65-F5344CB8AC3E}">
        <p14:creationId xmlns:p14="http://schemas.microsoft.com/office/powerpoint/2010/main" val="358891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38328"/>
            <a:ext cx="8229600" cy="1252728"/>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dirty="0" smtClean="0"/>
              <a:t>How do we explain core beliefs to clients?</a:t>
            </a:r>
            <a:endParaRPr lang="en-US" sz="2400" dirty="0"/>
          </a:p>
        </p:txBody>
      </p:sp>
      <p:pic>
        <p:nvPicPr>
          <p:cNvPr id="3" name="Picture 2" descr="Garden Metaphor.pn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295709" y="1668803"/>
            <a:ext cx="6552583" cy="5029200"/>
          </a:xfrm>
          <a:prstGeom prst="rect">
            <a:avLst/>
          </a:prstGeom>
        </p:spPr>
      </p:pic>
    </p:spTree>
    <p:extLst>
      <p:ext uri="{BB962C8B-B14F-4D97-AF65-F5344CB8AC3E}">
        <p14:creationId xmlns:p14="http://schemas.microsoft.com/office/powerpoint/2010/main" val="265055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38328"/>
            <a:ext cx="8229600" cy="1252728"/>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dirty="0" smtClean="0"/>
              <a:t>How do we explain core beliefs to clients?</a:t>
            </a:r>
            <a:endParaRPr lang="en-US" sz="2400" dirty="0"/>
          </a:p>
        </p:txBody>
      </p:sp>
      <p:sp>
        <p:nvSpPr>
          <p:cNvPr id="4" name="Oval 3"/>
          <p:cNvSpPr>
            <a:spLocks noChangeAspect="1"/>
          </p:cNvSpPr>
          <p:nvPr/>
        </p:nvSpPr>
        <p:spPr>
          <a:xfrm>
            <a:off x="3848743" y="2734129"/>
            <a:ext cx="1828800" cy="1828800"/>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a:spLocks noChangeAspect="1"/>
          </p:cNvSpPr>
          <p:nvPr/>
        </p:nvSpPr>
        <p:spPr>
          <a:xfrm>
            <a:off x="6676574" y="2734129"/>
            <a:ext cx="1828800" cy="18288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Isosceles Triangle 5"/>
          <p:cNvSpPr>
            <a:spLocks noChangeAspect="1"/>
          </p:cNvSpPr>
          <p:nvPr/>
        </p:nvSpPr>
        <p:spPr>
          <a:xfrm>
            <a:off x="897797" y="2734129"/>
            <a:ext cx="2121408" cy="1828800"/>
          </a:xfrm>
          <a:prstGeom prst="triangle">
            <a:avLst/>
          </a:prstGeom>
          <a:solidFill>
            <a:srgbClr val="3366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Plus 6"/>
          <p:cNvSpPr/>
          <p:nvPr/>
        </p:nvSpPr>
        <p:spPr>
          <a:xfrm>
            <a:off x="1516171" y="3459775"/>
            <a:ext cx="914400" cy="9144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Minus 7"/>
          <p:cNvSpPr/>
          <p:nvPr/>
        </p:nvSpPr>
        <p:spPr>
          <a:xfrm>
            <a:off x="7149571" y="3148785"/>
            <a:ext cx="914400" cy="914400"/>
          </a:xfrm>
          <a:prstGeom prst="mathMin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88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38328"/>
            <a:ext cx="8229600" cy="1252728"/>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dirty="0" smtClean="0"/>
              <a:t>How do we explain core beliefs to clients?</a:t>
            </a:r>
            <a:endParaRPr lang="en-US" sz="2400" dirty="0"/>
          </a:p>
        </p:txBody>
      </p:sp>
      <p:pic>
        <p:nvPicPr>
          <p:cNvPr id="3" name="Picture 2" descr="Screen Shot 2018-06-27 at 5.24.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395" y="1723023"/>
            <a:ext cx="6729211" cy="5029200"/>
          </a:xfrm>
          <a:prstGeom prst="rect">
            <a:avLst/>
          </a:prstGeom>
        </p:spPr>
      </p:pic>
      <p:sp>
        <p:nvSpPr>
          <p:cNvPr id="9" name="TextBox 8"/>
          <p:cNvSpPr txBox="1"/>
          <p:nvPr/>
        </p:nvSpPr>
        <p:spPr>
          <a:xfrm>
            <a:off x="6229172" y="6473703"/>
            <a:ext cx="2800767" cy="215444"/>
          </a:xfrm>
          <a:prstGeom prst="rect">
            <a:avLst/>
          </a:prstGeom>
          <a:noFill/>
        </p:spPr>
        <p:txBody>
          <a:bodyPr wrap="none" rtlCol="0">
            <a:spAutoFit/>
          </a:bodyPr>
          <a:lstStyle/>
          <a:p>
            <a:r>
              <a:rPr lang="en-US" sz="800" dirty="0"/>
              <a:t>https://www.psychologytools.com/core-belief-magnets.html</a:t>
            </a:r>
          </a:p>
        </p:txBody>
      </p:sp>
    </p:spTree>
    <p:extLst>
      <p:ext uri="{BB962C8B-B14F-4D97-AF65-F5344CB8AC3E}">
        <p14:creationId xmlns:p14="http://schemas.microsoft.com/office/powerpoint/2010/main" val="405550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2730" y="2675466"/>
            <a:ext cx="7974070" cy="3777597"/>
          </a:xfrm>
        </p:spPr>
        <p:txBody>
          <a:bodyPr>
            <a:noAutofit/>
          </a:bodyPr>
          <a:lstStyle/>
          <a:p>
            <a:pPr lvl="0"/>
            <a:r>
              <a:rPr lang="en-US" sz="2000" dirty="0" smtClean="0"/>
              <a:t>A client might come </a:t>
            </a:r>
            <a:r>
              <a:rPr lang="en-US" sz="2000" dirty="0"/>
              <a:t>right out and </a:t>
            </a:r>
            <a:r>
              <a:rPr lang="en-US" sz="2000" dirty="0" smtClean="0"/>
              <a:t>name a negative core belief</a:t>
            </a:r>
          </a:p>
          <a:p>
            <a:pPr lvl="0"/>
            <a:endParaRPr lang="en-US" sz="2000" dirty="0"/>
          </a:p>
          <a:p>
            <a:pPr lvl="0"/>
            <a:r>
              <a:rPr lang="en-US" sz="2000" dirty="0" smtClean="0"/>
              <a:t>Otherwise, negative core beliefs are underlying NATs</a:t>
            </a:r>
          </a:p>
          <a:p>
            <a:pPr marL="0" lvl="0" indent="0">
              <a:buNone/>
            </a:pPr>
            <a:endParaRPr lang="en-US" sz="2000" dirty="0"/>
          </a:p>
          <a:p>
            <a:pPr lvl="0"/>
            <a:r>
              <a:rPr lang="en-US" sz="2000" dirty="0"/>
              <a:t>Choose situation </a:t>
            </a:r>
            <a:r>
              <a:rPr lang="en-US" sz="2000" dirty="0" smtClean="0"/>
              <a:t>that evokes a negative mood </a:t>
            </a:r>
            <a:r>
              <a:rPr lang="en-US" sz="2000" dirty="0"/>
              <a:t>and identify the </a:t>
            </a:r>
            <a:r>
              <a:rPr lang="en-US" sz="2000" dirty="0" smtClean="0"/>
              <a:t>NAT</a:t>
            </a:r>
          </a:p>
          <a:p>
            <a:pPr marL="0" lvl="0" indent="0">
              <a:buNone/>
            </a:pPr>
            <a:endParaRPr lang="en-US" sz="2000" dirty="0"/>
          </a:p>
          <a:p>
            <a:pPr lvl="0"/>
            <a:r>
              <a:rPr lang="en-US" sz="2000" dirty="0"/>
              <a:t>Then, </a:t>
            </a:r>
            <a:r>
              <a:rPr lang="en-US" sz="2000" b="1" dirty="0"/>
              <a:t>DOWNWARD ARROW</a:t>
            </a:r>
            <a:r>
              <a:rPr lang="en-US" sz="2000" dirty="0"/>
              <a:t>: </a:t>
            </a:r>
            <a:endParaRPr lang="en-US" sz="2000" dirty="0" smtClean="0"/>
          </a:p>
          <a:p>
            <a:pPr marL="0" lvl="0" indent="0">
              <a:buNone/>
            </a:pPr>
            <a:r>
              <a:rPr lang="en-US" sz="2000" dirty="0"/>
              <a:t>	</a:t>
            </a:r>
            <a:r>
              <a:rPr lang="en-US" sz="1800" i="1" dirty="0" smtClean="0"/>
              <a:t>If </a:t>
            </a:r>
            <a:r>
              <a:rPr lang="en-US" sz="1800" i="1" dirty="0"/>
              <a:t>this [NAT] is true, what does it say/mean about </a:t>
            </a:r>
            <a:r>
              <a:rPr lang="en-US" sz="1800" i="1" dirty="0" smtClean="0"/>
              <a:t>me?</a:t>
            </a:r>
          </a:p>
          <a:p>
            <a:pPr marL="0" indent="0">
              <a:buNone/>
            </a:pPr>
            <a:r>
              <a:rPr lang="en-US" sz="1800" i="1" dirty="0"/>
              <a:t>	</a:t>
            </a:r>
            <a:r>
              <a:rPr lang="en-US" sz="1800" i="1" dirty="0" smtClean="0"/>
              <a:t>	And if </a:t>
            </a:r>
            <a:r>
              <a:rPr lang="en-US" sz="1800" b="1" i="1" dirty="0" smtClean="0"/>
              <a:t>that</a:t>
            </a:r>
            <a:r>
              <a:rPr lang="en-US" sz="1800" i="1" dirty="0" smtClean="0"/>
              <a:t> is true, </a:t>
            </a:r>
            <a:r>
              <a:rPr lang="en-US" sz="1800" i="1" dirty="0"/>
              <a:t>what does it say/mean about me</a:t>
            </a:r>
            <a:r>
              <a:rPr lang="en-US" sz="1800" i="1" dirty="0" smtClean="0"/>
              <a:t>?</a:t>
            </a:r>
          </a:p>
          <a:p>
            <a:pPr marL="0" lvl="0" indent="0">
              <a:buNone/>
            </a:pPr>
            <a:r>
              <a:rPr lang="en-US" sz="1800" i="1" dirty="0"/>
              <a:t>	</a:t>
            </a:r>
            <a:r>
              <a:rPr lang="en-US" sz="1800" i="1" dirty="0" smtClean="0"/>
              <a:t>		And if </a:t>
            </a:r>
            <a:r>
              <a:rPr lang="en-US" sz="1800" b="1" i="1" dirty="0" smtClean="0"/>
              <a:t>that</a:t>
            </a:r>
            <a:r>
              <a:rPr lang="en-US" sz="1800" i="1" dirty="0" smtClean="0"/>
              <a:t> is true, what </a:t>
            </a:r>
            <a:r>
              <a:rPr lang="en-US" sz="1800" i="1" dirty="0"/>
              <a:t>does it say/mean about me?</a:t>
            </a:r>
          </a:p>
          <a:p>
            <a:pPr marL="0" indent="0">
              <a:buNone/>
            </a:pPr>
            <a:endParaRPr lang="en-US" sz="1800" i="1" dirty="0"/>
          </a:p>
          <a:p>
            <a:pPr marL="0" lvl="0" indent="0">
              <a:buNone/>
            </a:pPr>
            <a:endParaRPr lang="en-US" sz="1800" i="1" dirty="0" smtClean="0"/>
          </a:p>
          <a:p>
            <a:pPr marL="0" lvl="0" indent="0">
              <a:buNone/>
            </a:pPr>
            <a:endParaRPr lang="en-US" sz="1800" i="1" dirty="0" smtClean="0"/>
          </a:p>
        </p:txBody>
      </p:sp>
      <p:sp>
        <p:nvSpPr>
          <p:cNvPr id="3" name="Title 2"/>
          <p:cNvSpPr>
            <a:spLocks noGrp="1"/>
          </p:cNvSpPr>
          <p:nvPr>
            <p:ph type="title"/>
          </p:nvPr>
        </p:nvSpPr>
        <p:spPr/>
        <p:txBody>
          <a:bodyPr>
            <a:normAutofit/>
          </a:bodyPr>
          <a:lstStyle/>
          <a:p>
            <a:r>
              <a:rPr lang="en-US" sz="3400" dirty="0" smtClean="0"/>
              <a:t>How do we identify clients’ core beliefs?</a:t>
            </a:r>
            <a:endParaRPr lang="en-US" sz="3400" dirty="0"/>
          </a:p>
        </p:txBody>
      </p:sp>
    </p:spTree>
    <p:extLst>
      <p:ext uri="{BB962C8B-B14F-4D97-AF65-F5344CB8AC3E}">
        <p14:creationId xmlns:p14="http://schemas.microsoft.com/office/powerpoint/2010/main" val="3785089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342</TotalTime>
  <Words>3025</Words>
  <Application>Microsoft Macintosh PowerPoint</Application>
  <PresentationFormat>On-screen Show (4:3)</PresentationFormat>
  <Paragraphs>287</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Working with Core Beliefs</vt:lpstr>
      <vt:lpstr>Agenda</vt:lpstr>
      <vt:lpstr>What are core beliefs?</vt:lpstr>
      <vt:lpstr>How do core beliefs show up in our lives?</vt:lpstr>
      <vt:lpstr>How are core beliefs formed?</vt:lpstr>
      <vt:lpstr>PowerPoint Presentation</vt:lpstr>
      <vt:lpstr>PowerPoint Presentation</vt:lpstr>
      <vt:lpstr>PowerPoint Presentation</vt:lpstr>
      <vt:lpstr>How do we identify clients’ core beliefs?</vt:lpstr>
      <vt:lpstr>Examples of Core Beliefs</vt:lpstr>
      <vt:lpstr>How do we help clients develop new core beliefs?</vt:lpstr>
      <vt:lpstr>Client Examples</vt:lpstr>
      <vt:lpstr>Developing New Core Beliefs: Positive Data Log</vt:lpstr>
      <vt:lpstr>Developing New Core Beliefs: Scaling</vt:lpstr>
      <vt:lpstr>Developing New Core Beliefs: Behavioral Experiments</vt:lpstr>
      <vt:lpstr>Developing New Core Beliefs: Positive Downward Arrow</vt:lpstr>
      <vt:lpstr>Developing New Core Beliefs: Historical Perspective</vt:lpstr>
      <vt:lpstr>Developing New Core Beliefs: Rating Confidence</vt:lpstr>
      <vt:lpstr>Questions and Client Consultation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Core Beliefs</dc:title>
  <dc:creator>Eve Fine</dc:creator>
  <cp:lastModifiedBy>Eve Fine</cp:lastModifiedBy>
  <cp:revision>41</cp:revision>
  <dcterms:created xsi:type="dcterms:W3CDTF">2018-06-27T20:47:39Z</dcterms:created>
  <dcterms:modified xsi:type="dcterms:W3CDTF">2018-06-28T15:48:15Z</dcterms:modified>
</cp:coreProperties>
</file>