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Lst>
  <p:notesMasterIdLst>
    <p:notesMasterId r:id="rId20"/>
  </p:notesMasterIdLst>
  <p:handoutMasterIdLst>
    <p:handoutMasterId r:id="rId21"/>
  </p:handoutMasterIdLst>
  <p:sldIdLst>
    <p:sldId id="399" r:id="rId2"/>
    <p:sldId id="877" r:id="rId3"/>
    <p:sldId id="880" r:id="rId4"/>
    <p:sldId id="899" r:id="rId5"/>
    <p:sldId id="889" r:id="rId6"/>
    <p:sldId id="898" r:id="rId7"/>
    <p:sldId id="885" r:id="rId8"/>
    <p:sldId id="886" r:id="rId9"/>
    <p:sldId id="887" r:id="rId10"/>
    <p:sldId id="888" r:id="rId11"/>
    <p:sldId id="890" r:id="rId12"/>
    <p:sldId id="896" r:id="rId13"/>
    <p:sldId id="895" r:id="rId14"/>
    <p:sldId id="891" r:id="rId15"/>
    <p:sldId id="892" r:id="rId16"/>
    <p:sldId id="894" r:id="rId17"/>
    <p:sldId id="897" r:id="rId18"/>
    <p:sldId id="872" r:id="rId19"/>
  </p:sldIdLst>
  <p:sldSz cx="9144000" cy="6858000" type="screen4x3"/>
  <p:notesSz cx="7315200" cy="9601200"/>
  <p:embeddedFontLst>
    <p:embeddedFont>
      <p:font typeface="Times" pitchFamily="18" charset="0"/>
      <p:regular r:id="rId22"/>
      <p:bold r:id="rId23"/>
      <p:italic r:id="rId24"/>
      <p:boldItalic r:id="rId25"/>
    </p:embeddedFont>
  </p:embeddedFontLst>
  <p:defaultTextStyle>
    <a:defPPr>
      <a:defRPr lang="en-US"/>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FFCCCC"/>
    <a:srgbClr val="FFFF99"/>
    <a:srgbClr val="FF9900"/>
    <a:srgbClr val="37CBFF"/>
    <a:srgbClr val="FFCC66"/>
    <a:srgbClr val="FF99FF"/>
    <a:srgbClr val="FF0000"/>
    <a:srgbClr val="CC3399"/>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0" autoAdjust="0"/>
    <p:restoredTop sz="80212" autoAdjust="0"/>
  </p:normalViewPr>
  <p:slideViewPr>
    <p:cSldViewPr snapToObjects="1">
      <p:cViewPr>
        <p:scale>
          <a:sx n="75" d="100"/>
          <a:sy n="75" d="100"/>
        </p:scale>
        <p:origin x="-1368" y="-420"/>
      </p:cViewPr>
      <p:guideLst>
        <p:guide orient="horz" pos="2862"/>
        <p:guide pos="47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2" d="100"/>
          <a:sy n="82" d="100"/>
        </p:scale>
        <p:origin x="-2256" y="-72"/>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17" tIns="48311" rIns="96617" bIns="48311" numCol="1" anchor="t" anchorCtr="0" compatLnSpc="1">
            <a:prstTxWarp prst="textNoShape">
              <a:avLst/>
            </a:prstTxWarp>
          </a:bodyPr>
          <a:lstStyle>
            <a:lvl1pPr defTabSz="966788" eaLnBrk="0" hangingPunct="0">
              <a:buFontTx/>
              <a:buNone/>
              <a:defRPr>
                <a:latin typeface="Arial" charset="0"/>
              </a:defRPr>
            </a:lvl1pPr>
          </a:lstStyle>
          <a:p>
            <a:pPr>
              <a:defRPr/>
            </a:pPr>
            <a:endParaRPr lang="en-US"/>
          </a:p>
        </p:txBody>
      </p:sp>
      <p:sp>
        <p:nvSpPr>
          <p:cNvPr id="696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17" tIns="48311" rIns="96617" bIns="48311" numCol="1" anchor="t" anchorCtr="0" compatLnSpc="1">
            <a:prstTxWarp prst="textNoShape">
              <a:avLst/>
            </a:prstTxWarp>
          </a:bodyPr>
          <a:lstStyle>
            <a:lvl1pPr algn="r" defTabSz="966788" eaLnBrk="0" hangingPunct="0">
              <a:buFontTx/>
              <a:buNone/>
              <a:defRPr>
                <a:latin typeface="Arial" charset="0"/>
              </a:defRPr>
            </a:lvl1pPr>
          </a:lstStyle>
          <a:p>
            <a:pPr>
              <a:defRPr/>
            </a:pPr>
            <a:endParaRPr lang="en-US"/>
          </a:p>
        </p:txBody>
      </p:sp>
      <p:sp>
        <p:nvSpPr>
          <p:cNvPr id="696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17" tIns="48311" rIns="96617" bIns="48311" numCol="1" anchor="b" anchorCtr="0" compatLnSpc="1">
            <a:prstTxWarp prst="textNoShape">
              <a:avLst/>
            </a:prstTxWarp>
          </a:bodyPr>
          <a:lstStyle>
            <a:lvl1pPr defTabSz="966788" eaLnBrk="0" hangingPunct="0">
              <a:buFontTx/>
              <a:buNone/>
              <a:defRPr>
                <a:latin typeface="Arial" charset="0"/>
              </a:defRPr>
            </a:lvl1pPr>
          </a:lstStyle>
          <a:p>
            <a:pPr>
              <a:defRPr/>
            </a:pPr>
            <a:endParaRPr lang="en-US"/>
          </a:p>
        </p:txBody>
      </p:sp>
      <p:sp>
        <p:nvSpPr>
          <p:cNvPr id="696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17" tIns="48311" rIns="96617" bIns="48311" numCol="1" anchor="b" anchorCtr="0" compatLnSpc="1">
            <a:prstTxWarp prst="textNoShape">
              <a:avLst/>
            </a:prstTxWarp>
          </a:bodyPr>
          <a:lstStyle>
            <a:lvl1pPr algn="r" defTabSz="966788" eaLnBrk="0" hangingPunct="0">
              <a:buFontTx/>
              <a:buNone/>
              <a:defRPr>
                <a:latin typeface="Arial" charset="0"/>
              </a:defRPr>
            </a:lvl1pPr>
          </a:lstStyle>
          <a:p>
            <a:pPr>
              <a:defRPr/>
            </a:pPr>
            <a:fld id="{3BFE0CBF-55A5-4820-A507-C113447EA9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17" tIns="48311" rIns="96617" bIns="48311" numCol="1" anchor="t" anchorCtr="0" compatLnSpc="1">
            <a:prstTxWarp prst="textNoShape">
              <a:avLst/>
            </a:prstTxWarp>
          </a:bodyPr>
          <a:lstStyle>
            <a:lvl1pPr defTabSz="966788" eaLnBrk="0" hangingPunct="0">
              <a:buFontTx/>
              <a:buNone/>
              <a:defRPr>
                <a:latin typeface="Arial" charset="0"/>
              </a:defRPr>
            </a:lvl1pPr>
          </a:lstStyle>
          <a:p>
            <a:pPr>
              <a:defRPr/>
            </a:pPr>
            <a:endParaRPr lang="en-US"/>
          </a:p>
        </p:txBody>
      </p:sp>
      <p:sp>
        <p:nvSpPr>
          <p:cNvPr id="6349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17" tIns="48311" rIns="96617" bIns="48311" numCol="1" anchor="t" anchorCtr="0" compatLnSpc="1">
            <a:prstTxWarp prst="textNoShape">
              <a:avLst/>
            </a:prstTxWarp>
          </a:bodyPr>
          <a:lstStyle>
            <a:lvl1pPr algn="r" defTabSz="966788" eaLnBrk="0" hangingPunct="0">
              <a:buFontTx/>
              <a:buNone/>
              <a:defRPr>
                <a:latin typeface="Arial" charset="0"/>
              </a:defRPr>
            </a:lvl1pPr>
          </a:lstStyle>
          <a:p>
            <a:pPr>
              <a:defRPr/>
            </a:pPr>
            <a:endParaRPr lang="en-US"/>
          </a:p>
        </p:txBody>
      </p:sp>
      <p:sp>
        <p:nvSpPr>
          <p:cNvPr id="1402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17" tIns="48311" rIns="96617" bIns="483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17" tIns="48311" rIns="96617" bIns="48311" numCol="1" anchor="b" anchorCtr="0" compatLnSpc="1">
            <a:prstTxWarp prst="textNoShape">
              <a:avLst/>
            </a:prstTxWarp>
          </a:bodyPr>
          <a:lstStyle>
            <a:lvl1pPr defTabSz="966788" eaLnBrk="0" hangingPunct="0">
              <a:buFontTx/>
              <a:buNone/>
              <a:defRPr>
                <a:latin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17" tIns="48311" rIns="96617" bIns="48311" numCol="1" anchor="b" anchorCtr="0" compatLnSpc="1">
            <a:prstTxWarp prst="textNoShape">
              <a:avLst/>
            </a:prstTxWarp>
          </a:bodyPr>
          <a:lstStyle>
            <a:lvl1pPr algn="r" defTabSz="966788" eaLnBrk="0" hangingPunct="0">
              <a:buFontTx/>
              <a:buNone/>
              <a:defRPr>
                <a:latin typeface="Arial" charset="0"/>
              </a:defRPr>
            </a:lvl1pPr>
          </a:lstStyle>
          <a:p>
            <a:pPr>
              <a:defRPr/>
            </a:pPr>
            <a:fld id="{3D4D328A-758C-40E2-B084-88FC346990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14A75D5-E907-4309-BB28-B07DCFE3C516}"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r>
              <a:rPr lang="en-US" dirty="0" smtClean="0"/>
              <a:t>Now an accusation</a:t>
            </a:r>
            <a:r>
              <a:rPr lang="en-US" baseline="0" dirty="0" smtClean="0"/>
              <a:t> often </a:t>
            </a:r>
            <a:r>
              <a:rPr lang="en-US" baseline="0" dirty="0" err="1" smtClean="0"/>
              <a:t>levelled</a:t>
            </a:r>
            <a:r>
              <a:rPr lang="en-US" baseline="0" dirty="0" smtClean="0"/>
              <a:t> at spun-on nanoimprint is that it can’t cope with isolated lines: the resist surrounding them has nowhere to go. But this situation just isn’t realistic in semiconductor manufacturing: there are already pretty stringent restrictions on spacing and density, imposed, for example, by the physics of chemical mechanical polishing. So what I’m saying is that pattern dependencies don’t need to be a killer for nanoimprint: we just need to understand them.</a:t>
            </a: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r>
              <a:rPr lang="en-US" dirty="0" smtClean="0"/>
              <a:t>Now an accusation</a:t>
            </a:r>
            <a:r>
              <a:rPr lang="en-US" baseline="0" dirty="0" smtClean="0"/>
              <a:t> often </a:t>
            </a:r>
            <a:r>
              <a:rPr lang="en-US" baseline="0" dirty="0" err="1" smtClean="0"/>
              <a:t>levelled</a:t>
            </a:r>
            <a:r>
              <a:rPr lang="en-US" baseline="0" dirty="0" smtClean="0"/>
              <a:t> at spun-on nanoimprint is that it can’t cope with isolated lines: the resist surrounding them has nowhere to go. But this situation just isn’t realistic in semiconductor manufacturing: there are already pretty stringent restrictions on spacing and density, imposed, for example, by the physics of chemical mechanical polishing. So what I’m saying is that pattern dependencies don’t need to be a killer for nanoimprint: we just need to understand them.</a:t>
            </a: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eaLnBrk="1" hangingPunct="1"/>
            <a:endParaRPr lang="en-US" baseline="0" dirty="0" smtClean="0"/>
          </a:p>
        </p:txBody>
      </p:sp>
      <p:sp>
        <p:nvSpPr>
          <p:cNvPr id="54275" name="Slide Number Placeholder 3"/>
          <p:cNvSpPr>
            <a:spLocks noGrp="1"/>
          </p:cNvSpPr>
          <p:nvPr>
            <p:ph type="sldNum" sz="quarter" idx="5"/>
          </p:nvPr>
        </p:nvSpPr>
        <p:spPr>
          <a:noFill/>
        </p:spPr>
        <p:txBody>
          <a:bodyPr/>
          <a:lstStyle/>
          <a:p>
            <a:fld id="{5150BC0E-4B19-4B27-AC25-1BA085C09FFB}"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dirty="0" smtClean="0"/>
              <a:t>An example of the data captured: section through a test sample. For PMMA, we capture successfully model filling of cavities, and the method works both just above </a:t>
            </a:r>
            <a:r>
              <a:rPr lang="en-US" dirty="0" err="1" smtClean="0"/>
              <a:t>Tg</a:t>
            </a:r>
            <a:r>
              <a:rPr lang="en-US" dirty="0" smtClean="0"/>
              <a:t> and 30 C above it.</a:t>
            </a:r>
          </a:p>
          <a:p>
            <a:pPr eaLnBrk="1" hangingPunct="1"/>
            <a:endParaRPr lang="en-US" dirty="0" smtClean="0"/>
          </a:p>
        </p:txBody>
      </p:sp>
      <p:sp>
        <p:nvSpPr>
          <p:cNvPr id="21508" name="Slide Number Placeholder 3"/>
          <p:cNvSpPr>
            <a:spLocks noGrp="1"/>
          </p:cNvSpPr>
          <p:nvPr>
            <p:ph type="sldNum" sz="quarter" idx="5"/>
          </p:nvPr>
        </p:nvSpPr>
        <p:spPr>
          <a:noFill/>
        </p:spPr>
        <p:txBody>
          <a:bodyPr/>
          <a:lstStyle/>
          <a:p>
            <a:fld id="{059BD9E9-8FEF-4A75-9678-075FEDC7ADD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r>
              <a:rPr lang="en-US" dirty="0" smtClean="0"/>
              <a:t>Now an accusation</a:t>
            </a:r>
            <a:r>
              <a:rPr lang="en-US" baseline="0" dirty="0" smtClean="0"/>
              <a:t> often </a:t>
            </a:r>
            <a:r>
              <a:rPr lang="en-US" baseline="0" dirty="0" err="1" smtClean="0"/>
              <a:t>levelled</a:t>
            </a:r>
            <a:r>
              <a:rPr lang="en-US" baseline="0" dirty="0" smtClean="0"/>
              <a:t> at spun-on nanoimprint is that it can’t cope with isolated lines: the resist surrounding them has nowhere to go. But this situation just isn’t realistic in semiconductor manufacturing: there are already pretty stringent restrictions on spacing and density, imposed, for example, by the physics of chemical mechanical polishing. So what I’m saying is that pattern dependencies don’t need to be a killer for nanoimprint: we just need to understand them.</a:t>
            </a: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buFontTx/>
              <a:buNone/>
            </a:pPr>
            <a:r>
              <a:rPr lang="en-US" dirty="0" smtClean="0"/>
              <a:t>Now an accusation</a:t>
            </a:r>
            <a:r>
              <a:rPr lang="en-US" baseline="0" dirty="0" smtClean="0"/>
              <a:t> often </a:t>
            </a:r>
            <a:r>
              <a:rPr lang="en-US" baseline="0" dirty="0" err="1" smtClean="0"/>
              <a:t>levelled</a:t>
            </a:r>
            <a:r>
              <a:rPr lang="en-US" baseline="0" dirty="0" smtClean="0"/>
              <a:t> at spun-on nanoimprint is that it can’t cope with isolated lines: the resist surrounding them has nowhere to go. But this situation just isn’t realistic in semiconductor manufacturing: there are already pretty stringent restrictions on spacing and density, imposed, for example, by the physics of chemical mechanical polishing. So what I’m saying is that pattern dependencies don’t need to be a killer for nanoimprint: we just need to understand them.</a:t>
            </a:r>
            <a:endParaRPr lang="en-US" dirty="0" smtClean="0"/>
          </a:p>
        </p:txBody>
      </p:sp>
      <p:sp>
        <p:nvSpPr>
          <p:cNvPr id="20483" name="Slide Number Placeholder 3"/>
          <p:cNvSpPr>
            <a:spLocks noGrp="1"/>
          </p:cNvSpPr>
          <p:nvPr>
            <p:ph type="sldNum" sz="quarter" idx="5"/>
          </p:nvPr>
        </p:nvSpPr>
        <p:spPr>
          <a:noFill/>
        </p:spPr>
        <p:txBody>
          <a:bodyPr/>
          <a:lstStyle/>
          <a:p>
            <a:fld id="{59E526AF-09C0-43E0-80C4-24FB13240F1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0825" cy="155575"/>
          </a:xfrm>
          <a:prstGeom prst="rect">
            <a:avLst/>
          </a:prstGeom>
          <a:solidFill>
            <a:srgbClr val="800000"/>
          </a:solidFill>
          <a:ln w="12700">
            <a:noFill/>
            <a:miter lim="800000"/>
            <a:headEnd/>
            <a:tailEnd/>
          </a:ln>
          <a:effectLst/>
        </p:spPr>
        <p:txBody>
          <a:bodyPr wrap="none" anchor="ctr"/>
          <a:lstStyle/>
          <a:p>
            <a:pPr eaLnBrk="0" hangingPunct="0">
              <a:buFontTx/>
              <a:buChar char="•"/>
              <a:defRPr/>
            </a:pPr>
            <a:endParaRPr lang="en-US"/>
          </a:p>
        </p:txBody>
      </p:sp>
      <p:sp>
        <p:nvSpPr>
          <p:cNvPr id="178178" name="Rectangle 2"/>
          <p:cNvSpPr>
            <a:spLocks noGrp="1" noChangeArrowheads="1"/>
          </p:cNvSpPr>
          <p:nvPr>
            <p:ph type="ctrTitle"/>
          </p:nvPr>
        </p:nvSpPr>
        <p:spPr>
          <a:xfrm>
            <a:off x="874713" y="1662113"/>
            <a:ext cx="7389812" cy="1420812"/>
          </a:xfrm>
        </p:spPr>
        <p:txBody>
          <a:bodyPr/>
          <a:lstStyle>
            <a:lvl1pPr>
              <a:lnSpc>
                <a:spcPct val="100000"/>
              </a:lnSpc>
              <a:defRPr sz="5000">
                <a:solidFill>
                  <a:srgbClr val="800000"/>
                </a:solidFill>
              </a:defRPr>
            </a:lvl1pPr>
          </a:lstStyle>
          <a:p>
            <a:r>
              <a:rPr lang="en-US"/>
              <a:t>Presentation Title – Arial 32pt Bold</a:t>
            </a:r>
          </a:p>
        </p:txBody>
      </p:sp>
      <p:sp>
        <p:nvSpPr>
          <p:cNvPr id="178179" name="Rectangle 3"/>
          <p:cNvSpPr>
            <a:spLocks noGrp="1" noChangeArrowheads="1"/>
          </p:cNvSpPr>
          <p:nvPr>
            <p:ph type="subTitle" idx="1"/>
          </p:nvPr>
        </p:nvSpPr>
        <p:spPr>
          <a:xfrm>
            <a:off x="2124075" y="3429000"/>
            <a:ext cx="4470400" cy="1981200"/>
          </a:xfrm>
        </p:spPr>
        <p:txBody>
          <a:bodyPr lIns="91167" tIns="45583" rIns="91167" bIns="45583"/>
          <a:lstStyle>
            <a:lvl1pPr>
              <a:lnSpc>
                <a:spcPct val="100000"/>
              </a:lnSpc>
              <a:spcBef>
                <a:spcPct val="100000"/>
              </a:spcBef>
              <a:spcAft>
                <a:spcPct val="0"/>
              </a:spcAft>
              <a:defRPr sz="2400" b="1"/>
            </a:lvl1pPr>
          </a:lstStyle>
          <a:p>
            <a:r>
              <a:rPr lang="en-US"/>
              <a:t>Authors</a:t>
            </a:r>
          </a:p>
          <a:p>
            <a:r>
              <a:rPr lang="en-US"/>
              <a:t>Event</a:t>
            </a:r>
          </a:p>
          <a:p>
            <a:r>
              <a:rPr lang="en-US"/>
              <a:t>Date</a:t>
            </a:r>
          </a:p>
        </p:txBody>
      </p:sp>
      <p:sp>
        <p:nvSpPr>
          <p:cNvPr id="5" name="Slide Number Placeholder 3"/>
          <p:cNvSpPr>
            <a:spLocks noGrp="1"/>
          </p:cNvSpPr>
          <p:nvPr>
            <p:ph type="sldNum" sz="quarter" idx="10"/>
          </p:nvPr>
        </p:nvSpPr>
        <p:spPr/>
        <p:txBody>
          <a:bodyPr/>
          <a:lstStyle>
            <a:lvl1pPr>
              <a:defRPr/>
            </a:lvl1pPr>
          </a:lstStyle>
          <a:p>
            <a:pPr>
              <a:defRPr/>
            </a:pPr>
            <a:fld id="{DE89A071-7C76-4F90-8C91-049C08EF8E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sldNum" sz="quarter" idx="10"/>
          </p:nvPr>
        </p:nvSpPr>
        <p:spPr>
          <a:ln/>
        </p:spPr>
        <p:txBody>
          <a:bodyPr/>
          <a:lstStyle>
            <a:lvl1pPr>
              <a:defRPr/>
            </a:lvl1pPr>
          </a:lstStyle>
          <a:p>
            <a:pPr>
              <a:defRPr/>
            </a:pPr>
            <a:fld id="{F4555A8D-EC74-470A-83E0-85FCB0D787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4863" cy="5964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5964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sldNum" sz="quarter" idx="10"/>
          </p:nvPr>
        </p:nvSpPr>
        <p:spPr>
          <a:ln/>
        </p:spPr>
        <p:txBody>
          <a:bodyPr/>
          <a:lstStyle>
            <a:lvl1pPr>
              <a:defRPr/>
            </a:lvl1pPr>
          </a:lstStyle>
          <a:p>
            <a:pPr>
              <a:defRPr/>
            </a:pPr>
            <a:fld id="{A0163BDF-8945-459F-B0CD-797450C5C7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5950" y="152400"/>
            <a:ext cx="7912100" cy="7905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082675"/>
            <a:ext cx="4075113" cy="243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4713" y="1082675"/>
            <a:ext cx="4076700" cy="243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75063"/>
            <a:ext cx="4075113" cy="244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4713" y="3675063"/>
            <a:ext cx="4076700" cy="244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8"/>
          <p:cNvSpPr>
            <a:spLocks noGrp="1" noChangeArrowheads="1"/>
          </p:cNvSpPr>
          <p:nvPr>
            <p:ph type="sldNum" sz="quarter" idx="10"/>
          </p:nvPr>
        </p:nvSpPr>
        <p:spPr>
          <a:ln/>
        </p:spPr>
        <p:txBody>
          <a:bodyPr/>
          <a:lstStyle>
            <a:lvl1pPr>
              <a:defRPr/>
            </a:lvl1pPr>
          </a:lstStyle>
          <a:p>
            <a:pPr>
              <a:defRPr/>
            </a:pPr>
            <a:fld id="{86543F3C-4809-46DF-9554-C9EDB260B2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sldNum" sz="quarter" idx="10"/>
          </p:nvPr>
        </p:nvSpPr>
        <p:spPr>
          <a:ln/>
        </p:spPr>
        <p:txBody>
          <a:bodyPr/>
          <a:lstStyle>
            <a:lvl1pPr>
              <a:defRPr/>
            </a:lvl1pPr>
          </a:lstStyle>
          <a:p>
            <a:pPr>
              <a:defRPr/>
            </a:pPr>
            <a:fld id="{6810CE97-7650-4382-935C-93BDBB882B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8"/>
          <p:cNvSpPr>
            <a:spLocks noGrp="1" noChangeArrowheads="1"/>
          </p:cNvSpPr>
          <p:nvPr>
            <p:ph type="sldNum" sz="quarter" idx="10"/>
          </p:nvPr>
        </p:nvSpPr>
        <p:spPr>
          <a:ln/>
        </p:spPr>
        <p:txBody>
          <a:bodyPr/>
          <a:lstStyle>
            <a:lvl1pPr>
              <a:defRPr/>
            </a:lvl1pPr>
          </a:lstStyle>
          <a:p>
            <a:pPr>
              <a:defRPr/>
            </a:pPr>
            <a:fld id="{11EB632F-6FDF-40F6-A28A-9C948560CB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2675"/>
            <a:ext cx="4075113" cy="503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082675"/>
            <a:ext cx="4076700" cy="503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8"/>
          <p:cNvSpPr>
            <a:spLocks noGrp="1" noChangeArrowheads="1"/>
          </p:cNvSpPr>
          <p:nvPr>
            <p:ph type="sldNum" sz="quarter" idx="10"/>
          </p:nvPr>
        </p:nvSpPr>
        <p:spPr>
          <a:ln/>
        </p:spPr>
        <p:txBody>
          <a:bodyPr/>
          <a:lstStyle>
            <a:lvl1pPr>
              <a:defRPr/>
            </a:lvl1pPr>
          </a:lstStyle>
          <a:p>
            <a:pPr>
              <a:defRPr/>
            </a:pPr>
            <a:fld id="{5A65F35F-F348-4046-B374-033605C086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8"/>
          <p:cNvSpPr>
            <a:spLocks noGrp="1" noChangeArrowheads="1"/>
          </p:cNvSpPr>
          <p:nvPr>
            <p:ph type="sldNum" sz="quarter" idx="10"/>
          </p:nvPr>
        </p:nvSpPr>
        <p:spPr>
          <a:ln/>
        </p:spPr>
        <p:txBody>
          <a:bodyPr/>
          <a:lstStyle>
            <a:lvl1pPr>
              <a:defRPr/>
            </a:lvl1pPr>
          </a:lstStyle>
          <a:p>
            <a:pPr>
              <a:defRPr/>
            </a:pPr>
            <a:fld id="{CEB46FE8-8BC1-4B3F-97C5-A947B287DC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8"/>
          <p:cNvSpPr>
            <a:spLocks noGrp="1" noChangeArrowheads="1"/>
          </p:cNvSpPr>
          <p:nvPr>
            <p:ph type="sldNum" sz="quarter" idx="10"/>
          </p:nvPr>
        </p:nvSpPr>
        <p:spPr>
          <a:ln/>
        </p:spPr>
        <p:txBody>
          <a:bodyPr/>
          <a:lstStyle>
            <a:lvl1pPr>
              <a:defRPr/>
            </a:lvl1pPr>
          </a:lstStyle>
          <a:p>
            <a:pPr>
              <a:defRPr/>
            </a:pPr>
            <a:fld id="{F808B652-EB3A-40A3-BE42-97DB91965C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8"/>
          <p:cNvSpPr>
            <a:spLocks noGrp="1" noChangeArrowheads="1"/>
          </p:cNvSpPr>
          <p:nvPr>
            <p:ph type="sldNum" sz="quarter" idx="10"/>
          </p:nvPr>
        </p:nvSpPr>
        <p:spPr>
          <a:ln/>
        </p:spPr>
        <p:txBody>
          <a:bodyPr/>
          <a:lstStyle>
            <a:lvl1pPr>
              <a:defRPr/>
            </a:lvl1pPr>
          </a:lstStyle>
          <a:p>
            <a:pPr>
              <a:defRPr/>
            </a:pPr>
            <a:fld id="{A1A0DEFD-84B6-4525-BD12-5BF3C67E8A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8"/>
          <p:cNvSpPr>
            <a:spLocks noGrp="1" noChangeArrowheads="1"/>
          </p:cNvSpPr>
          <p:nvPr>
            <p:ph type="sldNum" sz="quarter" idx="10"/>
          </p:nvPr>
        </p:nvSpPr>
        <p:spPr>
          <a:ln/>
        </p:spPr>
        <p:txBody>
          <a:bodyPr/>
          <a:lstStyle>
            <a:lvl1pPr>
              <a:defRPr/>
            </a:lvl1pPr>
          </a:lstStyle>
          <a:p>
            <a:pPr>
              <a:defRPr/>
            </a:pPr>
            <a:fld id="{CD0A57FB-7673-45C1-A5FB-1D2CB6E218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8"/>
          <p:cNvSpPr>
            <a:spLocks noGrp="1" noChangeArrowheads="1"/>
          </p:cNvSpPr>
          <p:nvPr>
            <p:ph type="sldNum" sz="quarter" idx="10"/>
          </p:nvPr>
        </p:nvSpPr>
        <p:spPr>
          <a:ln/>
        </p:spPr>
        <p:txBody>
          <a:bodyPr/>
          <a:lstStyle>
            <a:lvl1pPr>
              <a:defRPr/>
            </a:lvl1pPr>
          </a:lstStyle>
          <a:p>
            <a:pPr>
              <a:defRPr/>
            </a:pPr>
            <a:fld id="{129C122A-A31D-4C23-8668-2F495803F1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7154" name="Rectangle 1026"/>
          <p:cNvSpPr>
            <a:spLocks noChangeArrowheads="1"/>
          </p:cNvSpPr>
          <p:nvPr/>
        </p:nvSpPr>
        <p:spPr bwMode="auto">
          <a:xfrm>
            <a:off x="0" y="0"/>
            <a:ext cx="9144000" cy="977900"/>
          </a:xfrm>
          <a:prstGeom prst="rect">
            <a:avLst/>
          </a:prstGeom>
          <a:gradFill rotWithShape="0">
            <a:gsLst>
              <a:gs pos="0">
                <a:srgbClr val="DDDDDD"/>
              </a:gs>
              <a:gs pos="100000">
                <a:schemeClr val="bg1"/>
              </a:gs>
            </a:gsLst>
            <a:lin ang="0" scaled="1"/>
          </a:gradFill>
          <a:ln w="12700">
            <a:noFill/>
            <a:miter lim="800000"/>
            <a:headEnd/>
            <a:tailEnd/>
          </a:ln>
          <a:effectLst/>
        </p:spPr>
        <p:txBody>
          <a:bodyPr wrap="none" anchor="ctr"/>
          <a:lstStyle/>
          <a:p>
            <a:pPr eaLnBrk="0" hangingPunct="0">
              <a:buFontTx/>
              <a:buChar char="•"/>
              <a:defRPr/>
            </a:pPr>
            <a:endParaRPr lang="en-US"/>
          </a:p>
        </p:txBody>
      </p:sp>
      <p:sp>
        <p:nvSpPr>
          <p:cNvPr id="177155" name="Rectangle 1027"/>
          <p:cNvSpPr>
            <a:spLocks noChangeArrowheads="1"/>
          </p:cNvSpPr>
          <p:nvPr/>
        </p:nvSpPr>
        <p:spPr bwMode="auto">
          <a:xfrm>
            <a:off x="0" y="0"/>
            <a:ext cx="9140825" cy="155575"/>
          </a:xfrm>
          <a:prstGeom prst="rect">
            <a:avLst/>
          </a:prstGeom>
          <a:solidFill>
            <a:srgbClr val="800000"/>
          </a:solidFill>
          <a:ln w="12700">
            <a:noFill/>
            <a:miter lim="800000"/>
            <a:headEnd/>
            <a:tailEnd/>
          </a:ln>
          <a:effectLst/>
        </p:spPr>
        <p:txBody>
          <a:bodyPr wrap="none" anchor="ctr"/>
          <a:lstStyle/>
          <a:p>
            <a:pPr eaLnBrk="0" hangingPunct="0">
              <a:buFontTx/>
              <a:buChar char="•"/>
              <a:defRPr/>
            </a:pPr>
            <a:endParaRPr lang="en-US"/>
          </a:p>
        </p:txBody>
      </p:sp>
      <p:sp>
        <p:nvSpPr>
          <p:cNvPr id="156676" name="Rectangle 1029"/>
          <p:cNvSpPr>
            <a:spLocks noGrp="1" noChangeArrowheads="1"/>
          </p:cNvSpPr>
          <p:nvPr>
            <p:ph type="title"/>
          </p:nvPr>
        </p:nvSpPr>
        <p:spPr bwMode="auto">
          <a:xfrm>
            <a:off x="615950" y="152400"/>
            <a:ext cx="7912100" cy="790575"/>
          </a:xfrm>
          <a:prstGeom prst="rect">
            <a:avLst/>
          </a:prstGeom>
          <a:noFill/>
          <a:ln w="12700">
            <a:noFill/>
            <a:miter lim="800000"/>
            <a:headEnd/>
            <a:tailEnd/>
          </a:ln>
        </p:spPr>
        <p:txBody>
          <a:bodyPr vert="horz" wrap="square" lIns="91167" tIns="45583" rIns="91167" bIns="45583" numCol="1" anchor="ctr" anchorCtr="0" compatLnSpc="1">
            <a:prstTxWarp prst="textNoShape">
              <a:avLst/>
            </a:prstTxWarp>
          </a:bodyPr>
          <a:lstStyle/>
          <a:p>
            <a:pPr lvl="0"/>
            <a:endParaRPr lang="en-GB" smtClean="0"/>
          </a:p>
        </p:txBody>
      </p:sp>
      <p:sp>
        <p:nvSpPr>
          <p:cNvPr id="156677" name="Rectangle 1030"/>
          <p:cNvSpPr>
            <a:spLocks noGrp="1" noChangeArrowheads="1"/>
          </p:cNvSpPr>
          <p:nvPr>
            <p:ph type="body" idx="1"/>
          </p:nvPr>
        </p:nvSpPr>
        <p:spPr bwMode="auto">
          <a:xfrm>
            <a:off x="457200" y="1082675"/>
            <a:ext cx="8304213" cy="5033963"/>
          </a:xfrm>
          <a:prstGeom prst="rect">
            <a:avLst/>
          </a:prstGeom>
          <a:noFill/>
          <a:ln w="12700">
            <a:noFill/>
            <a:miter lim="800000"/>
            <a:headEnd/>
            <a:tailEnd/>
          </a:ln>
        </p:spPr>
        <p:txBody>
          <a:bodyPr vert="horz" wrap="square" lIns="182880" tIns="137160" rIns="182880" bIns="137160" numCol="1" anchor="t" anchorCtr="0" compatLnSpc="1">
            <a:prstTxWarp prst="textNoShape">
              <a:avLst/>
            </a:prstTxWarp>
          </a:bodyPr>
          <a:lstStyle/>
          <a:p>
            <a:pPr lvl="0"/>
            <a:r>
              <a:rPr lang="en-US" smtClean="0"/>
              <a:t>Body Text</a:t>
            </a:r>
            <a:br>
              <a:rPr lang="en-US" smtClean="0"/>
            </a:br>
            <a:r>
              <a:rPr lang="en-US" smtClean="0"/>
              <a:t>(shift return)</a:t>
            </a:r>
          </a:p>
          <a:p>
            <a:pPr lvl="0"/>
            <a:r>
              <a:rPr lang="en-US" smtClean="0"/>
              <a:t>line spacing check</a:t>
            </a:r>
          </a:p>
          <a:p>
            <a:pPr lvl="1"/>
            <a:r>
              <a:rPr lang="en-US" smtClean="0"/>
              <a:t>line spacing check</a:t>
            </a:r>
          </a:p>
          <a:p>
            <a:pPr lvl="2"/>
            <a:r>
              <a:rPr lang="en-US" smtClean="0"/>
              <a:t>Third Level</a:t>
            </a:r>
          </a:p>
          <a:p>
            <a:pPr lvl="3"/>
            <a:r>
              <a:rPr lang="en-US" smtClean="0"/>
              <a:t>Fourth level</a:t>
            </a:r>
          </a:p>
          <a:p>
            <a:pPr lvl="3"/>
            <a:r>
              <a:rPr lang="en-US" smtClean="0"/>
              <a:t>Fourth level</a:t>
            </a:r>
          </a:p>
          <a:p>
            <a:pPr lvl="2"/>
            <a:r>
              <a:rPr lang="en-US" smtClean="0"/>
              <a:t>Third Level</a:t>
            </a:r>
          </a:p>
          <a:p>
            <a:pPr lvl="1"/>
            <a:r>
              <a:rPr lang="en-US" smtClean="0"/>
              <a:t>line spacing check</a:t>
            </a:r>
          </a:p>
        </p:txBody>
      </p:sp>
      <p:sp>
        <p:nvSpPr>
          <p:cNvPr id="177165" name="Text Box 1037"/>
          <p:cNvSpPr txBox="1">
            <a:spLocks noChangeArrowheads="1"/>
          </p:cNvSpPr>
          <p:nvPr/>
        </p:nvSpPr>
        <p:spPr bwMode="auto">
          <a:xfrm>
            <a:off x="3765550" y="6424613"/>
            <a:ext cx="1958975" cy="304800"/>
          </a:xfrm>
          <a:prstGeom prst="rect">
            <a:avLst/>
          </a:prstGeom>
          <a:noFill/>
          <a:ln w="12700" algn="ctr">
            <a:noFill/>
            <a:miter lim="800000"/>
            <a:headEnd/>
            <a:tailEnd/>
          </a:ln>
          <a:effectLst/>
        </p:spPr>
        <p:txBody>
          <a:bodyPr lIns="91167" tIns="45583" rIns="91167" bIns="45583">
            <a:spAutoFit/>
          </a:bodyPr>
          <a:lstStyle/>
          <a:p>
            <a:pPr algn="ctr" defTabSz="903288" eaLnBrk="0" hangingPunct="0">
              <a:spcBef>
                <a:spcPct val="50000"/>
              </a:spcBef>
              <a:tabLst>
                <a:tab pos="3046413" algn="l"/>
              </a:tabLst>
              <a:defRPr/>
            </a:pPr>
            <a:endParaRPr lang="en-GB" sz="1400"/>
          </a:p>
        </p:txBody>
      </p:sp>
      <p:sp>
        <p:nvSpPr>
          <p:cNvPr id="177166" name="Rectangle 1038"/>
          <p:cNvSpPr>
            <a:spLocks noGrp="1" noChangeArrowheads="1"/>
          </p:cNvSpPr>
          <p:nvPr>
            <p:ph type="sldNum" sz="quarter" idx="4"/>
          </p:nvPr>
        </p:nvSpPr>
        <p:spPr bwMode="auto">
          <a:xfrm>
            <a:off x="7010400" y="6540500"/>
            <a:ext cx="2133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FontTx/>
              <a:buNone/>
              <a:defRPr sz="1400" b="0">
                <a:latin typeface="Times New Roman" pitchFamily="18" charset="0"/>
              </a:defRPr>
            </a:lvl1pPr>
          </a:lstStyle>
          <a:p>
            <a:pPr>
              <a:defRPr/>
            </a:pPr>
            <a:fld id="{915B3FD3-F728-4AD7-B89B-9295D200B9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Lst>
  <p:timing>
    <p:tnLst>
      <p:par>
        <p:cTn id="1" dur="indefinite" restart="never" nodeType="tmRoot"/>
      </p:par>
    </p:tnLst>
  </p:timing>
  <p:hf hdr="0" ftr="0" dt="0"/>
  <p:txStyles>
    <p:titleStyle>
      <a:lvl1pPr algn="ctr" defTabSz="903288" rtl="0" eaLnBrk="0" fontAlgn="base" hangingPunct="0">
        <a:lnSpc>
          <a:spcPts val="3600"/>
        </a:lnSpc>
        <a:spcBef>
          <a:spcPct val="0"/>
        </a:spcBef>
        <a:spcAft>
          <a:spcPct val="0"/>
        </a:spcAft>
        <a:defRPr sz="4000" b="1">
          <a:solidFill>
            <a:schemeClr val="tx2"/>
          </a:solidFill>
          <a:latin typeface="+mj-lt"/>
          <a:ea typeface="+mj-ea"/>
          <a:cs typeface="+mj-cs"/>
        </a:defRPr>
      </a:lvl1pPr>
      <a:lvl2pPr algn="ctr" defTabSz="903288" rtl="0" eaLnBrk="0" fontAlgn="base" hangingPunct="0">
        <a:lnSpc>
          <a:spcPts val="3600"/>
        </a:lnSpc>
        <a:spcBef>
          <a:spcPct val="0"/>
        </a:spcBef>
        <a:spcAft>
          <a:spcPct val="0"/>
        </a:spcAft>
        <a:defRPr sz="4000" b="1">
          <a:solidFill>
            <a:schemeClr val="tx2"/>
          </a:solidFill>
          <a:latin typeface="Arial" charset="0"/>
        </a:defRPr>
      </a:lvl2pPr>
      <a:lvl3pPr algn="ctr" defTabSz="903288" rtl="0" eaLnBrk="0" fontAlgn="base" hangingPunct="0">
        <a:lnSpc>
          <a:spcPts val="3600"/>
        </a:lnSpc>
        <a:spcBef>
          <a:spcPct val="0"/>
        </a:spcBef>
        <a:spcAft>
          <a:spcPct val="0"/>
        </a:spcAft>
        <a:defRPr sz="4000" b="1">
          <a:solidFill>
            <a:schemeClr val="tx2"/>
          </a:solidFill>
          <a:latin typeface="Arial" charset="0"/>
        </a:defRPr>
      </a:lvl3pPr>
      <a:lvl4pPr algn="ctr" defTabSz="903288" rtl="0" eaLnBrk="0" fontAlgn="base" hangingPunct="0">
        <a:lnSpc>
          <a:spcPts val="3600"/>
        </a:lnSpc>
        <a:spcBef>
          <a:spcPct val="0"/>
        </a:spcBef>
        <a:spcAft>
          <a:spcPct val="0"/>
        </a:spcAft>
        <a:defRPr sz="4000" b="1">
          <a:solidFill>
            <a:schemeClr val="tx2"/>
          </a:solidFill>
          <a:latin typeface="Arial" charset="0"/>
        </a:defRPr>
      </a:lvl4pPr>
      <a:lvl5pPr algn="ctr" defTabSz="903288" rtl="0" eaLnBrk="0" fontAlgn="base" hangingPunct="0">
        <a:lnSpc>
          <a:spcPts val="3600"/>
        </a:lnSpc>
        <a:spcBef>
          <a:spcPct val="0"/>
        </a:spcBef>
        <a:spcAft>
          <a:spcPct val="0"/>
        </a:spcAft>
        <a:defRPr sz="4000" b="1">
          <a:solidFill>
            <a:schemeClr val="tx2"/>
          </a:solidFill>
          <a:latin typeface="Arial" charset="0"/>
        </a:defRPr>
      </a:lvl5pPr>
      <a:lvl6pPr marL="457200" algn="ctr" defTabSz="903288" rtl="0" eaLnBrk="0" fontAlgn="base" hangingPunct="0">
        <a:lnSpc>
          <a:spcPts val="3600"/>
        </a:lnSpc>
        <a:spcBef>
          <a:spcPct val="0"/>
        </a:spcBef>
        <a:spcAft>
          <a:spcPct val="0"/>
        </a:spcAft>
        <a:defRPr sz="4000" b="1">
          <a:solidFill>
            <a:schemeClr val="tx2"/>
          </a:solidFill>
          <a:latin typeface="Arial" charset="0"/>
        </a:defRPr>
      </a:lvl6pPr>
      <a:lvl7pPr marL="914400" algn="ctr" defTabSz="903288" rtl="0" eaLnBrk="0" fontAlgn="base" hangingPunct="0">
        <a:lnSpc>
          <a:spcPts val="3600"/>
        </a:lnSpc>
        <a:spcBef>
          <a:spcPct val="0"/>
        </a:spcBef>
        <a:spcAft>
          <a:spcPct val="0"/>
        </a:spcAft>
        <a:defRPr sz="4000" b="1">
          <a:solidFill>
            <a:schemeClr val="tx2"/>
          </a:solidFill>
          <a:latin typeface="Arial" charset="0"/>
        </a:defRPr>
      </a:lvl7pPr>
      <a:lvl8pPr marL="1371600" algn="ctr" defTabSz="903288" rtl="0" eaLnBrk="0" fontAlgn="base" hangingPunct="0">
        <a:lnSpc>
          <a:spcPts val="3600"/>
        </a:lnSpc>
        <a:spcBef>
          <a:spcPct val="0"/>
        </a:spcBef>
        <a:spcAft>
          <a:spcPct val="0"/>
        </a:spcAft>
        <a:defRPr sz="4000" b="1">
          <a:solidFill>
            <a:schemeClr val="tx2"/>
          </a:solidFill>
          <a:latin typeface="Arial" charset="0"/>
        </a:defRPr>
      </a:lvl8pPr>
      <a:lvl9pPr marL="1828800" algn="ctr" defTabSz="903288" rtl="0" eaLnBrk="0" fontAlgn="base" hangingPunct="0">
        <a:lnSpc>
          <a:spcPts val="3600"/>
        </a:lnSpc>
        <a:spcBef>
          <a:spcPct val="0"/>
        </a:spcBef>
        <a:spcAft>
          <a:spcPct val="0"/>
        </a:spcAft>
        <a:defRPr sz="4000" b="1">
          <a:solidFill>
            <a:schemeClr val="tx2"/>
          </a:solidFill>
          <a:latin typeface="Arial" charset="0"/>
        </a:defRPr>
      </a:lvl9pPr>
    </p:titleStyle>
    <p:bodyStyle>
      <a:lvl1pPr marL="342900" indent="-342900" algn="l" defTabSz="903288" rtl="0" eaLnBrk="0" fontAlgn="base" hangingPunct="0">
        <a:lnSpc>
          <a:spcPts val="3200"/>
        </a:lnSpc>
        <a:spcBef>
          <a:spcPts val="1000"/>
        </a:spcBef>
        <a:spcAft>
          <a:spcPts val="1500"/>
        </a:spcAft>
        <a:buChar char="•"/>
        <a:tabLst>
          <a:tab pos="3046413" algn="l"/>
        </a:tabLst>
        <a:defRPr sz="3200">
          <a:solidFill>
            <a:srgbClr val="800000"/>
          </a:solidFill>
          <a:latin typeface="+mn-lt"/>
          <a:ea typeface="+mn-ea"/>
          <a:cs typeface="+mn-cs"/>
        </a:defRPr>
      </a:lvl1pPr>
      <a:lvl2pPr marL="663575" indent="-206375" algn="l" defTabSz="903288" rtl="0" eaLnBrk="0" fontAlgn="base" hangingPunct="0">
        <a:lnSpc>
          <a:spcPts val="2400"/>
        </a:lnSpc>
        <a:spcBef>
          <a:spcPts val="800"/>
        </a:spcBef>
        <a:spcAft>
          <a:spcPts val="600"/>
        </a:spcAft>
        <a:buSzPct val="100000"/>
        <a:buChar char="•"/>
        <a:tabLst>
          <a:tab pos="3046413" algn="l"/>
        </a:tabLst>
        <a:defRPr sz="2400">
          <a:solidFill>
            <a:schemeClr val="tx1"/>
          </a:solidFill>
          <a:latin typeface="+mn-lt"/>
        </a:defRPr>
      </a:lvl2pPr>
      <a:lvl3pPr marL="1028700" indent="-225425" algn="l" defTabSz="903288" rtl="0" eaLnBrk="0" fontAlgn="base" hangingPunct="0">
        <a:lnSpc>
          <a:spcPts val="1800"/>
        </a:lnSpc>
        <a:spcBef>
          <a:spcPts val="400"/>
        </a:spcBef>
        <a:spcAft>
          <a:spcPts val="400"/>
        </a:spcAft>
        <a:buSzPct val="100000"/>
        <a:buChar char="–"/>
        <a:tabLst>
          <a:tab pos="3046413" algn="l"/>
        </a:tabLst>
        <a:defRPr sz="1700">
          <a:solidFill>
            <a:schemeClr val="tx1"/>
          </a:solidFill>
          <a:latin typeface="+mn-lt"/>
        </a:defRPr>
      </a:lvl3pPr>
      <a:lvl4pPr marL="1371600" indent="-166688" algn="l" defTabSz="903288" rtl="0" eaLnBrk="0" fontAlgn="base" hangingPunct="0">
        <a:lnSpc>
          <a:spcPts val="1600"/>
        </a:lnSpc>
        <a:spcBef>
          <a:spcPts val="300"/>
        </a:spcBef>
        <a:spcAft>
          <a:spcPts val="300"/>
        </a:spcAft>
        <a:buChar char="•"/>
        <a:tabLst>
          <a:tab pos="3046413" algn="l"/>
        </a:tabLst>
        <a:defRPr sz="1600">
          <a:solidFill>
            <a:schemeClr val="tx1"/>
          </a:solidFill>
          <a:latin typeface="+mn-lt"/>
        </a:defRPr>
      </a:lvl4pPr>
      <a:lvl5pPr marL="1654175" indent="-166688" algn="l" defTabSz="903288" rtl="0" eaLnBrk="0" fontAlgn="base" hangingPunct="0">
        <a:spcBef>
          <a:spcPct val="20000"/>
        </a:spcBef>
        <a:spcAft>
          <a:spcPct val="0"/>
        </a:spcAft>
        <a:buChar char="»"/>
        <a:tabLst>
          <a:tab pos="3046413" algn="l"/>
        </a:tabLst>
        <a:defRPr>
          <a:solidFill>
            <a:schemeClr val="tx1"/>
          </a:solidFill>
          <a:latin typeface="Times" pitchFamily="18" charset="0"/>
        </a:defRPr>
      </a:lvl5pPr>
      <a:lvl6pPr marL="2111375" indent="-166688" algn="l" defTabSz="903288" rtl="0" eaLnBrk="0" fontAlgn="base" hangingPunct="0">
        <a:spcBef>
          <a:spcPct val="20000"/>
        </a:spcBef>
        <a:spcAft>
          <a:spcPct val="0"/>
        </a:spcAft>
        <a:buChar char="»"/>
        <a:tabLst>
          <a:tab pos="3046413" algn="l"/>
        </a:tabLst>
        <a:defRPr>
          <a:solidFill>
            <a:schemeClr val="tx1"/>
          </a:solidFill>
          <a:latin typeface="Times" pitchFamily="18" charset="0"/>
        </a:defRPr>
      </a:lvl6pPr>
      <a:lvl7pPr marL="2568575" indent="-166688" algn="l" defTabSz="903288" rtl="0" eaLnBrk="0" fontAlgn="base" hangingPunct="0">
        <a:spcBef>
          <a:spcPct val="20000"/>
        </a:spcBef>
        <a:spcAft>
          <a:spcPct val="0"/>
        </a:spcAft>
        <a:buChar char="»"/>
        <a:tabLst>
          <a:tab pos="3046413" algn="l"/>
        </a:tabLst>
        <a:defRPr>
          <a:solidFill>
            <a:schemeClr val="tx1"/>
          </a:solidFill>
          <a:latin typeface="Times" pitchFamily="18" charset="0"/>
        </a:defRPr>
      </a:lvl7pPr>
      <a:lvl8pPr marL="3025775" indent="-166688" algn="l" defTabSz="903288" rtl="0" eaLnBrk="0" fontAlgn="base" hangingPunct="0">
        <a:spcBef>
          <a:spcPct val="20000"/>
        </a:spcBef>
        <a:spcAft>
          <a:spcPct val="0"/>
        </a:spcAft>
        <a:buChar char="»"/>
        <a:tabLst>
          <a:tab pos="3046413" algn="l"/>
        </a:tabLst>
        <a:defRPr>
          <a:solidFill>
            <a:schemeClr val="tx1"/>
          </a:solidFill>
          <a:latin typeface="Times" pitchFamily="18" charset="0"/>
        </a:defRPr>
      </a:lvl8pPr>
      <a:lvl9pPr marL="3482975" indent="-166688" algn="l" defTabSz="903288" rtl="0" eaLnBrk="0" fontAlgn="base" hangingPunct="0">
        <a:spcBef>
          <a:spcPct val="20000"/>
        </a:spcBef>
        <a:spcAft>
          <a:spcPct val="0"/>
        </a:spcAft>
        <a:buChar char="»"/>
        <a:tabLst>
          <a:tab pos="3046413" algn="l"/>
        </a:tabLst>
        <a:defRPr>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582613" y="2238445"/>
            <a:ext cx="8142287" cy="1420813"/>
          </a:xfrm>
        </p:spPr>
        <p:txBody>
          <a:bodyPr/>
          <a:lstStyle/>
          <a:p>
            <a:pPr algn="l">
              <a:defRPr/>
            </a:pPr>
            <a:r>
              <a:rPr lang="en-US" sz="3200" dirty="0" smtClean="0">
                <a:cs typeface="Times New Roman" pitchFamily="18" charset="0"/>
              </a:rPr>
              <a:t/>
            </a:r>
            <a:br>
              <a:rPr lang="en-US" sz="3200" dirty="0" smtClean="0">
                <a:cs typeface="Times New Roman" pitchFamily="18" charset="0"/>
              </a:rPr>
            </a:br>
            <a:r>
              <a:rPr lang="en-US" sz="3200" dirty="0" smtClean="0">
                <a:cs typeface="Times New Roman" pitchFamily="18" charset="0"/>
              </a:rPr>
              <a:t>Chip-scale simulation of residual layer thickness uniformity in thermal NIL: </a:t>
            </a:r>
            <a:r>
              <a:rPr lang="en-US" sz="3200" b="0" dirty="0" smtClean="0">
                <a:cs typeface="Times New Roman" pitchFamily="18" charset="0"/>
              </a:rPr>
              <a:t>evaluating stamp cavity-height and </a:t>
            </a:r>
            <a:br>
              <a:rPr lang="en-US" sz="3200" b="0" dirty="0" smtClean="0">
                <a:cs typeface="Times New Roman" pitchFamily="18" charset="0"/>
              </a:rPr>
            </a:br>
            <a:r>
              <a:rPr lang="en-US" sz="3200" b="0" dirty="0" smtClean="0">
                <a:cs typeface="Times New Roman" pitchFamily="18" charset="0"/>
              </a:rPr>
              <a:t>‘dummy-fill’ selection strategies</a:t>
            </a:r>
            <a:br>
              <a:rPr lang="en-US" sz="3200" b="0" dirty="0" smtClean="0">
                <a:cs typeface="Times New Roman" pitchFamily="18" charset="0"/>
              </a:rPr>
            </a:br>
            <a:r>
              <a:rPr lang="en-US" sz="2000" dirty="0" smtClean="0">
                <a:cs typeface="Arial" pitchFamily="34" charset="0"/>
              </a:rPr>
              <a:t/>
            </a:r>
            <a:br>
              <a:rPr lang="en-US" sz="2000" dirty="0" smtClean="0">
                <a:cs typeface="Arial" pitchFamily="34" charset="0"/>
              </a:rPr>
            </a:br>
            <a:r>
              <a:rPr lang="en-US" sz="2400" smtClean="0">
                <a:solidFill>
                  <a:schemeClr val="bg2"/>
                </a:solidFill>
              </a:rPr>
              <a:t>15 October 2010</a:t>
            </a:r>
            <a:r>
              <a:rPr lang="en-US" sz="2400" dirty="0" smtClean="0">
                <a:solidFill>
                  <a:schemeClr val="bg2"/>
                </a:solidFill>
              </a:rPr>
              <a:t/>
            </a:r>
            <a:br>
              <a:rPr lang="en-US" sz="2400" dirty="0" smtClean="0">
                <a:solidFill>
                  <a:schemeClr val="bg2"/>
                </a:solidFill>
              </a:rPr>
            </a:br>
            <a:r>
              <a:rPr lang="en-US" sz="1000" dirty="0" smtClean="0">
                <a:cs typeface="Arial" pitchFamily="34" charset="0"/>
              </a:rPr>
              <a:t/>
            </a:r>
            <a:br>
              <a:rPr lang="en-US" sz="1000" dirty="0" smtClean="0">
                <a:cs typeface="Arial" pitchFamily="34" charset="0"/>
              </a:rPr>
            </a:br>
            <a:r>
              <a:rPr lang="en-US" sz="2400" dirty="0" smtClean="0">
                <a:solidFill>
                  <a:srgbClr val="5F5F5F"/>
                </a:solidFill>
                <a:cs typeface="Arial" pitchFamily="34" charset="0"/>
              </a:rPr>
              <a:t>H</a:t>
            </a:r>
            <a:r>
              <a:rPr lang="en-US" sz="2400" dirty="0" smtClean="0">
                <a:solidFill>
                  <a:srgbClr val="5F5F5F"/>
                </a:solidFill>
              </a:rPr>
              <a:t>ayden Taylor and Duane Boning</a:t>
            </a:r>
            <a:br>
              <a:rPr lang="en-US" sz="2400" dirty="0" smtClean="0">
                <a:solidFill>
                  <a:srgbClr val="5F5F5F"/>
                </a:solidFill>
              </a:rPr>
            </a:br>
            <a:r>
              <a:rPr lang="en-US" sz="2400" b="0" dirty="0" smtClean="0">
                <a:solidFill>
                  <a:srgbClr val="5F5F5F"/>
                </a:solidFill>
              </a:rPr>
              <a:t>Massachusetts Institute of Technology</a:t>
            </a:r>
            <a:br>
              <a:rPr lang="en-US" sz="2400" b="0" dirty="0" smtClean="0">
                <a:solidFill>
                  <a:srgbClr val="5F5F5F"/>
                </a:solidFill>
              </a:rPr>
            </a:br>
            <a:r>
              <a:rPr lang="en-US" sz="1000" b="0" dirty="0" smtClean="0">
                <a:solidFill>
                  <a:srgbClr val="5F5F5F"/>
                </a:solidFill>
              </a:rPr>
              <a:t/>
            </a:r>
            <a:br>
              <a:rPr lang="en-US" sz="1000" b="0" dirty="0" smtClean="0">
                <a:solidFill>
                  <a:srgbClr val="5F5F5F"/>
                </a:solidFill>
              </a:rPr>
            </a:br>
            <a:r>
              <a:rPr lang="en-US" sz="2400" dirty="0" smtClean="0">
                <a:solidFill>
                  <a:srgbClr val="5F5F5F"/>
                </a:solidFill>
              </a:rPr>
              <a:t>Andrew Kahng and Yen-Kuan Wu</a:t>
            </a:r>
            <a:r>
              <a:rPr lang="en-US" sz="2400" b="0" dirty="0" smtClean="0">
                <a:solidFill>
                  <a:srgbClr val="5F5F5F"/>
                </a:solidFill>
              </a:rPr>
              <a:t/>
            </a:r>
            <a:br>
              <a:rPr lang="en-US" sz="2400" b="0" dirty="0" smtClean="0">
                <a:solidFill>
                  <a:srgbClr val="5F5F5F"/>
                </a:solidFill>
              </a:rPr>
            </a:br>
            <a:r>
              <a:rPr lang="en-US" sz="2400" b="0" dirty="0" smtClean="0">
                <a:solidFill>
                  <a:srgbClr val="5F5F5F"/>
                </a:solidFill>
              </a:rPr>
              <a:t>University of California, San Diego</a:t>
            </a:r>
            <a:br>
              <a:rPr lang="en-US" sz="2400" b="0" dirty="0" smtClean="0">
                <a:solidFill>
                  <a:srgbClr val="5F5F5F"/>
                </a:solidFill>
              </a:rPr>
            </a:br>
            <a:r>
              <a:rPr lang="en-US" sz="2400" b="0" dirty="0" smtClean="0">
                <a:solidFill>
                  <a:srgbClr val="5F5F5F"/>
                </a:solidFill>
              </a:rPr>
              <a:t/>
            </a:r>
            <a:br>
              <a:rPr lang="en-US" sz="2400" b="0" dirty="0" smtClean="0">
                <a:solidFill>
                  <a:srgbClr val="5F5F5F"/>
                </a:solidFill>
              </a:rPr>
            </a:br>
            <a:r>
              <a:rPr lang="en-US" sz="2400" b="0" dirty="0" smtClean="0">
                <a:solidFill>
                  <a:srgbClr val="5F5F5F"/>
                </a:solidFill>
              </a:rPr>
              <a:t/>
            </a:r>
            <a:br>
              <a:rPr lang="en-US" sz="2400" b="0" dirty="0" smtClean="0">
                <a:solidFill>
                  <a:srgbClr val="5F5F5F"/>
                </a:solidFill>
              </a:rPr>
            </a:br>
            <a:endParaRPr lang="en-US" sz="2400" b="0" dirty="0" smtClean="0">
              <a:solidFill>
                <a:schemeClr val="bg1">
                  <a:lumMod val="65000"/>
                </a:schemeClr>
              </a:solidFill>
            </a:endParaRPr>
          </a:p>
        </p:txBody>
      </p:sp>
      <p:pic>
        <p:nvPicPr>
          <p:cNvPr id="1028" name="Picture 3" descr="mit-greygrey-footer3"/>
          <p:cNvPicPr>
            <a:picLocks noChangeAspect="1" noChangeArrowheads="1"/>
          </p:cNvPicPr>
          <p:nvPr/>
        </p:nvPicPr>
        <p:blipFill>
          <a:blip r:embed="rId4" cstate="print"/>
          <a:srcRect/>
          <a:stretch>
            <a:fillRect/>
          </a:stretch>
        </p:blipFill>
        <p:spPr bwMode="auto">
          <a:xfrm>
            <a:off x="642938" y="5452438"/>
            <a:ext cx="1338262" cy="774700"/>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2384543" y="5349250"/>
          <a:ext cx="2801937" cy="1050925"/>
        </p:xfrm>
        <a:graphic>
          <a:graphicData uri="http://schemas.openxmlformats.org/presentationml/2006/ole">
            <p:oleObj spid="_x0000_s1026" name="Bitmap Image" r:id="rId5" imgW="6001588" imgH="2247619" progId="PBrush">
              <p:embed/>
            </p:oleObj>
          </a:graphicData>
        </a:graphic>
      </p:graphicFrame>
      <p:pic>
        <p:nvPicPr>
          <p:cNvPr id="7" name="Picture 3"/>
          <p:cNvPicPr>
            <a:picLocks noChangeAspect="1" noChangeArrowheads="1"/>
          </p:cNvPicPr>
          <p:nvPr/>
        </p:nvPicPr>
        <p:blipFill>
          <a:blip r:embed="rId6" cstate="print"/>
          <a:srcRect/>
          <a:stretch>
            <a:fillRect/>
          </a:stretch>
        </p:blipFill>
        <p:spPr bwMode="auto">
          <a:xfrm>
            <a:off x="7529513" y="4807375"/>
            <a:ext cx="1195387" cy="1847645"/>
          </a:xfrm>
          <a:prstGeom prst="rect">
            <a:avLst/>
          </a:prstGeom>
          <a:noFill/>
          <a:ln w="9525">
            <a:noFill/>
            <a:miter lim="800000"/>
            <a:headEnd/>
            <a:tailEnd/>
          </a:ln>
        </p:spPr>
      </p:pic>
      <p:pic>
        <p:nvPicPr>
          <p:cNvPr id="9" name="Picture 8" descr="UCSD_logo.gif"/>
          <p:cNvPicPr>
            <a:picLocks noChangeAspect="1"/>
          </p:cNvPicPr>
          <p:nvPr/>
        </p:nvPicPr>
        <p:blipFill>
          <a:blip r:embed="rId7" cstate="print"/>
          <a:stretch>
            <a:fillRect/>
          </a:stretch>
        </p:blipFill>
        <p:spPr>
          <a:xfrm>
            <a:off x="5724150" y="5349250"/>
            <a:ext cx="1208707" cy="947737"/>
          </a:xfrm>
          <a:prstGeom prst="rect">
            <a:avLst/>
          </a:prstGeom>
        </p:spPr>
      </p:pic>
    </p:spTree>
  </p:cSld>
  <p:clrMapOvr>
    <a:masterClrMapping/>
  </p:clrMapOvr>
  <p:transition advTm="109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Random_sim_correlation.jpg"/>
          <p:cNvPicPr>
            <a:picLocks noChangeAspect="1"/>
          </p:cNvPicPr>
          <p:nvPr/>
        </p:nvPicPr>
        <p:blipFill>
          <a:blip r:embed="rId5" cstate="print"/>
          <a:stretch>
            <a:fillRect/>
          </a:stretch>
        </p:blipFill>
        <p:spPr>
          <a:xfrm>
            <a:off x="501070" y="2929735"/>
            <a:ext cx="7653853" cy="3831539"/>
          </a:xfrm>
          <a:prstGeom prst="rect">
            <a:avLst/>
          </a:prstGeom>
        </p:spPr>
      </p:pic>
      <p:sp>
        <p:nvSpPr>
          <p:cNvPr id="41" name="Rectangle 40"/>
          <p:cNvSpPr/>
          <p:nvPr/>
        </p:nvSpPr>
        <p:spPr bwMode="auto">
          <a:xfrm>
            <a:off x="1228813" y="3928570"/>
            <a:ext cx="501217" cy="414830"/>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8230001" y="2036229"/>
            <a:ext cx="422455" cy="314360"/>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4242230" y="1608506"/>
            <a:ext cx="345645" cy="345645"/>
          </a:xfrm>
          <a:prstGeom prst="rect">
            <a:avLst/>
          </a:prstGeom>
          <a:solidFill>
            <a:srgbClr val="FFCCCC"/>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We postulate a cost function to drive the insertion of dummy fill into rich designs</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10</a:t>
            </a:fld>
            <a:endParaRPr lang="en-US" dirty="0"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5"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Random_pattern.jpg"/>
          <p:cNvPicPr>
            <a:picLocks noChangeAspect="1"/>
          </p:cNvPicPr>
          <p:nvPr/>
        </p:nvPicPr>
        <p:blipFill>
          <a:blip r:embed="rId6" cstate="print"/>
          <a:stretch>
            <a:fillRect/>
          </a:stretch>
        </p:blipFill>
        <p:spPr>
          <a:xfrm>
            <a:off x="232235" y="1163105"/>
            <a:ext cx="3148389" cy="2304300"/>
          </a:xfrm>
          <a:prstGeom prst="rect">
            <a:avLst/>
          </a:prstGeom>
        </p:spPr>
      </p:pic>
      <p:sp>
        <p:nvSpPr>
          <p:cNvPr id="10" name="Rectangle 9"/>
          <p:cNvSpPr/>
          <p:nvPr/>
        </p:nvSpPr>
        <p:spPr bwMode="auto">
          <a:xfrm>
            <a:off x="163655" y="3098853"/>
            <a:ext cx="2035465" cy="483768"/>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tabLst>
                <a:tab pos="3046413" algn="l"/>
              </a:tabLst>
            </a:pPr>
            <a:endParaRPr kumimoji="0" lang="en-US" sz="1200" b="1" i="0" u="none" strike="noStrike" cap="none" normalizeH="0" baseline="-25000" dirty="0" smtClean="0">
              <a:ln>
                <a:noFill/>
              </a:ln>
              <a:solidFill>
                <a:srgbClr val="FF0000"/>
              </a:solidFill>
              <a:effectLst/>
              <a:latin typeface="Arial" charset="0"/>
            </a:endParaRPr>
          </a:p>
        </p:txBody>
      </p:sp>
      <p:sp>
        <p:nvSpPr>
          <p:cNvPr id="11" name="Rectangle 10"/>
          <p:cNvSpPr/>
          <p:nvPr/>
        </p:nvSpPr>
        <p:spPr bwMode="auto">
          <a:xfrm>
            <a:off x="347450" y="2493496"/>
            <a:ext cx="504110" cy="475816"/>
          </a:xfrm>
          <a:prstGeom prst="rect">
            <a:avLst/>
          </a:prstGeom>
          <a:solidFill>
            <a:srgbClr val="FFCCCC">
              <a:alpha val="38824"/>
            </a:srgbClr>
          </a:solidFill>
          <a:ln w="28575" cap="flat" cmpd="sng" algn="ctr">
            <a:solidFill>
              <a:srgbClr val="FF0000"/>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51560" y="2493496"/>
            <a:ext cx="504110" cy="475816"/>
          </a:xfrm>
          <a:prstGeom prst="rect">
            <a:avLst/>
          </a:prstGeom>
          <a:solidFill>
            <a:srgbClr val="FFCCCC">
              <a:alpha val="38824"/>
            </a:srgbClr>
          </a:solidFill>
          <a:ln w="28575" cap="flat" cmpd="sng" algn="ctr">
            <a:solidFill>
              <a:srgbClr val="FF0000"/>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8" name="Freeform 17"/>
          <p:cNvSpPr/>
          <p:nvPr/>
        </p:nvSpPr>
        <p:spPr bwMode="auto">
          <a:xfrm>
            <a:off x="437745" y="1293779"/>
            <a:ext cx="1566153" cy="1429966"/>
          </a:xfrm>
          <a:custGeom>
            <a:avLst/>
            <a:gdLst>
              <a:gd name="connsiteX0" fmla="*/ 924127 w 1566153"/>
              <a:gd name="connsiteY0" fmla="*/ 1429966 h 1429966"/>
              <a:gd name="connsiteX1" fmla="*/ 1566153 w 1566153"/>
              <a:gd name="connsiteY1" fmla="*/ 1429966 h 1429966"/>
              <a:gd name="connsiteX2" fmla="*/ 1566153 w 1566153"/>
              <a:gd name="connsiteY2" fmla="*/ 972766 h 1429966"/>
              <a:gd name="connsiteX3" fmla="*/ 0 w 1566153"/>
              <a:gd name="connsiteY3" fmla="*/ 972766 h 1429966"/>
              <a:gd name="connsiteX4" fmla="*/ 0 w 1566153"/>
              <a:gd name="connsiteY4" fmla="*/ 535021 h 1429966"/>
              <a:gd name="connsiteX5" fmla="*/ 1536970 w 1566153"/>
              <a:gd name="connsiteY5" fmla="*/ 535021 h 1429966"/>
              <a:gd name="connsiteX6" fmla="*/ 1536970 w 1566153"/>
              <a:gd name="connsiteY6" fmla="*/ 0 h 1429966"/>
              <a:gd name="connsiteX7" fmla="*/ 0 w 1566153"/>
              <a:gd name="connsiteY7" fmla="*/ 19455 h 1429966"/>
              <a:gd name="connsiteX0" fmla="*/ 924127 w 1566153"/>
              <a:gd name="connsiteY0" fmla="*/ 1429966 h 1429966"/>
              <a:gd name="connsiteX1" fmla="*/ 1566153 w 1566153"/>
              <a:gd name="connsiteY1" fmla="*/ 1429966 h 1429966"/>
              <a:gd name="connsiteX2" fmla="*/ 1566153 w 1566153"/>
              <a:gd name="connsiteY2" fmla="*/ 972766 h 1429966"/>
              <a:gd name="connsiteX3" fmla="*/ 0 w 1566153"/>
              <a:gd name="connsiteY3" fmla="*/ 972766 h 1429966"/>
              <a:gd name="connsiteX4" fmla="*/ 0 w 1566153"/>
              <a:gd name="connsiteY4" fmla="*/ 535021 h 1429966"/>
              <a:gd name="connsiteX5" fmla="*/ 1536970 w 1566153"/>
              <a:gd name="connsiteY5" fmla="*/ 535021 h 1429966"/>
              <a:gd name="connsiteX6" fmla="*/ 1536970 w 1566153"/>
              <a:gd name="connsiteY6" fmla="*/ 0 h 1429966"/>
              <a:gd name="connsiteX7" fmla="*/ 0 w 1566153"/>
              <a:gd name="connsiteY7" fmla="*/ 0 h 142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153" h="1429966">
                <a:moveTo>
                  <a:pt x="924127" y="1429966"/>
                </a:moveTo>
                <a:lnTo>
                  <a:pt x="1566153" y="1429966"/>
                </a:lnTo>
                <a:lnTo>
                  <a:pt x="1566153" y="972766"/>
                </a:lnTo>
                <a:lnTo>
                  <a:pt x="0" y="972766"/>
                </a:lnTo>
                <a:lnTo>
                  <a:pt x="0" y="535021"/>
                </a:lnTo>
                <a:lnTo>
                  <a:pt x="1536970" y="535021"/>
                </a:lnTo>
                <a:lnTo>
                  <a:pt x="1536970" y="0"/>
                </a:lnTo>
                <a:lnTo>
                  <a:pt x="0" y="0"/>
                </a:lnTo>
              </a:path>
            </a:pathLst>
          </a:custGeom>
          <a:noFill/>
          <a:ln w="28575" cap="flat" cmpd="sng" algn="ctr">
            <a:solidFill>
              <a:srgbClr val="FF0000"/>
            </a:solidFill>
            <a:prstDash val="solid"/>
            <a:round/>
            <a:headEnd type="none" w="med" len="med"/>
            <a:tailEnd type="triangl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 name="Rectangle 2"/>
          <p:cNvSpPr txBox="1">
            <a:spLocks noChangeArrowheads="1"/>
          </p:cNvSpPr>
          <p:nvPr/>
        </p:nvSpPr>
        <p:spPr bwMode="auto">
          <a:xfrm>
            <a:off x="691290" y="4890220"/>
            <a:ext cx="7874830" cy="457200"/>
          </a:xfrm>
          <a:prstGeom prst="rect">
            <a:avLst/>
          </a:prstGeom>
          <a:noFill/>
          <a:ln w="12700">
            <a:noFill/>
            <a:miter lim="800000"/>
            <a:headEnd/>
            <a:tailEnd/>
          </a:ln>
        </p:spPr>
        <p:txBody>
          <a:bodyPr lIns="91167" tIns="45583" rIns="91167" bIns="45583" anchor="ctr"/>
          <a:lstStyle/>
          <a:p>
            <a:pPr marL="457200" indent="-457200" defTabSz="903288" eaLnBrk="0" hangingPunct="0">
              <a:lnSpc>
                <a:spcPts val="3100"/>
              </a:lnSpc>
              <a:buFont typeface="Arial" pitchFamily="34" charset="0"/>
              <a:buChar char="•"/>
              <a:defRPr/>
            </a:pPr>
            <a:r>
              <a:rPr lang="en-US" sz="2400" kern="0" dirty="0" smtClean="0">
                <a:solidFill>
                  <a:schemeClr val="tx2"/>
                </a:solidFill>
                <a:latin typeface="+mj-lt"/>
                <a:ea typeface="+mj-ea"/>
                <a:cs typeface="+mj-cs"/>
              </a:rPr>
              <a:t>Abutting windows of size </a:t>
            </a:r>
            <a:r>
              <a:rPr lang="en-US" sz="2400" i="1" kern="0" dirty="0" err="1" smtClean="0">
                <a:solidFill>
                  <a:schemeClr val="tx2"/>
                </a:solidFill>
                <a:latin typeface="+mj-lt"/>
                <a:ea typeface="+mj-ea"/>
                <a:cs typeface="+mj-cs"/>
              </a:rPr>
              <a:t>W</a:t>
            </a:r>
            <a:r>
              <a:rPr lang="en-US" sz="2400" kern="0" baseline="-25000" dirty="0" err="1" smtClean="0">
                <a:solidFill>
                  <a:schemeClr val="tx2"/>
                </a:solidFill>
                <a:latin typeface="+mj-lt"/>
                <a:ea typeface="+mj-ea"/>
                <a:cs typeface="+mj-cs"/>
              </a:rPr>
              <a:t>i</a:t>
            </a:r>
            <a:r>
              <a:rPr lang="en-US" sz="2400" kern="0" dirty="0" smtClean="0">
                <a:solidFill>
                  <a:schemeClr val="tx2"/>
                </a:solidFill>
                <a:latin typeface="+mj-lt"/>
                <a:ea typeface="+mj-ea"/>
                <a:cs typeface="+mj-cs"/>
              </a:rPr>
              <a:t> swept over design</a:t>
            </a:r>
          </a:p>
          <a:p>
            <a:pPr marL="457200" indent="-457200" defTabSz="903288" eaLnBrk="0" hangingPunct="0">
              <a:lnSpc>
                <a:spcPts val="3100"/>
              </a:lnSpc>
              <a:buFont typeface="Arial" pitchFamily="34" charset="0"/>
              <a:buChar char="•"/>
              <a:defRPr/>
            </a:pPr>
            <a:r>
              <a:rPr lang="en-US" sz="2400" kern="0" dirty="0" smtClean="0">
                <a:latin typeface="+mj-lt"/>
                <a:ea typeface="+mj-ea"/>
                <a:cs typeface="+mj-cs"/>
              </a:rPr>
              <a:t>Δ</a:t>
            </a:r>
            <a:r>
              <a:rPr lang="el-GR" sz="2400" i="1" kern="0" dirty="0" smtClean="0">
                <a:latin typeface="+mj-lt"/>
                <a:ea typeface="+mj-ea"/>
                <a:cs typeface="+mj-cs"/>
              </a:rPr>
              <a:t>ρ</a:t>
            </a:r>
            <a:r>
              <a:rPr lang="en-US" sz="2400" kern="0" baseline="-25000" dirty="0" smtClean="0">
                <a:latin typeface="+mj-lt"/>
                <a:ea typeface="+mj-ea"/>
                <a:cs typeface="+mj-cs"/>
              </a:rPr>
              <a:t>i </a:t>
            </a:r>
            <a:r>
              <a:rPr lang="en-US" sz="2400" kern="0" dirty="0" smtClean="0">
                <a:solidFill>
                  <a:schemeClr val="tx2"/>
                </a:solidFill>
              </a:rPr>
              <a:t>is maximal density contrast between abutting windows in any location</a:t>
            </a:r>
            <a:endParaRPr lang="en-US" sz="2400" kern="0" baseline="-25000" dirty="0">
              <a:solidFill>
                <a:schemeClr val="tx2"/>
              </a:solidFill>
              <a:latin typeface="+mj-lt"/>
              <a:ea typeface="+mj-ea"/>
              <a:cs typeface="+mj-cs"/>
            </a:endParaRPr>
          </a:p>
          <a:p>
            <a:pPr marL="457200" indent="-457200" defTabSz="903288" eaLnBrk="0" hangingPunct="0">
              <a:lnSpc>
                <a:spcPts val="3100"/>
              </a:lnSpc>
              <a:buFont typeface="Arial" pitchFamily="34" charset="0"/>
              <a:buChar char="•"/>
              <a:defRPr/>
            </a:pPr>
            <a:r>
              <a:rPr lang="en-US" sz="2400" kern="0" dirty="0" smtClean="0">
                <a:solidFill>
                  <a:schemeClr val="tx2"/>
                </a:solidFill>
                <a:latin typeface="+mj-lt"/>
                <a:ea typeface="+mj-ea"/>
                <a:cs typeface="+mj-cs"/>
              </a:rPr>
              <a:t>Objective is to minimize sum of contributions from </a:t>
            </a:r>
            <a:r>
              <a:rPr lang="en-US" sz="2400" i="1" kern="0" dirty="0" smtClean="0">
                <a:solidFill>
                  <a:schemeClr val="tx2"/>
                </a:solidFill>
                <a:latin typeface="+mj-lt"/>
                <a:ea typeface="+mj-ea"/>
                <a:cs typeface="+mj-cs"/>
              </a:rPr>
              <a:t>N</a:t>
            </a:r>
            <a:r>
              <a:rPr lang="en-US" sz="2400" kern="0" dirty="0" smtClean="0">
                <a:solidFill>
                  <a:schemeClr val="tx2"/>
                </a:solidFill>
                <a:latin typeface="+mj-lt"/>
                <a:ea typeface="+mj-ea"/>
                <a:cs typeface="+mj-cs"/>
              </a:rPr>
              <a:t>+1 window sizes</a:t>
            </a:r>
          </a:p>
          <a:p>
            <a:pPr marL="457200" indent="-457200" defTabSz="903288" eaLnBrk="0" hangingPunct="0">
              <a:lnSpc>
                <a:spcPts val="3100"/>
              </a:lnSpc>
              <a:buFont typeface="Arial" pitchFamily="34" charset="0"/>
              <a:buChar char="•"/>
              <a:defRPr/>
            </a:pPr>
            <a:endParaRPr lang="en-US" sz="2400" kern="0" dirty="0" smtClean="0">
              <a:solidFill>
                <a:schemeClr val="tx2"/>
              </a:solidFill>
              <a:latin typeface="+mj-lt"/>
              <a:ea typeface="+mj-ea"/>
              <a:cs typeface="+mj-cs"/>
            </a:endParaRPr>
          </a:p>
          <a:p>
            <a:pPr marL="457200" indent="-457200" defTabSz="903288" eaLnBrk="0" hangingPunct="0">
              <a:lnSpc>
                <a:spcPts val="3100"/>
              </a:lnSpc>
              <a:buFont typeface="Arial" pitchFamily="34" charset="0"/>
              <a:buChar char="•"/>
              <a:defRPr/>
            </a:pPr>
            <a:r>
              <a:rPr lang="en-US" sz="2400" i="1" kern="0" dirty="0" smtClean="0">
                <a:solidFill>
                  <a:schemeClr val="tx2"/>
                </a:solidFill>
                <a:latin typeface="+mj-lt"/>
                <a:ea typeface="+mj-ea"/>
                <a:cs typeface="+mj-cs"/>
              </a:rPr>
              <a:t>h</a:t>
            </a:r>
            <a:r>
              <a:rPr lang="en-US" sz="2400" kern="0" dirty="0" smtClean="0">
                <a:solidFill>
                  <a:schemeClr val="tx2"/>
                </a:solidFill>
                <a:latin typeface="+mj-lt"/>
                <a:ea typeface="+mj-ea"/>
                <a:cs typeface="+mj-cs"/>
              </a:rPr>
              <a:t>: protrusion height on stamp</a:t>
            </a:r>
          </a:p>
          <a:p>
            <a:pPr marL="457200" indent="-457200" defTabSz="903288" eaLnBrk="0" hangingPunct="0">
              <a:lnSpc>
                <a:spcPts val="3100"/>
              </a:lnSpc>
              <a:buFont typeface="Arial" pitchFamily="34" charset="0"/>
              <a:buChar char="•"/>
              <a:defRPr/>
            </a:pPr>
            <a:r>
              <a:rPr lang="en-US" sz="2400" i="1" kern="0" dirty="0" smtClean="0">
                <a:solidFill>
                  <a:schemeClr val="tx2"/>
                </a:solidFill>
                <a:latin typeface="+mj-lt"/>
                <a:ea typeface="+mj-ea"/>
                <a:cs typeface="+mj-cs"/>
              </a:rPr>
              <a:t>r</a:t>
            </a:r>
            <a:r>
              <a:rPr lang="en-US" sz="2400" kern="0" baseline="-25000" dirty="0" smtClean="0">
                <a:solidFill>
                  <a:schemeClr val="tx2"/>
                </a:solidFill>
                <a:latin typeface="+mj-lt"/>
                <a:ea typeface="+mj-ea"/>
                <a:cs typeface="+mj-cs"/>
              </a:rPr>
              <a:t>0</a:t>
            </a:r>
            <a:r>
              <a:rPr lang="en-US" sz="2400" kern="0" dirty="0" smtClean="0">
                <a:solidFill>
                  <a:schemeClr val="tx2"/>
                </a:solidFill>
                <a:latin typeface="+mj-lt"/>
                <a:ea typeface="+mj-ea"/>
                <a:cs typeface="+mj-cs"/>
              </a:rPr>
              <a:t>: initial resist thickness</a:t>
            </a:r>
            <a:endParaRPr lang="en-US" sz="2400" kern="0" dirty="0" smtClean="0">
              <a:solidFill>
                <a:schemeClr val="tx2"/>
              </a:solidFill>
            </a:endParaRPr>
          </a:p>
        </p:txBody>
      </p:sp>
      <p:cxnSp>
        <p:nvCxnSpPr>
          <p:cNvPr id="22" name="Straight Connector 21"/>
          <p:cNvCxnSpPr/>
          <p:nvPr/>
        </p:nvCxnSpPr>
        <p:spPr bwMode="auto">
          <a:xfrm rot="5400000">
            <a:off x="126980" y="3246932"/>
            <a:ext cx="440944" cy="3"/>
          </a:xfrm>
          <a:prstGeom prst="line">
            <a:avLst/>
          </a:prstGeom>
          <a:noFill/>
          <a:ln w="127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rot="5400000">
            <a:off x="631088" y="3246934"/>
            <a:ext cx="440946" cy="0"/>
          </a:xfrm>
          <a:prstGeom prst="line">
            <a:avLst/>
          </a:prstGeom>
          <a:noFill/>
          <a:ln w="12700" cap="flat" cmpd="sng" algn="ctr">
            <a:solidFill>
              <a:srgbClr val="FF0000"/>
            </a:solidFill>
            <a:prstDash val="solid"/>
            <a:round/>
            <a:headEnd type="none" w="med" len="med"/>
            <a:tailEnd type="none" w="med" len="med"/>
          </a:ln>
          <a:effectLst/>
        </p:spPr>
      </p:cxnSp>
      <p:cxnSp>
        <p:nvCxnSpPr>
          <p:cNvPr id="29" name="Straight Arrow Connector 28"/>
          <p:cNvCxnSpPr/>
          <p:nvPr/>
        </p:nvCxnSpPr>
        <p:spPr bwMode="auto">
          <a:xfrm>
            <a:off x="347453" y="3398222"/>
            <a:ext cx="504107" cy="1588"/>
          </a:xfrm>
          <a:prstGeom prst="straightConnector1">
            <a:avLst/>
          </a:prstGeom>
          <a:noFill/>
          <a:ln w="12700" cap="flat" cmpd="sng" algn="ctr">
            <a:solidFill>
              <a:srgbClr val="FF0000"/>
            </a:solidFill>
            <a:prstDash val="solid"/>
            <a:round/>
            <a:headEnd type="triangle" w="med" len="med"/>
            <a:tailEnd type="triangle" w="med" len="med"/>
          </a:ln>
          <a:effectLst/>
        </p:spPr>
      </p:cxnSp>
      <p:sp>
        <p:nvSpPr>
          <p:cNvPr id="30" name="Rectangle 29"/>
          <p:cNvSpPr/>
          <p:nvPr/>
        </p:nvSpPr>
        <p:spPr bwMode="auto">
          <a:xfrm>
            <a:off x="347450" y="3006240"/>
            <a:ext cx="560200" cy="511025"/>
          </a:xfrm>
          <a:prstGeom prst="rect">
            <a:avLst/>
          </a:prstGeom>
          <a:no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tabLst>
                <a:tab pos="3046413" algn="l"/>
              </a:tabLst>
            </a:pPr>
            <a:r>
              <a:rPr lang="en-US" sz="2000" i="1" dirty="0" err="1" smtClean="0">
                <a:solidFill>
                  <a:srgbClr val="FF0000"/>
                </a:solidFill>
              </a:rPr>
              <a:t>W</a:t>
            </a:r>
            <a:r>
              <a:rPr kumimoji="0" lang="en-US" sz="2000" b="1" i="0" u="none" strike="noStrike" cap="none" normalizeH="0" baseline="-25000" dirty="0" err="1" smtClean="0">
                <a:ln>
                  <a:noFill/>
                </a:ln>
                <a:solidFill>
                  <a:srgbClr val="FF0000"/>
                </a:solidFill>
                <a:effectLst/>
                <a:latin typeface="Arial" charset="0"/>
              </a:rPr>
              <a:t>i</a:t>
            </a:r>
            <a:endParaRPr kumimoji="0" lang="en-US" sz="2000" b="1" i="0" u="none" strike="noStrike" cap="none" normalizeH="0" baseline="-25000" dirty="0" smtClean="0">
              <a:ln>
                <a:noFill/>
              </a:ln>
              <a:solidFill>
                <a:srgbClr val="FF0000"/>
              </a:solidFill>
              <a:effectLst/>
              <a:latin typeface="Arial" charset="0"/>
            </a:endParaRPr>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7" name="Object 5"/>
          <p:cNvGraphicFramePr>
            <a:graphicFrameLocks noChangeAspect="1"/>
          </p:cNvGraphicFramePr>
          <p:nvPr/>
        </p:nvGraphicFramePr>
        <p:xfrm>
          <a:off x="3380624" y="1163105"/>
          <a:ext cx="5753851" cy="1570179"/>
        </p:xfrm>
        <a:graphic>
          <a:graphicData uri="http://schemas.openxmlformats.org/presentationml/2006/ole">
            <p:oleObj spid="_x0000_s49157" name="Equation" r:id="rId7" imgW="3593880" imgH="990360" progId="Equation.3">
              <p:embed/>
            </p:oleObj>
          </a:graphicData>
        </a:graphic>
      </p:graphicFrame>
      <p:sp>
        <p:nvSpPr>
          <p:cNvPr id="49159" name="Rectangle 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 name="Right Brace 43"/>
          <p:cNvSpPr/>
          <p:nvPr/>
        </p:nvSpPr>
        <p:spPr bwMode="auto">
          <a:xfrm rot="5400000">
            <a:off x="3295198" y="3131201"/>
            <a:ext cx="265385" cy="6160874"/>
          </a:xfrm>
          <a:prstGeom prst="rightBrace">
            <a:avLst/>
          </a:prstGeom>
          <a:no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45" name="Right Brace 44"/>
          <p:cNvSpPr/>
          <p:nvPr/>
        </p:nvSpPr>
        <p:spPr bwMode="auto">
          <a:xfrm rot="5400000">
            <a:off x="6062316" y="42056"/>
            <a:ext cx="302712" cy="5666099"/>
          </a:xfrm>
          <a:prstGeom prst="rightBrace">
            <a:avLst>
              <a:gd name="adj1" fmla="val 27187"/>
              <a:gd name="adj2" fmla="val 6316"/>
            </a:avLst>
          </a:prstGeom>
          <a:noFill/>
          <a:ln w="28575" cap="flat" cmpd="sng" algn="ctr">
            <a:solidFill>
              <a:srgbClr val="C00000"/>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48" name="Freeform 47"/>
          <p:cNvSpPr/>
          <p:nvPr/>
        </p:nvSpPr>
        <p:spPr bwMode="auto">
          <a:xfrm>
            <a:off x="8261553" y="3015574"/>
            <a:ext cx="428017" cy="3268494"/>
          </a:xfrm>
          <a:custGeom>
            <a:avLst/>
            <a:gdLst>
              <a:gd name="connsiteX0" fmla="*/ 428017 w 428017"/>
              <a:gd name="connsiteY0" fmla="*/ 0 h 3307405"/>
              <a:gd name="connsiteX1" fmla="*/ 428017 w 428017"/>
              <a:gd name="connsiteY1" fmla="*/ 2393005 h 3307405"/>
              <a:gd name="connsiteX2" fmla="*/ 0 w 428017"/>
              <a:gd name="connsiteY2" fmla="*/ 3268494 h 3307405"/>
              <a:gd name="connsiteX3" fmla="*/ 9727 w 428017"/>
              <a:gd name="connsiteY3" fmla="*/ 3307405 h 3307405"/>
              <a:gd name="connsiteX0" fmla="*/ 428017 w 428017"/>
              <a:gd name="connsiteY0" fmla="*/ 0 h 3268494"/>
              <a:gd name="connsiteX1" fmla="*/ 428017 w 428017"/>
              <a:gd name="connsiteY1" fmla="*/ 2393005 h 3268494"/>
              <a:gd name="connsiteX2" fmla="*/ 0 w 428017"/>
              <a:gd name="connsiteY2" fmla="*/ 3268494 h 3268494"/>
              <a:gd name="connsiteX0" fmla="*/ 428017 w 428017"/>
              <a:gd name="connsiteY0" fmla="*/ 0 h 3268494"/>
              <a:gd name="connsiteX1" fmla="*/ 428017 w 428017"/>
              <a:gd name="connsiteY1" fmla="*/ 2393005 h 3268494"/>
              <a:gd name="connsiteX2" fmla="*/ 0 w 428017"/>
              <a:gd name="connsiteY2" fmla="*/ 3268494 h 3268494"/>
              <a:gd name="connsiteX0" fmla="*/ 428017 w 428017"/>
              <a:gd name="connsiteY0" fmla="*/ 0 h 3268494"/>
              <a:gd name="connsiteX1" fmla="*/ 428017 w 428017"/>
              <a:gd name="connsiteY1" fmla="*/ 2393005 h 3268494"/>
              <a:gd name="connsiteX2" fmla="*/ 0 w 428017"/>
              <a:gd name="connsiteY2" fmla="*/ 3268494 h 3268494"/>
            </a:gdLst>
            <a:ahLst/>
            <a:cxnLst>
              <a:cxn ang="0">
                <a:pos x="connsiteX0" y="connsiteY0"/>
              </a:cxn>
              <a:cxn ang="0">
                <a:pos x="connsiteX1" y="connsiteY1"/>
              </a:cxn>
              <a:cxn ang="0">
                <a:pos x="connsiteX2" y="connsiteY2"/>
              </a:cxn>
            </a:cxnLst>
            <a:rect l="l" t="t" r="r" b="b"/>
            <a:pathLst>
              <a:path w="428017" h="3268494">
                <a:moveTo>
                  <a:pt x="428017" y="0"/>
                </a:moveTo>
                <a:lnTo>
                  <a:pt x="428017" y="2393005"/>
                </a:lnTo>
                <a:cubicBezTo>
                  <a:pt x="356681" y="2937754"/>
                  <a:pt x="169322" y="3121329"/>
                  <a:pt x="0" y="3268494"/>
                </a:cubicBezTo>
              </a:path>
            </a:pathLst>
          </a:custGeom>
          <a:noFill/>
          <a:ln w="28575" cap="flat" cmpd="sng" algn="ctr">
            <a:solidFill>
              <a:srgbClr val="C00000"/>
            </a:solidFill>
            <a:prstDash val="solid"/>
            <a:round/>
            <a:headEnd type="none" w="med" len="med"/>
            <a:tailEnd type="triangl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2"/>
                                        </p:tgtEl>
                                      </p:cBhvr>
                                    </p:animEffect>
                                    <p:set>
                                      <p:cBhvr>
                                        <p:cTn id="10" dur="1" fill="hold">
                                          <p:stCondLst>
                                            <p:cond delay="9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7"/>
                                        </p:tgtEl>
                                      </p:cBhvr>
                                    </p:animEffect>
                                    <p:set>
                                      <p:cBhvr>
                                        <p:cTn id="13" dur="1" fill="hold">
                                          <p:stCondLst>
                                            <p:cond delay="999"/>
                                          </p:stCondLst>
                                        </p:cTn>
                                        <p:tgtEl>
                                          <p:spTgt spid="2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29"/>
                                        </p:tgtEl>
                                      </p:cBhvr>
                                    </p:animEffect>
                                    <p:set>
                                      <p:cBhvr>
                                        <p:cTn id="16" dur="1" fill="hold">
                                          <p:stCondLst>
                                            <p:cond delay="999"/>
                                          </p:stCondLst>
                                        </p:cTn>
                                        <p:tgtEl>
                                          <p:spTgt spid="2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30"/>
                                        </p:tgtEl>
                                      </p:cBhvr>
                                    </p:animEffect>
                                    <p:set>
                                      <p:cBhvr>
                                        <p:cTn id="19" dur="1" fill="hold">
                                          <p:stCondLst>
                                            <p:cond delay="999"/>
                                          </p:stCondLst>
                                        </p:cTn>
                                        <p:tgtEl>
                                          <p:spTgt spid="3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9"/>
                                        </p:tgtEl>
                                      </p:cBhvr>
                                    </p:animEffect>
                                    <p:set>
                                      <p:cBhvr>
                                        <p:cTn id="22" dur="1" fill="hold">
                                          <p:stCondLst>
                                            <p:cond delay="999"/>
                                          </p:stCondLst>
                                        </p:cTn>
                                        <p:tgtEl>
                                          <p:spTgt spid="1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41"/>
                                        </p:tgtEl>
                                      </p:cBhvr>
                                    </p:animEffect>
                                    <p:set>
                                      <p:cBhvr>
                                        <p:cTn id="25" dur="1" fill="hold">
                                          <p:stCondLst>
                                            <p:cond delay="999"/>
                                          </p:stCondLst>
                                        </p:cTn>
                                        <p:tgtEl>
                                          <p:spTgt spid="4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 grpId="0" animBg="1"/>
      <p:bldP spid="19" grpId="0"/>
      <p:bldP spid="30" grpId="0"/>
      <p:bldP spid="45"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A simple density-homogenization scheme offers faster filling and more uniform RLT</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11</a:t>
            </a:fld>
            <a:endParaRPr lang="en-US" smtClean="0"/>
          </a:p>
        </p:txBody>
      </p:sp>
      <p:pic>
        <p:nvPicPr>
          <p:cNvPr id="4" name="Picture 3" descr="M1_density_nofill.jpg"/>
          <p:cNvPicPr>
            <a:picLocks noChangeAspect="1"/>
          </p:cNvPicPr>
          <p:nvPr/>
        </p:nvPicPr>
        <p:blipFill>
          <a:blip r:embed="rId4" cstate="print"/>
          <a:srcRect l="15560" t="6320" r="15747" b="10240"/>
          <a:stretch>
            <a:fillRect/>
          </a:stretch>
        </p:blipFill>
        <p:spPr>
          <a:xfrm>
            <a:off x="270640" y="2489155"/>
            <a:ext cx="4118250" cy="3751735"/>
          </a:xfrm>
          <a:prstGeom prst="rect">
            <a:avLst/>
          </a:prstGeom>
        </p:spPr>
      </p:pic>
      <p:sp>
        <p:nvSpPr>
          <p:cNvPr id="5" name="TextBox 4"/>
          <p:cNvSpPr txBox="1"/>
          <p:nvPr/>
        </p:nvSpPr>
        <p:spPr>
          <a:xfrm>
            <a:off x="4349445" y="5881397"/>
            <a:ext cx="327334" cy="400110"/>
          </a:xfrm>
          <a:prstGeom prst="rect">
            <a:avLst/>
          </a:prstGeom>
          <a:noFill/>
        </p:spPr>
        <p:txBody>
          <a:bodyPr wrap="none" rtlCol="0">
            <a:spAutoFit/>
          </a:bodyPr>
          <a:lstStyle/>
          <a:p>
            <a:r>
              <a:rPr lang="en-US" sz="2000" b="0" dirty="0" smtClean="0"/>
              <a:t>0</a:t>
            </a:r>
            <a:endParaRPr lang="en-US" sz="2000" b="0" dirty="0"/>
          </a:p>
        </p:txBody>
      </p:sp>
      <p:sp>
        <p:nvSpPr>
          <p:cNvPr id="6" name="TextBox 5"/>
          <p:cNvSpPr txBox="1"/>
          <p:nvPr/>
        </p:nvSpPr>
        <p:spPr>
          <a:xfrm>
            <a:off x="4349445" y="4133915"/>
            <a:ext cx="540533" cy="400110"/>
          </a:xfrm>
          <a:prstGeom prst="rect">
            <a:avLst/>
          </a:prstGeom>
          <a:noFill/>
        </p:spPr>
        <p:txBody>
          <a:bodyPr wrap="none" rtlCol="0">
            <a:spAutoFit/>
          </a:bodyPr>
          <a:lstStyle/>
          <a:p>
            <a:r>
              <a:rPr lang="en-US" sz="2000" b="0" dirty="0" smtClean="0"/>
              <a:t>0.5</a:t>
            </a:r>
            <a:endParaRPr lang="en-US" sz="2000" b="0" dirty="0"/>
          </a:p>
        </p:txBody>
      </p:sp>
      <p:sp>
        <p:nvSpPr>
          <p:cNvPr id="7" name="TextBox 6"/>
          <p:cNvSpPr txBox="1"/>
          <p:nvPr/>
        </p:nvSpPr>
        <p:spPr>
          <a:xfrm>
            <a:off x="4343095" y="2425655"/>
            <a:ext cx="327334" cy="400110"/>
          </a:xfrm>
          <a:prstGeom prst="rect">
            <a:avLst/>
          </a:prstGeom>
          <a:noFill/>
        </p:spPr>
        <p:txBody>
          <a:bodyPr wrap="none" rtlCol="0">
            <a:spAutoFit/>
          </a:bodyPr>
          <a:lstStyle/>
          <a:p>
            <a:r>
              <a:rPr lang="en-US" sz="2000" b="0" dirty="0" smtClean="0"/>
              <a:t>1</a:t>
            </a:r>
            <a:endParaRPr lang="en-US" sz="2000" b="0" dirty="0"/>
          </a:p>
        </p:txBody>
      </p:sp>
      <p:sp>
        <p:nvSpPr>
          <p:cNvPr id="8" name="TextBox 7"/>
          <p:cNvSpPr txBox="1"/>
          <p:nvPr/>
        </p:nvSpPr>
        <p:spPr>
          <a:xfrm>
            <a:off x="637849" y="1892800"/>
            <a:ext cx="3568605" cy="630942"/>
          </a:xfrm>
          <a:prstGeom prst="rect">
            <a:avLst/>
          </a:prstGeom>
          <a:noFill/>
        </p:spPr>
        <p:txBody>
          <a:bodyPr wrap="none" rtlCol="0">
            <a:spAutoFit/>
          </a:bodyPr>
          <a:lstStyle/>
          <a:p>
            <a:pPr algn="ctr">
              <a:lnSpc>
                <a:spcPts val="2100"/>
              </a:lnSpc>
            </a:pPr>
            <a:r>
              <a:rPr lang="en-US" sz="2000" dirty="0" smtClean="0"/>
              <a:t>Stamp protrusion pattern </a:t>
            </a:r>
          </a:p>
          <a:p>
            <a:pPr algn="ctr">
              <a:lnSpc>
                <a:spcPts val="2100"/>
              </a:lnSpc>
            </a:pPr>
            <a:r>
              <a:rPr lang="en-US" sz="2000" dirty="0" smtClean="0"/>
              <a:t>density: </a:t>
            </a:r>
            <a:r>
              <a:rPr lang="en-US" sz="2000" i="1" dirty="0" smtClean="0"/>
              <a:t>without</a:t>
            </a:r>
            <a:r>
              <a:rPr lang="en-US" sz="2000" dirty="0" smtClean="0"/>
              <a:t> dummy fill</a:t>
            </a:r>
            <a:endParaRPr lang="en-US" sz="2000" dirty="0"/>
          </a:p>
        </p:txBody>
      </p:sp>
      <p:cxnSp>
        <p:nvCxnSpPr>
          <p:cNvPr id="10" name="Straight Connector 9"/>
          <p:cNvCxnSpPr/>
          <p:nvPr/>
        </p:nvCxnSpPr>
        <p:spPr bwMode="auto">
          <a:xfrm>
            <a:off x="588855" y="6406465"/>
            <a:ext cx="411480" cy="0"/>
          </a:xfrm>
          <a:prstGeom prst="line">
            <a:avLst/>
          </a:prstGeom>
          <a:noFill/>
          <a:ln w="38100" cap="flat" cmpd="sng" algn="ctr">
            <a:solidFill>
              <a:schemeClr val="tx1"/>
            </a:solidFill>
            <a:prstDash val="solid"/>
            <a:round/>
            <a:headEnd type="none" w="med" len="med"/>
            <a:tailEnd type="none" w="med" len="med"/>
          </a:ln>
          <a:effectLst/>
        </p:spPr>
      </p:cxnSp>
      <p:sp>
        <p:nvSpPr>
          <p:cNvPr id="11" name="TextBox 10"/>
          <p:cNvSpPr txBox="1"/>
          <p:nvPr/>
        </p:nvSpPr>
        <p:spPr>
          <a:xfrm>
            <a:off x="255400" y="6406465"/>
            <a:ext cx="1058303" cy="400110"/>
          </a:xfrm>
          <a:prstGeom prst="rect">
            <a:avLst/>
          </a:prstGeom>
          <a:noFill/>
        </p:spPr>
        <p:txBody>
          <a:bodyPr wrap="none" rtlCol="0">
            <a:spAutoFit/>
          </a:bodyPr>
          <a:lstStyle/>
          <a:p>
            <a:r>
              <a:rPr lang="en-US" sz="2000" dirty="0" smtClean="0"/>
              <a:t>100 µm</a:t>
            </a:r>
            <a:endParaRPr lang="en-US" sz="2000" dirty="0"/>
          </a:p>
        </p:txBody>
      </p:sp>
      <p:pic>
        <p:nvPicPr>
          <p:cNvPr id="13" name="Picture 12" descr="M1_pitch_nofill.jpg"/>
          <p:cNvPicPr>
            <a:picLocks noChangeAspect="1"/>
          </p:cNvPicPr>
          <p:nvPr/>
        </p:nvPicPr>
        <p:blipFill>
          <a:blip r:embed="rId5" cstate="print"/>
          <a:srcRect l="15980" t="6880" r="15870" b="10056"/>
          <a:stretch>
            <a:fillRect/>
          </a:stretch>
        </p:blipFill>
        <p:spPr>
          <a:xfrm>
            <a:off x="5552380" y="1531184"/>
            <a:ext cx="2410824" cy="2203793"/>
          </a:xfrm>
          <a:prstGeom prst="rect">
            <a:avLst/>
          </a:prstGeom>
        </p:spPr>
      </p:pic>
      <p:sp>
        <p:nvSpPr>
          <p:cNvPr id="14" name="TextBox 13"/>
          <p:cNvSpPr txBox="1"/>
          <p:nvPr/>
        </p:nvSpPr>
        <p:spPr>
          <a:xfrm>
            <a:off x="4802430" y="1086295"/>
            <a:ext cx="4262955" cy="361637"/>
          </a:xfrm>
          <a:prstGeom prst="rect">
            <a:avLst/>
          </a:prstGeom>
          <a:noFill/>
        </p:spPr>
        <p:txBody>
          <a:bodyPr wrap="square" rtlCol="0">
            <a:spAutoFit/>
          </a:bodyPr>
          <a:lstStyle/>
          <a:p>
            <a:pPr algn="ctr">
              <a:lnSpc>
                <a:spcPts val="2100"/>
              </a:lnSpc>
            </a:pPr>
            <a:r>
              <a:rPr lang="en-US" sz="1800" dirty="0" smtClean="0"/>
              <a:t>Characteristic feature pitch (nm)</a:t>
            </a:r>
            <a:endParaRPr lang="en-US" sz="1800" dirty="0"/>
          </a:p>
        </p:txBody>
      </p:sp>
      <p:sp>
        <p:nvSpPr>
          <p:cNvPr id="15" name="TextBox 14"/>
          <p:cNvSpPr txBox="1"/>
          <p:nvPr/>
        </p:nvSpPr>
        <p:spPr>
          <a:xfrm>
            <a:off x="7963204" y="3425544"/>
            <a:ext cx="526106" cy="369332"/>
          </a:xfrm>
          <a:prstGeom prst="rect">
            <a:avLst/>
          </a:prstGeom>
          <a:noFill/>
        </p:spPr>
        <p:txBody>
          <a:bodyPr wrap="none" rtlCol="0">
            <a:spAutoFit/>
          </a:bodyPr>
          <a:lstStyle/>
          <a:p>
            <a:r>
              <a:rPr lang="en-US" sz="1800" b="0" dirty="0" smtClean="0"/>
              <a:t>10</a:t>
            </a:r>
            <a:r>
              <a:rPr lang="en-US" sz="1800" b="0" baseline="30000" dirty="0" smtClean="0"/>
              <a:t>2</a:t>
            </a:r>
            <a:endParaRPr lang="en-US" sz="1800" b="0" baseline="30000" dirty="0"/>
          </a:p>
        </p:txBody>
      </p:sp>
      <p:sp>
        <p:nvSpPr>
          <p:cNvPr id="16" name="TextBox 15"/>
          <p:cNvSpPr txBox="1"/>
          <p:nvPr/>
        </p:nvSpPr>
        <p:spPr>
          <a:xfrm>
            <a:off x="7963204" y="2414499"/>
            <a:ext cx="526106" cy="369332"/>
          </a:xfrm>
          <a:prstGeom prst="rect">
            <a:avLst/>
          </a:prstGeom>
          <a:noFill/>
        </p:spPr>
        <p:txBody>
          <a:bodyPr wrap="none" rtlCol="0">
            <a:spAutoFit/>
          </a:bodyPr>
          <a:lstStyle/>
          <a:p>
            <a:r>
              <a:rPr lang="en-US" sz="1800" b="0" dirty="0" smtClean="0"/>
              <a:t>10</a:t>
            </a:r>
            <a:r>
              <a:rPr lang="en-US" sz="1800" b="0" baseline="30000" dirty="0" smtClean="0"/>
              <a:t>3</a:t>
            </a:r>
            <a:endParaRPr lang="en-US" sz="1800" b="0" baseline="30000" dirty="0"/>
          </a:p>
        </p:txBody>
      </p:sp>
      <p:sp>
        <p:nvSpPr>
          <p:cNvPr id="17" name="TextBox 16"/>
          <p:cNvSpPr txBox="1"/>
          <p:nvPr/>
        </p:nvSpPr>
        <p:spPr>
          <a:xfrm>
            <a:off x="7963204" y="1452091"/>
            <a:ext cx="526106" cy="369332"/>
          </a:xfrm>
          <a:prstGeom prst="rect">
            <a:avLst/>
          </a:prstGeom>
          <a:noFill/>
        </p:spPr>
        <p:txBody>
          <a:bodyPr wrap="none" rtlCol="0">
            <a:spAutoFit/>
          </a:bodyPr>
          <a:lstStyle/>
          <a:p>
            <a:r>
              <a:rPr lang="en-US" sz="1800" b="0" dirty="0" smtClean="0"/>
              <a:t>10</a:t>
            </a:r>
            <a:r>
              <a:rPr lang="en-US" sz="1800" b="0" baseline="30000" dirty="0" smtClean="0"/>
              <a:t>4</a:t>
            </a:r>
            <a:endParaRPr lang="en-US" sz="1800" b="0" baseline="30000" dirty="0"/>
          </a:p>
        </p:txBody>
      </p:sp>
      <p:sp>
        <p:nvSpPr>
          <p:cNvPr id="18" name="TextBox 17"/>
          <p:cNvSpPr txBox="1"/>
          <p:nvPr/>
        </p:nvSpPr>
        <p:spPr>
          <a:xfrm>
            <a:off x="308112" y="1142954"/>
            <a:ext cx="4080777" cy="630942"/>
          </a:xfrm>
          <a:prstGeom prst="rect">
            <a:avLst/>
          </a:prstGeom>
          <a:solidFill>
            <a:srgbClr val="FFFF99"/>
          </a:solidFill>
        </p:spPr>
        <p:txBody>
          <a:bodyPr wrap="square" rtlCol="0">
            <a:spAutoFit/>
          </a:bodyPr>
          <a:lstStyle/>
          <a:p>
            <a:pPr algn="ctr">
              <a:lnSpc>
                <a:spcPts val="2100"/>
              </a:lnSpc>
            </a:pPr>
            <a:r>
              <a:rPr lang="en-US" sz="2000" dirty="0" smtClean="0"/>
              <a:t>Metal 1 of example integrated circuit: min. feature size 45 nm</a:t>
            </a:r>
            <a:endParaRPr lang="en-US" sz="2000" dirty="0"/>
          </a:p>
        </p:txBody>
      </p:sp>
      <p:pic>
        <p:nvPicPr>
          <p:cNvPr id="24" name="Picture 23" descr="M1_shape_nofill.jpg"/>
          <p:cNvPicPr>
            <a:picLocks noChangeAspect="1"/>
          </p:cNvPicPr>
          <p:nvPr/>
        </p:nvPicPr>
        <p:blipFill>
          <a:blip r:embed="rId6" cstate="print"/>
          <a:srcRect l="15980" t="6320" r="21020" b="10610"/>
          <a:stretch>
            <a:fillRect/>
          </a:stretch>
        </p:blipFill>
        <p:spPr>
          <a:xfrm>
            <a:off x="5532125" y="4366152"/>
            <a:ext cx="2257204" cy="2232209"/>
          </a:xfrm>
          <a:prstGeom prst="rect">
            <a:avLst/>
          </a:prstGeom>
        </p:spPr>
      </p:pic>
      <p:sp>
        <p:nvSpPr>
          <p:cNvPr id="25" name="TextBox 24"/>
          <p:cNvSpPr txBox="1"/>
          <p:nvPr/>
        </p:nvSpPr>
        <p:spPr>
          <a:xfrm>
            <a:off x="4802430" y="4004515"/>
            <a:ext cx="4262955" cy="361637"/>
          </a:xfrm>
          <a:prstGeom prst="rect">
            <a:avLst/>
          </a:prstGeom>
          <a:noFill/>
        </p:spPr>
        <p:txBody>
          <a:bodyPr wrap="square" rtlCol="0">
            <a:spAutoFit/>
          </a:bodyPr>
          <a:lstStyle/>
          <a:p>
            <a:pPr algn="ctr">
              <a:lnSpc>
                <a:spcPts val="2100"/>
              </a:lnSpc>
            </a:pPr>
            <a:r>
              <a:rPr lang="en-US" sz="1800" dirty="0" smtClean="0"/>
              <a:t>Predominant feature orientation</a:t>
            </a:r>
            <a:endParaRPr lang="en-US" sz="1800" dirty="0"/>
          </a:p>
        </p:txBody>
      </p:sp>
      <p:sp>
        <p:nvSpPr>
          <p:cNvPr id="26" name="Rectangle 25"/>
          <p:cNvSpPr/>
          <p:nvPr/>
        </p:nvSpPr>
        <p:spPr bwMode="auto">
          <a:xfrm>
            <a:off x="7951640" y="5146586"/>
            <a:ext cx="153620" cy="153620"/>
          </a:xfrm>
          <a:prstGeom prst="rect">
            <a:avLst/>
          </a:prstGeom>
          <a:noFill/>
          <a:ln w="28575" cap="flat" cmpd="sng" algn="ctr">
            <a:solidFill>
              <a:schemeClr val="tx1"/>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grpSp>
        <p:nvGrpSpPr>
          <p:cNvPr id="46" name="Group 45"/>
          <p:cNvGrpSpPr/>
          <p:nvPr/>
        </p:nvGrpSpPr>
        <p:grpSpPr>
          <a:xfrm>
            <a:off x="8335691" y="5100561"/>
            <a:ext cx="268834" cy="268839"/>
            <a:chOff x="8566121" y="5003600"/>
            <a:chExt cx="268834" cy="268839"/>
          </a:xfrm>
        </p:grpSpPr>
        <p:cxnSp>
          <p:nvCxnSpPr>
            <p:cNvPr id="28" name="Straight Connector 27"/>
            <p:cNvCxnSpPr/>
            <p:nvPr/>
          </p:nvCxnSpPr>
          <p:spPr bwMode="auto">
            <a:xfrm rot="5400000">
              <a:off x="8431703" y="5138018"/>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5400000">
              <a:off x="8566120" y="5138019"/>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a:off x="8700537" y="5138020"/>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rot="5400000">
              <a:off x="8498912" y="5138021"/>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5400000">
              <a:off x="8633329" y="5138022"/>
              <a:ext cx="268835" cy="0"/>
            </a:xfrm>
            <a:prstGeom prst="line">
              <a:avLst/>
            </a:prstGeom>
            <a:noFill/>
            <a:ln w="28575" cap="flat" cmpd="sng" algn="ctr">
              <a:solidFill>
                <a:schemeClr val="tx1"/>
              </a:solidFill>
              <a:prstDash val="solid"/>
              <a:round/>
              <a:headEnd type="none" w="med" len="med"/>
              <a:tailEnd type="none" w="med" len="med"/>
            </a:ln>
            <a:effectLst/>
          </p:spPr>
        </p:cxnSp>
      </p:grpSp>
      <p:sp>
        <p:nvSpPr>
          <p:cNvPr id="35" name="Rectangle 34"/>
          <p:cNvSpPr/>
          <p:nvPr/>
        </p:nvSpPr>
        <p:spPr bwMode="auto">
          <a:xfrm>
            <a:off x="7951640" y="5645854"/>
            <a:ext cx="153620" cy="153620"/>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grpSp>
        <p:nvGrpSpPr>
          <p:cNvPr id="47" name="Group 46"/>
          <p:cNvGrpSpPr/>
          <p:nvPr/>
        </p:nvGrpSpPr>
        <p:grpSpPr>
          <a:xfrm rot="16200000">
            <a:off x="8335691" y="5599829"/>
            <a:ext cx="268834" cy="268839"/>
            <a:chOff x="8566121" y="5380035"/>
            <a:chExt cx="268834" cy="268839"/>
          </a:xfrm>
        </p:grpSpPr>
        <p:cxnSp>
          <p:nvCxnSpPr>
            <p:cNvPr id="36" name="Straight Connector 35"/>
            <p:cNvCxnSpPr/>
            <p:nvPr/>
          </p:nvCxnSpPr>
          <p:spPr bwMode="auto">
            <a:xfrm rot="5400000">
              <a:off x="8431703" y="5514453"/>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0">
              <a:off x="8566120" y="5514454"/>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8700537" y="5514455"/>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5400000">
              <a:off x="8498912" y="5514456"/>
              <a:ext cx="268835" cy="0"/>
            </a:xfrm>
            <a:prstGeom prst="line">
              <a:avLst/>
            </a:prstGeom>
            <a:noFill/>
            <a:ln w="285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8633329" y="5514457"/>
              <a:ext cx="268835" cy="0"/>
            </a:xfrm>
            <a:prstGeom prst="line">
              <a:avLst/>
            </a:prstGeom>
            <a:noFill/>
            <a:ln w="28575" cap="flat" cmpd="sng" algn="ctr">
              <a:solidFill>
                <a:schemeClr val="tx1"/>
              </a:solidFill>
              <a:prstDash val="solid"/>
              <a:round/>
              <a:headEnd type="none" w="med" len="med"/>
              <a:tailEnd type="none" w="med" len="med"/>
            </a:ln>
            <a:effec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5" grpId="0"/>
      <p:bldP spid="26"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409020" y="1508467"/>
            <a:ext cx="8317732" cy="1389208"/>
          </a:xfrm>
          <a:prstGeom prst="rect">
            <a:avLst/>
          </a:prstGeom>
          <a:solidFill>
            <a:schemeClr val="bg2">
              <a:lumMod val="40000"/>
              <a:lumOff val="6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5043054" y="1076357"/>
            <a:ext cx="3683698" cy="351698"/>
          </a:xfrm>
          <a:prstGeom prst="rect">
            <a:avLst/>
          </a:prstGeom>
          <a:solidFill>
            <a:srgbClr val="FFFF99"/>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409020" y="1076357"/>
            <a:ext cx="3663715" cy="351698"/>
          </a:xfrm>
          <a:prstGeom prst="rect">
            <a:avLst/>
          </a:prstGeom>
          <a:solidFill>
            <a:srgbClr val="FFFF99"/>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A simple density-homogenization scheme offers faster filling and more uniform RLT</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12</a:t>
            </a:fld>
            <a:endParaRPr lang="en-US" smtClean="0"/>
          </a:p>
        </p:txBody>
      </p:sp>
      <p:pic>
        <p:nvPicPr>
          <p:cNvPr id="4" name="Picture 3" descr="M1_density_nofill.jpg"/>
          <p:cNvPicPr>
            <a:picLocks noChangeAspect="1"/>
          </p:cNvPicPr>
          <p:nvPr/>
        </p:nvPicPr>
        <p:blipFill>
          <a:blip r:embed="rId4" cstate="print"/>
          <a:srcRect l="15560" t="6320" r="15747" b="10240"/>
          <a:stretch>
            <a:fillRect/>
          </a:stretch>
        </p:blipFill>
        <p:spPr>
          <a:xfrm>
            <a:off x="347450" y="2950015"/>
            <a:ext cx="4118250" cy="3751735"/>
          </a:xfrm>
          <a:prstGeom prst="rect">
            <a:avLst/>
          </a:prstGeom>
        </p:spPr>
      </p:pic>
      <p:sp>
        <p:nvSpPr>
          <p:cNvPr id="5" name="TextBox 4"/>
          <p:cNvSpPr txBox="1"/>
          <p:nvPr/>
        </p:nvSpPr>
        <p:spPr>
          <a:xfrm>
            <a:off x="4426255" y="6342257"/>
            <a:ext cx="327334" cy="400110"/>
          </a:xfrm>
          <a:prstGeom prst="rect">
            <a:avLst/>
          </a:prstGeom>
          <a:noFill/>
        </p:spPr>
        <p:txBody>
          <a:bodyPr wrap="none" rtlCol="0">
            <a:spAutoFit/>
          </a:bodyPr>
          <a:lstStyle/>
          <a:p>
            <a:r>
              <a:rPr lang="en-US" sz="2000" b="0" dirty="0" smtClean="0"/>
              <a:t>0</a:t>
            </a:r>
            <a:endParaRPr lang="en-US" sz="2000" b="0" dirty="0"/>
          </a:p>
        </p:txBody>
      </p:sp>
      <p:sp>
        <p:nvSpPr>
          <p:cNvPr id="6" name="TextBox 5"/>
          <p:cNvSpPr txBox="1"/>
          <p:nvPr/>
        </p:nvSpPr>
        <p:spPr>
          <a:xfrm>
            <a:off x="4426255" y="4594775"/>
            <a:ext cx="540533" cy="400110"/>
          </a:xfrm>
          <a:prstGeom prst="rect">
            <a:avLst/>
          </a:prstGeom>
          <a:noFill/>
        </p:spPr>
        <p:txBody>
          <a:bodyPr wrap="none" rtlCol="0">
            <a:spAutoFit/>
          </a:bodyPr>
          <a:lstStyle/>
          <a:p>
            <a:r>
              <a:rPr lang="en-US" sz="2000" b="0" dirty="0" smtClean="0"/>
              <a:t>0.5</a:t>
            </a:r>
            <a:endParaRPr lang="en-US" sz="2000" b="0" dirty="0"/>
          </a:p>
        </p:txBody>
      </p:sp>
      <p:sp>
        <p:nvSpPr>
          <p:cNvPr id="7" name="TextBox 6"/>
          <p:cNvSpPr txBox="1"/>
          <p:nvPr/>
        </p:nvSpPr>
        <p:spPr>
          <a:xfrm>
            <a:off x="4419905" y="2886515"/>
            <a:ext cx="327334" cy="400110"/>
          </a:xfrm>
          <a:prstGeom prst="rect">
            <a:avLst/>
          </a:prstGeom>
          <a:noFill/>
        </p:spPr>
        <p:txBody>
          <a:bodyPr wrap="none" rtlCol="0">
            <a:spAutoFit/>
          </a:bodyPr>
          <a:lstStyle/>
          <a:p>
            <a:r>
              <a:rPr lang="en-US" sz="2000" b="0" dirty="0" smtClean="0"/>
              <a:t>1</a:t>
            </a:r>
            <a:endParaRPr lang="en-US" sz="2000" b="0" dirty="0"/>
          </a:p>
        </p:txBody>
      </p:sp>
      <p:sp>
        <p:nvSpPr>
          <p:cNvPr id="60" name="Rectangle 59"/>
          <p:cNvSpPr/>
          <p:nvPr/>
        </p:nvSpPr>
        <p:spPr bwMode="auto">
          <a:xfrm>
            <a:off x="477905" y="6083533"/>
            <a:ext cx="1043063" cy="517448"/>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a:off x="796120" y="6200871"/>
            <a:ext cx="411480" cy="0"/>
          </a:xfrm>
          <a:prstGeom prst="line">
            <a:avLst/>
          </a:prstGeom>
          <a:noFill/>
          <a:ln w="38100" cap="flat" cmpd="sng" algn="ctr">
            <a:solidFill>
              <a:schemeClr val="tx1"/>
            </a:solidFill>
            <a:prstDash val="solid"/>
            <a:round/>
            <a:headEnd type="none" w="med" len="med"/>
            <a:tailEnd type="none" w="med" len="med"/>
          </a:ln>
          <a:effectLst/>
        </p:spPr>
      </p:cxnSp>
      <p:sp>
        <p:nvSpPr>
          <p:cNvPr id="11" name="TextBox 10"/>
          <p:cNvSpPr txBox="1"/>
          <p:nvPr/>
        </p:nvSpPr>
        <p:spPr>
          <a:xfrm>
            <a:off x="462665" y="6200871"/>
            <a:ext cx="1058303" cy="400110"/>
          </a:xfrm>
          <a:prstGeom prst="rect">
            <a:avLst/>
          </a:prstGeom>
          <a:noFill/>
        </p:spPr>
        <p:txBody>
          <a:bodyPr wrap="none" rtlCol="0">
            <a:spAutoFit/>
          </a:bodyPr>
          <a:lstStyle/>
          <a:p>
            <a:r>
              <a:rPr lang="en-US" sz="2000" dirty="0" smtClean="0"/>
              <a:t>100 µm</a:t>
            </a:r>
            <a:endParaRPr lang="en-US" sz="2000" dirty="0"/>
          </a:p>
        </p:txBody>
      </p:sp>
      <p:sp>
        <p:nvSpPr>
          <p:cNvPr id="65" name="TextBox 64"/>
          <p:cNvSpPr txBox="1"/>
          <p:nvPr/>
        </p:nvSpPr>
        <p:spPr>
          <a:xfrm>
            <a:off x="3127045" y="1777585"/>
            <a:ext cx="715260" cy="369332"/>
          </a:xfrm>
          <a:prstGeom prst="rect">
            <a:avLst/>
          </a:prstGeom>
          <a:noFill/>
        </p:spPr>
        <p:txBody>
          <a:bodyPr wrap="none" rtlCol="0">
            <a:spAutoFit/>
          </a:bodyPr>
          <a:lstStyle/>
          <a:p>
            <a:r>
              <a:rPr lang="en-US" sz="1800" dirty="0" smtClean="0"/>
              <a:t>1 µm</a:t>
            </a:r>
            <a:endParaRPr lang="en-US" sz="1800" dirty="0"/>
          </a:p>
        </p:txBody>
      </p:sp>
      <p:sp>
        <p:nvSpPr>
          <p:cNvPr id="41" name="TextBox 40"/>
          <p:cNvSpPr txBox="1"/>
          <p:nvPr/>
        </p:nvSpPr>
        <p:spPr>
          <a:xfrm>
            <a:off x="1000335" y="1076356"/>
            <a:ext cx="2544287" cy="361637"/>
          </a:xfrm>
          <a:prstGeom prst="rect">
            <a:avLst/>
          </a:prstGeom>
          <a:noFill/>
        </p:spPr>
        <p:txBody>
          <a:bodyPr wrap="none" rtlCol="0">
            <a:spAutoFit/>
          </a:bodyPr>
          <a:lstStyle/>
          <a:p>
            <a:pPr algn="ctr">
              <a:lnSpc>
                <a:spcPts val="2100"/>
              </a:lnSpc>
            </a:pPr>
            <a:r>
              <a:rPr lang="en-US" sz="2000" dirty="0" smtClean="0"/>
              <a:t>Density: without fill</a:t>
            </a:r>
            <a:endParaRPr lang="en-US" sz="2000" dirty="0"/>
          </a:p>
        </p:txBody>
      </p:sp>
      <p:sp>
        <p:nvSpPr>
          <p:cNvPr id="42" name="TextBox 41"/>
          <p:cNvSpPr txBox="1"/>
          <p:nvPr/>
        </p:nvSpPr>
        <p:spPr>
          <a:xfrm>
            <a:off x="5902564" y="1076356"/>
            <a:ext cx="2215671" cy="361637"/>
          </a:xfrm>
          <a:prstGeom prst="rect">
            <a:avLst/>
          </a:prstGeom>
          <a:noFill/>
        </p:spPr>
        <p:txBody>
          <a:bodyPr wrap="none" rtlCol="0">
            <a:spAutoFit/>
          </a:bodyPr>
          <a:lstStyle/>
          <a:p>
            <a:pPr algn="ctr">
              <a:lnSpc>
                <a:spcPts val="2100"/>
              </a:lnSpc>
            </a:pPr>
            <a:r>
              <a:rPr lang="en-US" sz="2000" dirty="0" smtClean="0"/>
              <a:t>Density: with fill</a:t>
            </a:r>
            <a:endParaRPr lang="en-US" sz="2000" dirty="0"/>
          </a:p>
        </p:txBody>
      </p:sp>
      <p:pic>
        <p:nvPicPr>
          <p:cNvPr id="43" name="Picture 42" descr="M1_density_mod1.jpg"/>
          <p:cNvPicPr>
            <a:picLocks noChangeAspect="1"/>
          </p:cNvPicPr>
          <p:nvPr/>
        </p:nvPicPr>
        <p:blipFill>
          <a:blip r:embed="rId5" cstate="print"/>
          <a:srcRect l="14367" t="6880" r="21111" b="8998"/>
          <a:stretch>
            <a:fillRect/>
          </a:stretch>
        </p:blipFill>
        <p:spPr>
          <a:xfrm>
            <a:off x="4917645" y="2957635"/>
            <a:ext cx="3878348" cy="3792352"/>
          </a:xfrm>
          <a:prstGeom prst="rect">
            <a:avLst/>
          </a:prstGeom>
        </p:spPr>
      </p:pic>
      <p:pic>
        <p:nvPicPr>
          <p:cNvPr id="44" name="Picture 43" descr="ROsc_polygons_only.jpg"/>
          <p:cNvPicPr>
            <a:picLocks noChangeAspect="1"/>
          </p:cNvPicPr>
          <p:nvPr/>
        </p:nvPicPr>
        <p:blipFill>
          <a:blip r:embed="rId6" cstate="print"/>
          <a:stretch>
            <a:fillRect/>
          </a:stretch>
        </p:blipFill>
        <p:spPr>
          <a:xfrm>
            <a:off x="472604" y="1866194"/>
            <a:ext cx="2690155" cy="958265"/>
          </a:xfrm>
          <a:prstGeom prst="rect">
            <a:avLst/>
          </a:prstGeom>
        </p:spPr>
      </p:pic>
      <p:grpSp>
        <p:nvGrpSpPr>
          <p:cNvPr id="68" name="Group 67"/>
          <p:cNvGrpSpPr/>
          <p:nvPr/>
        </p:nvGrpSpPr>
        <p:grpSpPr>
          <a:xfrm>
            <a:off x="472604" y="2819644"/>
            <a:ext cx="2690155" cy="1586734"/>
            <a:chOff x="409020" y="2886515"/>
            <a:chExt cx="2690155" cy="1586734"/>
          </a:xfrm>
        </p:grpSpPr>
        <p:sp>
          <p:nvSpPr>
            <p:cNvPr id="45" name="Rectangle 44"/>
            <p:cNvSpPr/>
            <p:nvPr/>
          </p:nvSpPr>
          <p:spPr bwMode="auto">
            <a:xfrm>
              <a:off x="2567626" y="4427530"/>
              <a:ext cx="45719" cy="45719"/>
            </a:xfrm>
            <a:prstGeom prst="rect">
              <a:avLst/>
            </a:prstGeom>
            <a:noFill/>
            <a:ln w="12700" cap="flat" cmpd="sng" algn="ctr">
              <a:solidFill>
                <a:srgbClr val="0000FF"/>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cxnSp>
          <p:nvCxnSpPr>
            <p:cNvPr id="47" name="Straight Connector 46"/>
            <p:cNvCxnSpPr/>
            <p:nvPr/>
          </p:nvCxnSpPr>
          <p:spPr bwMode="auto">
            <a:xfrm rot="10800000">
              <a:off x="409020" y="2886516"/>
              <a:ext cx="2158608" cy="1541017"/>
            </a:xfrm>
            <a:prstGeom prst="line">
              <a:avLst/>
            </a:prstGeom>
            <a:noFill/>
            <a:ln w="12700" cap="flat" cmpd="sng" algn="ctr">
              <a:solidFill>
                <a:srgbClr val="0000FF"/>
              </a:solidFill>
              <a:prstDash val="solid"/>
              <a:round/>
              <a:headEnd type="none" w="med" len="med"/>
              <a:tailEnd type="none" w="med" len="med"/>
            </a:ln>
            <a:effectLst/>
          </p:spPr>
        </p:cxnSp>
        <p:cxnSp>
          <p:nvCxnSpPr>
            <p:cNvPr id="49" name="Straight Connector 48"/>
            <p:cNvCxnSpPr>
              <a:stCxn id="45" idx="3"/>
            </p:cNvCxnSpPr>
            <p:nvPr/>
          </p:nvCxnSpPr>
          <p:spPr bwMode="auto">
            <a:xfrm flipV="1">
              <a:off x="2613345" y="2886515"/>
              <a:ext cx="485830" cy="1563875"/>
            </a:xfrm>
            <a:prstGeom prst="line">
              <a:avLst/>
            </a:prstGeom>
            <a:noFill/>
            <a:ln w="12700" cap="flat" cmpd="sng" algn="ctr">
              <a:solidFill>
                <a:srgbClr val="0000FF"/>
              </a:solidFill>
              <a:prstDash val="solid"/>
              <a:round/>
              <a:headEnd type="none" w="med" len="med"/>
              <a:tailEnd type="none" w="med" len="med"/>
            </a:ln>
            <a:effectLst/>
          </p:spPr>
        </p:cxnSp>
      </p:grpSp>
      <p:sp>
        <p:nvSpPr>
          <p:cNvPr id="54" name="Rectangle 53"/>
          <p:cNvSpPr/>
          <p:nvPr/>
        </p:nvSpPr>
        <p:spPr bwMode="auto">
          <a:xfrm>
            <a:off x="2383838" y="1595349"/>
            <a:ext cx="115217" cy="153620"/>
          </a:xfrm>
          <a:prstGeom prst="rect">
            <a:avLst/>
          </a:prstGeom>
          <a:solidFill>
            <a:srgbClr val="0000FF"/>
          </a:solidFill>
          <a:ln w="28575" cap="flat" cmpd="sng" algn="ctr">
            <a:solidFill>
              <a:srgbClr val="0000FF"/>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55" name="TextBox 54"/>
          <p:cNvSpPr txBox="1"/>
          <p:nvPr/>
        </p:nvSpPr>
        <p:spPr>
          <a:xfrm>
            <a:off x="2499053" y="1508467"/>
            <a:ext cx="2269677" cy="335989"/>
          </a:xfrm>
          <a:prstGeom prst="rect">
            <a:avLst/>
          </a:prstGeom>
          <a:noFill/>
        </p:spPr>
        <p:txBody>
          <a:bodyPr wrap="square" rtlCol="0">
            <a:spAutoFit/>
          </a:bodyPr>
          <a:lstStyle/>
          <a:p>
            <a:pPr>
              <a:lnSpc>
                <a:spcPts val="1900"/>
              </a:lnSpc>
            </a:pPr>
            <a:r>
              <a:rPr lang="en-US" sz="1600" dirty="0" smtClean="0"/>
              <a:t>Designed protrusion</a:t>
            </a:r>
            <a:endParaRPr lang="en-US" sz="1600" dirty="0"/>
          </a:p>
        </p:txBody>
      </p:sp>
      <p:sp>
        <p:nvSpPr>
          <p:cNvPr id="56" name="Rectangle 55"/>
          <p:cNvSpPr/>
          <p:nvPr/>
        </p:nvSpPr>
        <p:spPr bwMode="auto">
          <a:xfrm>
            <a:off x="4721838" y="1595349"/>
            <a:ext cx="115216" cy="153620"/>
          </a:xfrm>
          <a:prstGeom prst="rect">
            <a:avLst/>
          </a:prstGeom>
          <a:solidFill>
            <a:schemeClr val="accent2">
              <a:lumMod val="60000"/>
              <a:lumOff val="40000"/>
            </a:schemeClr>
          </a:solidFill>
          <a:ln w="28575" cap="flat" cmpd="sng" algn="ctr">
            <a:solidFill>
              <a:schemeClr val="accent2">
                <a:lumMod val="60000"/>
                <a:lumOff val="40000"/>
              </a:schemeClr>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57" name="TextBox 56"/>
          <p:cNvSpPr txBox="1"/>
          <p:nvPr/>
        </p:nvSpPr>
        <p:spPr>
          <a:xfrm>
            <a:off x="4837053" y="1508467"/>
            <a:ext cx="2615322" cy="335989"/>
          </a:xfrm>
          <a:prstGeom prst="rect">
            <a:avLst/>
          </a:prstGeom>
          <a:noFill/>
        </p:spPr>
        <p:txBody>
          <a:bodyPr wrap="square" rtlCol="0">
            <a:spAutoFit/>
          </a:bodyPr>
          <a:lstStyle/>
          <a:p>
            <a:pPr>
              <a:lnSpc>
                <a:spcPts val="1900"/>
              </a:lnSpc>
            </a:pPr>
            <a:r>
              <a:rPr lang="en-US" sz="1600" dirty="0" smtClean="0"/>
              <a:t>Available for dummy</a:t>
            </a:r>
            <a:endParaRPr lang="en-US" sz="1600" dirty="0"/>
          </a:p>
        </p:txBody>
      </p:sp>
      <p:pic>
        <p:nvPicPr>
          <p:cNvPr id="59" name="Picture 58" descr="ROsc_KOD1.jpg"/>
          <p:cNvPicPr>
            <a:picLocks noChangeAspect="1"/>
          </p:cNvPicPr>
          <p:nvPr/>
        </p:nvPicPr>
        <p:blipFill>
          <a:blip r:embed="rId7" cstate="print"/>
          <a:stretch>
            <a:fillRect/>
          </a:stretch>
        </p:blipFill>
        <p:spPr>
          <a:xfrm>
            <a:off x="5112597" y="1854395"/>
            <a:ext cx="2695362" cy="960120"/>
          </a:xfrm>
          <a:prstGeom prst="rect">
            <a:avLst/>
          </a:prstGeom>
        </p:spPr>
      </p:pic>
      <p:cxnSp>
        <p:nvCxnSpPr>
          <p:cNvPr id="63" name="Straight Connector 62"/>
          <p:cNvCxnSpPr/>
          <p:nvPr/>
        </p:nvCxnSpPr>
        <p:spPr bwMode="auto">
          <a:xfrm>
            <a:off x="3283162" y="2161635"/>
            <a:ext cx="411480" cy="0"/>
          </a:xfrm>
          <a:prstGeom prst="line">
            <a:avLst/>
          </a:prstGeom>
          <a:noFill/>
          <a:ln w="28575" cap="flat" cmpd="sng" algn="ctr">
            <a:solidFill>
              <a:schemeClr val="tx1"/>
            </a:solidFill>
            <a:prstDash val="solid"/>
            <a:round/>
            <a:headEnd type="none" w="med" len="med"/>
            <a:tailEnd type="none" w="med" len="med"/>
          </a:ln>
          <a:effectLst/>
        </p:spPr>
      </p:cxnSp>
      <p:grpSp>
        <p:nvGrpSpPr>
          <p:cNvPr id="73" name="Group 72"/>
          <p:cNvGrpSpPr/>
          <p:nvPr/>
        </p:nvGrpSpPr>
        <p:grpSpPr>
          <a:xfrm>
            <a:off x="5111277" y="2803355"/>
            <a:ext cx="2690155" cy="1586734"/>
            <a:chOff x="409020" y="2886515"/>
            <a:chExt cx="2690155" cy="1586734"/>
          </a:xfrm>
        </p:grpSpPr>
        <p:sp>
          <p:nvSpPr>
            <p:cNvPr id="74" name="Rectangle 73"/>
            <p:cNvSpPr/>
            <p:nvPr/>
          </p:nvSpPr>
          <p:spPr bwMode="auto">
            <a:xfrm>
              <a:off x="2567626" y="4427530"/>
              <a:ext cx="45719" cy="45719"/>
            </a:xfrm>
            <a:prstGeom prst="rect">
              <a:avLst/>
            </a:prstGeom>
            <a:noFill/>
            <a:ln w="12700" cap="flat" cmpd="sng" algn="ctr">
              <a:solidFill>
                <a:srgbClr val="0000FF"/>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cxnSp>
          <p:nvCxnSpPr>
            <p:cNvPr id="75" name="Straight Connector 74"/>
            <p:cNvCxnSpPr/>
            <p:nvPr/>
          </p:nvCxnSpPr>
          <p:spPr bwMode="auto">
            <a:xfrm rot="10800000">
              <a:off x="409020" y="2886516"/>
              <a:ext cx="2158608" cy="1541017"/>
            </a:xfrm>
            <a:prstGeom prst="line">
              <a:avLst/>
            </a:prstGeom>
            <a:noFill/>
            <a:ln w="12700" cap="flat" cmpd="sng" algn="ctr">
              <a:solidFill>
                <a:srgbClr val="0000FF"/>
              </a:solidFill>
              <a:prstDash val="solid"/>
              <a:round/>
              <a:headEnd type="none" w="med" len="med"/>
              <a:tailEnd type="none" w="med" len="med"/>
            </a:ln>
            <a:effectLst/>
          </p:spPr>
        </p:cxnSp>
        <p:cxnSp>
          <p:nvCxnSpPr>
            <p:cNvPr id="76" name="Straight Connector 75"/>
            <p:cNvCxnSpPr>
              <a:stCxn id="74" idx="3"/>
            </p:cNvCxnSpPr>
            <p:nvPr/>
          </p:nvCxnSpPr>
          <p:spPr bwMode="auto">
            <a:xfrm flipV="1">
              <a:off x="2613345" y="2886515"/>
              <a:ext cx="485830" cy="1563875"/>
            </a:xfrm>
            <a:prstGeom prst="line">
              <a:avLst/>
            </a:prstGeom>
            <a:noFill/>
            <a:ln w="12700" cap="flat" cmpd="sng" algn="ctr">
              <a:solidFill>
                <a:srgbClr val="0000FF"/>
              </a:solidFill>
              <a:prstDash val="solid"/>
              <a:round/>
              <a:headEnd type="none" w="med" len="med"/>
              <a:tailEnd type="none" w="med" len="med"/>
            </a:ln>
            <a:effectLst/>
          </p:spPr>
        </p:cxnSp>
      </p:gr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A simple density-homogenization scheme offers faster filling and more uniform RLT</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13</a:t>
            </a:fld>
            <a:endParaRPr lang="en-US" smtClean="0"/>
          </a:p>
        </p:txBody>
      </p:sp>
      <p:pic>
        <p:nvPicPr>
          <p:cNvPr id="6" name="Picture 5" descr="RLT_dummy_trends_fill.jpg"/>
          <p:cNvPicPr>
            <a:picLocks noChangeAspect="1"/>
          </p:cNvPicPr>
          <p:nvPr/>
        </p:nvPicPr>
        <p:blipFill>
          <a:blip r:embed="rId4" cstate="print"/>
          <a:stretch>
            <a:fillRect/>
          </a:stretch>
        </p:blipFill>
        <p:spPr>
          <a:xfrm>
            <a:off x="310896" y="1051560"/>
            <a:ext cx="8485632" cy="5717835"/>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LT_dummy_trends_nonfill5MPa.jpg"/>
          <p:cNvPicPr>
            <a:picLocks noChangeAspect="1"/>
          </p:cNvPicPr>
          <p:nvPr/>
        </p:nvPicPr>
        <p:blipFill>
          <a:blip r:embed="rId4" cstate="print"/>
          <a:stretch>
            <a:fillRect/>
          </a:stretch>
        </p:blipFill>
        <p:spPr>
          <a:xfrm>
            <a:off x="310896" y="1051560"/>
            <a:ext cx="8485632" cy="5717835"/>
          </a:xfrm>
          <a:prstGeom prst="rect">
            <a:avLst/>
          </a:prstGeom>
        </p:spPr>
      </p:pic>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If stamp cavities do not fill, smaller RLTs are possible but RLT may be less uniform</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14</a:t>
            </a:fld>
            <a:endParaRPr lang="en-US" smtClean="0"/>
          </a:p>
        </p:txBody>
      </p:sp>
      <p:pic>
        <p:nvPicPr>
          <p:cNvPr id="5" name="Picture 4" descr="RLT_dummy_trends_complete1.jpg"/>
          <p:cNvPicPr>
            <a:picLocks noChangeAspect="1"/>
          </p:cNvPicPr>
          <p:nvPr/>
        </p:nvPicPr>
        <p:blipFill>
          <a:blip r:embed="rId5" cstate="print"/>
          <a:stretch>
            <a:fillRect/>
          </a:stretch>
        </p:blipFill>
        <p:spPr>
          <a:xfrm>
            <a:off x="309045" y="1055535"/>
            <a:ext cx="8480979" cy="5714700"/>
          </a:xfrm>
          <a:prstGeom prst="rect">
            <a:avLst/>
          </a:prstGeom>
        </p:spPr>
      </p:pic>
      <p:cxnSp>
        <p:nvCxnSpPr>
          <p:cNvPr id="8" name="Straight Connector 7"/>
          <p:cNvCxnSpPr/>
          <p:nvPr/>
        </p:nvCxnSpPr>
        <p:spPr bwMode="auto">
          <a:xfrm rot="5400000">
            <a:off x="3708040" y="4581150"/>
            <a:ext cx="2611540" cy="0"/>
          </a:xfrm>
          <a:prstGeom prst="line">
            <a:avLst/>
          </a:prstGeom>
          <a:noFill/>
          <a:ln w="38100" cap="flat" cmpd="sng" algn="ctr">
            <a:solidFill>
              <a:schemeClr val="accent2">
                <a:lumMod val="60000"/>
                <a:lumOff val="40000"/>
              </a:schemeClr>
            </a:solidFill>
            <a:prstDash val="solid"/>
            <a:round/>
            <a:headEnd type="none" w="med" len="med"/>
            <a:tailEnd type="none" w="med" len="med"/>
          </a:ln>
          <a:effectLst/>
        </p:spPr>
      </p:cxnSp>
      <p:sp>
        <p:nvSpPr>
          <p:cNvPr id="10" name="Oval 9"/>
          <p:cNvSpPr/>
          <p:nvPr/>
        </p:nvSpPr>
        <p:spPr bwMode="auto">
          <a:xfrm>
            <a:off x="4956202" y="3414711"/>
            <a:ext cx="115215" cy="115215"/>
          </a:xfrm>
          <a:prstGeom prst="ellipse">
            <a:avLst/>
          </a:prstGeom>
          <a:solidFill>
            <a:schemeClr val="accent2">
              <a:lumMod val="60000"/>
              <a:lumOff val="40000"/>
            </a:schemeClr>
          </a:solidFill>
          <a:ln w="12700" cap="flat" cmpd="sng" algn="ctr">
            <a:solidFill>
              <a:schemeClr val="accent2">
                <a:lumMod val="60000"/>
                <a:lumOff val="40000"/>
              </a:schemeClr>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2" name="Oval 11"/>
          <p:cNvSpPr/>
          <p:nvPr/>
        </p:nvSpPr>
        <p:spPr bwMode="auto">
          <a:xfrm>
            <a:off x="4956202" y="5714097"/>
            <a:ext cx="115215" cy="115215"/>
          </a:xfrm>
          <a:prstGeom prst="ellipse">
            <a:avLst/>
          </a:prstGeom>
          <a:solidFill>
            <a:schemeClr val="accent2">
              <a:lumMod val="60000"/>
              <a:lumOff val="40000"/>
            </a:schemeClr>
          </a:solidFill>
          <a:ln w="12700" cap="flat" cmpd="sng" algn="ctr">
            <a:solidFill>
              <a:schemeClr val="accent2">
                <a:lumMod val="60000"/>
                <a:lumOff val="40000"/>
              </a:schemeClr>
            </a:solid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ling_RLT_range_KOD_vary.jpg"/>
          <p:cNvPicPr>
            <a:picLocks noChangeAspect="1"/>
          </p:cNvPicPr>
          <p:nvPr/>
        </p:nvPicPr>
        <p:blipFill>
          <a:blip r:embed="rId4" cstate="print"/>
          <a:stretch>
            <a:fillRect/>
          </a:stretch>
        </p:blipFill>
        <p:spPr>
          <a:xfrm>
            <a:off x="649224" y="1051560"/>
            <a:ext cx="8037597" cy="5724144"/>
          </a:xfrm>
          <a:prstGeom prst="rect">
            <a:avLst/>
          </a:prstGeom>
        </p:spPr>
      </p:pic>
      <p:pic>
        <p:nvPicPr>
          <p:cNvPr id="5" name="Picture 4" descr="Filling_RLT_range_KOD_Vary_2.jpg"/>
          <p:cNvPicPr>
            <a:picLocks noChangeAspect="1"/>
          </p:cNvPicPr>
          <p:nvPr/>
        </p:nvPicPr>
        <p:blipFill>
          <a:blip r:embed="rId5" cstate="print"/>
          <a:stretch>
            <a:fillRect/>
          </a:stretch>
        </p:blipFill>
        <p:spPr>
          <a:xfrm>
            <a:off x="649224" y="1051560"/>
            <a:ext cx="8037597" cy="5724144"/>
          </a:xfrm>
          <a:prstGeom prst="rect">
            <a:avLst/>
          </a:prstGeom>
        </p:spPr>
      </p:pic>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Increasing ‘keep-off’ distance may reduce IC </a:t>
            </a:r>
            <a:r>
              <a:rPr lang="en-US" sz="3200" dirty="0" err="1" smtClean="0"/>
              <a:t>parasitics</a:t>
            </a:r>
            <a:r>
              <a:rPr lang="en-US" sz="3200" dirty="0" smtClean="0"/>
              <a:t>, but degrades RLT performance</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15</a:t>
            </a:fld>
            <a:endParaRPr lang="en-US" smtClean="0"/>
          </a:p>
        </p:txBody>
      </p:sp>
      <p:pic>
        <p:nvPicPr>
          <p:cNvPr id="7" name="Picture 6" descr="Filling_RLT_range_KOD_Vary_1.jpg"/>
          <p:cNvPicPr>
            <a:picLocks noChangeAspect="1"/>
          </p:cNvPicPr>
          <p:nvPr/>
        </p:nvPicPr>
        <p:blipFill>
          <a:blip r:embed="rId6" cstate="print"/>
          <a:stretch>
            <a:fillRect/>
          </a:stretch>
        </p:blipFill>
        <p:spPr>
          <a:xfrm>
            <a:off x="649224" y="1051560"/>
            <a:ext cx="8037597" cy="5724144"/>
          </a:xfrm>
          <a:prstGeom prst="rect">
            <a:avLst/>
          </a:prstGeom>
        </p:spPr>
      </p:pic>
      <p:sp>
        <p:nvSpPr>
          <p:cNvPr id="8" name="TextBox 7"/>
          <p:cNvSpPr txBox="1"/>
          <p:nvPr/>
        </p:nvSpPr>
        <p:spPr>
          <a:xfrm>
            <a:off x="5488899" y="5946799"/>
            <a:ext cx="3499676" cy="900246"/>
          </a:xfrm>
          <a:prstGeom prst="rect">
            <a:avLst/>
          </a:prstGeom>
          <a:noFill/>
        </p:spPr>
        <p:txBody>
          <a:bodyPr wrap="none" rtlCol="0">
            <a:spAutoFit/>
          </a:bodyPr>
          <a:lstStyle/>
          <a:p>
            <a:pPr>
              <a:lnSpc>
                <a:spcPts val="2100"/>
              </a:lnSpc>
            </a:pPr>
            <a:r>
              <a:rPr lang="en-US" sz="2000" dirty="0" smtClean="0"/>
              <a:t>MFS: minimum feature size</a:t>
            </a:r>
          </a:p>
          <a:p>
            <a:pPr>
              <a:lnSpc>
                <a:spcPts val="2100"/>
              </a:lnSpc>
            </a:pPr>
            <a:r>
              <a:rPr lang="en-US" sz="2000" dirty="0" smtClean="0"/>
              <a:t>KOD: keep-off distance</a:t>
            </a:r>
          </a:p>
          <a:p>
            <a:pPr>
              <a:lnSpc>
                <a:spcPts val="2100"/>
              </a:lnSpc>
            </a:pPr>
            <a:r>
              <a:rPr lang="en-US" sz="2000" dirty="0" smtClean="0"/>
              <a:t>IC: integrated circuit</a:t>
            </a:r>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Summary</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16</a:t>
            </a:fld>
            <a:endParaRPr lang="en-US" smtClean="0"/>
          </a:p>
        </p:txBody>
      </p:sp>
      <p:sp>
        <p:nvSpPr>
          <p:cNvPr id="4" name="Rectangle 8"/>
          <p:cNvSpPr>
            <a:spLocks noChangeArrowheads="1"/>
          </p:cNvSpPr>
          <p:nvPr/>
        </p:nvSpPr>
        <p:spPr bwMode="auto">
          <a:xfrm>
            <a:off x="1000335" y="1313818"/>
            <a:ext cx="7450570" cy="5033962"/>
          </a:xfrm>
          <a:prstGeom prst="rect">
            <a:avLst/>
          </a:prstGeom>
          <a:noFill/>
          <a:ln w="12700">
            <a:noFill/>
            <a:miter lim="800000"/>
            <a:headEnd/>
            <a:tailEnd/>
          </a:ln>
        </p:spPr>
        <p:txBody>
          <a:bodyPr lIns="182880" tIns="137160" rIns="182880" bIns="137160"/>
          <a:lstStyle/>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Simulations indicate that dummy-fill can accelerate cavity-filling and reduce RLT variation in thermal NIL</a:t>
            </a:r>
          </a:p>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A plausible objective function has been proposed, to help minimize filling time and RLT variation</a:t>
            </a:r>
          </a:p>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Tall, non-filling stamp cavities permit smaller average RLT but not necessarily greater uniformity</a:t>
            </a:r>
          </a:p>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Spacing rules for NIL fill insertion may need to be far more aggressive than for existing IC dummy fill</a:t>
            </a:r>
          </a:p>
          <a:p>
            <a:pPr marL="342900" indent="-342900" defTabSz="903288" eaLnBrk="0" hangingPunct="0">
              <a:lnSpc>
                <a:spcPts val="3000"/>
              </a:lnSpc>
              <a:spcBef>
                <a:spcPct val="20000"/>
              </a:spcBef>
              <a:buFontTx/>
              <a:buChar char="•"/>
              <a:tabLst>
                <a:tab pos="3046413" algn="l"/>
              </a:tabLst>
            </a:pPr>
            <a:endParaRPr lang="en-US" sz="2000" dirty="0" smtClean="0"/>
          </a:p>
          <a:p>
            <a:pPr marL="800100" lvl="1" indent="-342900" defTabSz="903288" eaLnBrk="0" hangingPunct="0">
              <a:lnSpc>
                <a:spcPts val="2400"/>
              </a:lnSpc>
              <a:spcBef>
                <a:spcPct val="20000"/>
              </a:spcBef>
              <a:buFontTx/>
              <a:buChar char="•"/>
              <a:tabLst>
                <a:tab pos="3046413" algn="l"/>
              </a:tabLst>
            </a:pPr>
            <a:endParaRPr lang="en-US" sz="2000" dirty="0" smtClean="0"/>
          </a:p>
          <a:p>
            <a:pPr marL="800100" lvl="1" indent="-342900" defTabSz="903288" eaLnBrk="0" hangingPunct="0">
              <a:lnSpc>
                <a:spcPts val="2400"/>
              </a:lnSpc>
              <a:spcBef>
                <a:spcPct val="20000"/>
              </a:spcBef>
              <a:buFontTx/>
              <a:buChar char="•"/>
              <a:tabLst>
                <a:tab pos="3046413" algn="l"/>
              </a:tabLst>
            </a:pPr>
            <a:endParaRPr lang="en-US" sz="2000" dirty="0" smtClean="0"/>
          </a:p>
          <a:p>
            <a:pPr marL="800100" lvl="1"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800100" lvl="1"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342900" indent="-342900" defTabSz="903288" eaLnBrk="0" hangingPunct="0">
              <a:lnSpc>
                <a:spcPts val="3000"/>
              </a:lnSpc>
              <a:spcBef>
                <a:spcPct val="20000"/>
              </a:spcBef>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buFontTx/>
              <a:buChar char="•"/>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tabLst>
                <a:tab pos="3046413" algn="l"/>
              </a:tabLst>
            </a:pPr>
            <a:endParaRPr lang="en-US" sz="2000" dirty="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Outlook</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17</a:t>
            </a:fld>
            <a:endParaRPr lang="en-US" smtClean="0"/>
          </a:p>
        </p:txBody>
      </p:sp>
      <p:sp>
        <p:nvSpPr>
          <p:cNvPr id="4" name="Rectangle 8"/>
          <p:cNvSpPr>
            <a:spLocks noChangeArrowheads="1"/>
          </p:cNvSpPr>
          <p:nvPr/>
        </p:nvSpPr>
        <p:spPr bwMode="auto">
          <a:xfrm>
            <a:off x="418490" y="1083388"/>
            <a:ext cx="8378060" cy="5033962"/>
          </a:xfrm>
          <a:prstGeom prst="rect">
            <a:avLst/>
          </a:prstGeom>
          <a:noFill/>
          <a:ln w="12700">
            <a:noFill/>
            <a:miter lim="800000"/>
            <a:headEnd/>
            <a:tailEnd/>
          </a:ln>
        </p:spPr>
        <p:txBody>
          <a:bodyPr lIns="182880" tIns="137160" rIns="182880" bIns="137160"/>
          <a:lstStyle/>
          <a:p>
            <a:pPr marL="342900"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In an integrated circuit design with multiple layers, fill insertion will ideally be co-optimized for all layers</a:t>
            </a:r>
          </a:p>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Dummy-fill is just one of several possible Mechanical Proximity Correction</a:t>
            </a:r>
            <a:r>
              <a:rPr lang="en-US" sz="2400" baseline="30000" dirty="0" smtClean="0">
                <a:solidFill>
                  <a:srgbClr val="800000"/>
                </a:solidFill>
              </a:rPr>
              <a:t>1</a:t>
            </a:r>
            <a:r>
              <a:rPr lang="en-US" sz="2400" dirty="0" smtClean="0">
                <a:solidFill>
                  <a:srgbClr val="800000"/>
                </a:solidFill>
              </a:rPr>
              <a:t> strategies:</a:t>
            </a:r>
          </a:p>
          <a:p>
            <a:pPr marL="800100" lvl="1" indent="-342900" defTabSz="903288" eaLnBrk="0" hangingPunct="0">
              <a:lnSpc>
                <a:spcPts val="2400"/>
              </a:lnSpc>
              <a:spcBef>
                <a:spcPct val="20000"/>
              </a:spcBef>
              <a:buFontTx/>
              <a:buChar char="•"/>
              <a:tabLst>
                <a:tab pos="3046413" algn="l"/>
              </a:tabLst>
            </a:pPr>
            <a:r>
              <a:rPr lang="en-US" sz="2000" dirty="0" smtClean="0"/>
              <a:t>Insert dummy fill based on density alone (as here)</a:t>
            </a:r>
          </a:p>
          <a:p>
            <a:pPr marL="800100" lvl="1" indent="-342900" defTabSz="903288" eaLnBrk="0" hangingPunct="0">
              <a:lnSpc>
                <a:spcPts val="2400"/>
              </a:lnSpc>
              <a:spcBef>
                <a:spcPct val="20000"/>
              </a:spcBef>
              <a:buFontTx/>
              <a:buChar char="•"/>
              <a:tabLst>
                <a:tab pos="3046413" algn="l"/>
              </a:tabLst>
            </a:pPr>
            <a:r>
              <a:rPr lang="en-US" sz="2000" dirty="0" smtClean="0"/>
              <a:t>Tune dummy feature shapes and sizes, </a:t>
            </a:r>
            <a:r>
              <a:rPr lang="en-US" sz="2000" i="1" dirty="0" smtClean="0"/>
              <a:t>as well as </a:t>
            </a:r>
            <a:r>
              <a:rPr lang="en-US" sz="2000" dirty="0" smtClean="0"/>
              <a:t>density</a:t>
            </a:r>
          </a:p>
          <a:p>
            <a:pPr marL="800100" lvl="1" indent="-342900" defTabSz="903288" eaLnBrk="0" hangingPunct="0">
              <a:lnSpc>
                <a:spcPts val="2400"/>
              </a:lnSpc>
              <a:spcBef>
                <a:spcPct val="20000"/>
              </a:spcBef>
              <a:buFontTx/>
              <a:buChar char="•"/>
              <a:tabLst>
                <a:tab pos="3046413" algn="l"/>
              </a:tabLst>
            </a:pPr>
            <a:r>
              <a:rPr lang="en-US" sz="2000" dirty="0" smtClean="0"/>
              <a:t>Manipulate feature edges in the non-filling cavity case</a:t>
            </a:r>
          </a:p>
          <a:p>
            <a:pPr marL="800100" lvl="1" indent="-342900" defTabSz="903288" eaLnBrk="0" hangingPunct="0">
              <a:lnSpc>
                <a:spcPts val="2400"/>
              </a:lnSpc>
              <a:spcBef>
                <a:spcPct val="20000"/>
              </a:spcBef>
              <a:buFontTx/>
              <a:buChar char="•"/>
              <a:tabLst>
                <a:tab pos="3046413" algn="l"/>
              </a:tabLst>
            </a:pPr>
            <a:endParaRPr lang="en-US" sz="2000" dirty="0" smtClean="0"/>
          </a:p>
          <a:p>
            <a:pPr marL="800100" lvl="1" indent="-342900" defTabSz="903288" eaLnBrk="0" hangingPunct="0">
              <a:lnSpc>
                <a:spcPts val="2400"/>
              </a:lnSpc>
              <a:spcBef>
                <a:spcPct val="20000"/>
              </a:spcBef>
              <a:buFontTx/>
              <a:buChar char="•"/>
              <a:tabLst>
                <a:tab pos="3046413" algn="l"/>
              </a:tabLst>
            </a:pPr>
            <a:endParaRPr lang="en-US" sz="2000" dirty="0" smtClean="0"/>
          </a:p>
          <a:p>
            <a:pPr marL="800100" lvl="1"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800100" lvl="1"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342900" indent="-342900" defTabSz="903288" eaLnBrk="0" hangingPunct="0">
              <a:lnSpc>
                <a:spcPts val="3000"/>
              </a:lnSpc>
              <a:spcBef>
                <a:spcPct val="20000"/>
              </a:spcBef>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buFontTx/>
              <a:buChar char="•"/>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tabLst>
                <a:tab pos="3046413" algn="l"/>
              </a:tabLst>
            </a:pPr>
            <a:endParaRPr lang="en-US" sz="2000" dirty="0">
              <a:cs typeface="Times New Roman" pitchFamily="18" charset="0"/>
            </a:endParaRPr>
          </a:p>
        </p:txBody>
      </p:sp>
      <p:sp>
        <p:nvSpPr>
          <p:cNvPr id="6" name="Rectangle 5"/>
          <p:cNvSpPr/>
          <p:nvPr/>
        </p:nvSpPr>
        <p:spPr>
          <a:xfrm>
            <a:off x="38100" y="6499522"/>
            <a:ext cx="7751481" cy="1077218"/>
          </a:xfrm>
          <a:prstGeom prst="rect">
            <a:avLst/>
          </a:prstGeom>
        </p:spPr>
        <p:txBody>
          <a:bodyPr wrap="square">
            <a:spAutoFit/>
          </a:bodyPr>
          <a:lstStyle/>
          <a:p>
            <a:r>
              <a:rPr lang="en-US" sz="1600" baseline="30000" dirty="0" smtClean="0"/>
              <a:t>1</a:t>
            </a:r>
            <a:r>
              <a:rPr lang="en-US" sz="1600" dirty="0" smtClean="0"/>
              <a:t> HK Taylor and DS Boning, NNT 2009; SPIE 7641 (2010)</a:t>
            </a:r>
          </a:p>
          <a:p>
            <a:endParaRPr lang="en-US" dirty="0" smtClean="0"/>
          </a:p>
          <a:p>
            <a:endParaRPr lang="en-US" dirty="0" smtClean="0"/>
          </a:p>
          <a:p>
            <a:endParaRPr lang="en-US" dirty="0" smtClean="0"/>
          </a:p>
          <a:p>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163513"/>
            <a:ext cx="9144000" cy="790575"/>
          </a:xfrm>
        </p:spPr>
        <p:txBody>
          <a:bodyPr/>
          <a:lstStyle/>
          <a:p>
            <a:pPr>
              <a:lnSpc>
                <a:spcPts val="3100"/>
              </a:lnSpc>
            </a:pPr>
            <a:r>
              <a:rPr lang="en-US" sz="3200" smtClean="0"/>
              <a:t>Acknowledgements</a:t>
            </a:r>
          </a:p>
        </p:txBody>
      </p:sp>
      <p:sp>
        <p:nvSpPr>
          <p:cNvPr id="53250" name="Slide Number Placeholder 3"/>
          <p:cNvSpPr>
            <a:spLocks noGrp="1"/>
          </p:cNvSpPr>
          <p:nvPr>
            <p:ph type="sldNum" sz="quarter" idx="10"/>
          </p:nvPr>
        </p:nvSpPr>
        <p:spPr>
          <a:noFill/>
        </p:spPr>
        <p:txBody>
          <a:bodyPr/>
          <a:lstStyle/>
          <a:p>
            <a:fld id="{702C665F-29A8-4659-BDDA-6175C1010807}" type="slidenum">
              <a:rPr lang="en-US" smtClean="0"/>
              <a:pPr/>
              <a:t>18</a:t>
            </a:fld>
            <a:endParaRPr lang="en-US" smtClean="0"/>
          </a:p>
        </p:txBody>
      </p:sp>
      <p:sp>
        <p:nvSpPr>
          <p:cNvPr id="53251" name="Rectangle 8"/>
          <p:cNvSpPr>
            <a:spLocks noChangeArrowheads="1"/>
          </p:cNvSpPr>
          <p:nvPr/>
        </p:nvSpPr>
        <p:spPr bwMode="auto">
          <a:xfrm>
            <a:off x="495300" y="1862138"/>
            <a:ext cx="8115300" cy="5033962"/>
          </a:xfrm>
          <a:prstGeom prst="rect">
            <a:avLst/>
          </a:prstGeom>
          <a:noFill/>
          <a:ln w="12700">
            <a:noFill/>
            <a:miter lim="800000"/>
            <a:headEnd/>
            <a:tailEnd/>
          </a:ln>
        </p:spPr>
        <p:txBody>
          <a:bodyPr lIns="182880" tIns="137160" rIns="182880" bIns="137160"/>
          <a:lstStyle/>
          <a:p>
            <a:pPr marL="342900" indent="-342900" defTabSz="903288" eaLnBrk="0" hangingPunct="0">
              <a:lnSpc>
                <a:spcPts val="3000"/>
              </a:lnSpc>
              <a:spcBef>
                <a:spcPct val="20000"/>
              </a:spcBef>
              <a:buFontTx/>
              <a:buChar char="•"/>
              <a:tabLst>
                <a:tab pos="3046413" algn="l"/>
              </a:tabLst>
            </a:pPr>
            <a:r>
              <a:rPr lang="en-US" sz="2400" dirty="0">
                <a:solidFill>
                  <a:srgbClr val="800000"/>
                </a:solidFill>
              </a:rPr>
              <a:t>Funding</a:t>
            </a:r>
          </a:p>
          <a:p>
            <a:pPr marL="663575" lvl="1" indent="-206375" defTabSz="903288" eaLnBrk="0" fontAlgn="t" hangingPunct="0">
              <a:lnSpc>
                <a:spcPts val="2500"/>
              </a:lnSpc>
              <a:buSzPct val="100000"/>
              <a:buFontTx/>
              <a:buChar char="•"/>
              <a:tabLst>
                <a:tab pos="3046413" algn="l"/>
              </a:tabLst>
            </a:pPr>
            <a:r>
              <a:rPr lang="en-US" sz="2000" b="0" dirty="0">
                <a:cs typeface="Times New Roman" pitchFamily="18" charset="0"/>
              </a:rPr>
              <a:t>The Singapore-MIT Alliance</a:t>
            </a:r>
            <a:endParaRPr lang="en-US" sz="2000" b="0" dirty="0">
              <a:solidFill>
                <a:srgbClr val="800000"/>
              </a:solidFill>
              <a:cs typeface="Times New Roman" pitchFamily="18" charset="0"/>
            </a:endParaRPr>
          </a:p>
          <a:p>
            <a:pPr marL="342900" indent="-342900" defTabSz="903288" eaLnBrk="0" fontAlgn="t" hangingPunct="0">
              <a:lnSpc>
                <a:spcPts val="3000"/>
              </a:lnSpc>
              <a:spcBef>
                <a:spcPts val="575"/>
              </a:spcBef>
              <a:buFontTx/>
              <a:buChar char="•"/>
              <a:tabLst>
                <a:tab pos="3046413" algn="l"/>
              </a:tabLst>
            </a:pPr>
            <a:r>
              <a:rPr lang="en-US" sz="2400" dirty="0">
                <a:solidFill>
                  <a:srgbClr val="800000"/>
                </a:solidFill>
                <a:cs typeface="Times New Roman" pitchFamily="18" charset="0"/>
              </a:rPr>
              <a:t>Colleagues</a:t>
            </a:r>
          </a:p>
          <a:p>
            <a:pPr marL="663575" lvl="1" indent="-206375" defTabSz="903288" eaLnBrk="0" fontAlgn="t" hangingPunct="0">
              <a:lnSpc>
                <a:spcPts val="2500"/>
              </a:lnSpc>
              <a:buSzPct val="100000"/>
              <a:buFontTx/>
              <a:buChar char="•"/>
              <a:tabLst>
                <a:tab pos="3046413" algn="l"/>
              </a:tabLst>
            </a:pPr>
            <a:r>
              <a:rPr lang="en-US" sz="2000" b="0" dirty="0">
                <a:cs typeface="Times New Roman" pitchFamily="18" charset="0"/>
              </a:rPr>
              <a:t>Matt Dirckx, Eehern Wong, Melinda Hale, Aaron Mazzeo, Shawn Chester, Ciprian Iliescu, Bangtao Chen, Ming Ni, and James Freedman of the MIT Technology Licensing Office</a:t>
            </a:r>
          </a:p>
          <a:p>
            <a:pPr marL="342900" indent="-342900" defTabSz="903288" eaLnBrk="0" hangingPunct="0">
              <a:lnSpc>
                <a:spcPts val="3000"/>
              </a:lnSpc>
              <a:spcBef>
                <a:spcPct val="20000"/>
              </a:spcBef>
              <a:buFontTx/>
              <a:buChar char="•"/>
              <a:tabLst>
                <a:tab pos="3046413" algn="l"/>
              </a:tabLst>
            </a:pPr>
            <a:r>
              <a:rPr lang="en-US" sz="2400" dirty="0">
                <a:solidFill>
                  <a:srgbClr val="800000"/>
                </a:solidFill>
              </a:rPr>
              <a:t>Helpful discussions</a:t>
            </a:r>
          </a:p>
          <a:p>
            <a:pPr marL="663575" lvl="1" indent="-206375" defTabSz="903288" eaLnBrk="0" fontAlgn="t" hangingPunct="0">
              <a:lnSpc>
                <a:spcPts val="2500"/>
              </a:lnSpc>
              <a:buSzPct val="100000"/>
              <a:buFontTx/>
              <a:buChar char="•"/>
              <a:tabLst>
                <a:tab pos="3046413" algn="l"/>
              </a:tabLst>
            </a:pPr>
            <a:r>
              <a:rPr lang="en-US" sz="2000" b="0" dirty="0" err="1" smtClean="0">
                <a:cs typeface="Times New Roman" pitchFamily="18" charset="0"/>
              </a:rPr>
              <a:t>Hella</a:t>
            </a:r>
            <a:r>
              <a:rPr lang="en-US" sz="2000" b="0" dirty="0" smtClean="0">
                <a:cs typeface="Times New Roman" pitchFamily="18" charset="0"/>
              </a:rPr>
              <a:t> Scheer, Yoshihiko Hirai, Kristian Smistrup, Theodor Kamp Nielsen, Brian Bilenberg, and Dave White.</a:t>
            </a:r>
            <a:endParaRPr lang="en-US" sz="2000" b="0" dirty="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tabLst>
                <a:tab pos="3046413" algn="l"/>
              </a:tabLst>
            </a:pPr>
            <a:endParaRPr lang="en-US" sz="2000" dirty="0">
              <a:cs typeface="Times New Roman" pitchFamily="18" charset="0"/>
            </a:endParaRPr>
          </a:p>
        </p:txBody>
      </p:sp>
      <p:sp>
        <p:nvSpPr>
          <p:cNvPr id="53252" name="Rectangle 8"/>
          <p:cNvSpPr>
            <a:spLocks noChangeArrowheads="1"/>
          </p:cNvSpPr>
          <p:nvPr/>
        </p:nvSpPr>
        <p:spPr bwMode="auto">
          <a:xfrm>
            <a:off x="-2171700" y="5600700"/>
            <a:ext cx="4343400" cy="5033963"/>
          </a:xfrm>
          <a:prstGeom prst="rect">
            <a:avLst/>
          </a:prstGeom>
          <a:noFill/>
          <a:ln w="12700">
            <a:noFill/>
            <a:miter lim="800000"/>
            <a:headEnd/>
            <a:tailEnd/>
          </a:ln>
        </p:spPr>
        <p:txBody>
          <a:bodyPr lIns="182880" tIns="137160" rIns="182880" bIns="137160"/>
          <a:lstStyle/>
          <a:p>
            <a:pPr marL="663575" lvl="1" indent="-206375" defTabSz="903288" eaLnBrk="0" fontAlgn="t" hangingPunct="0">
              <a:lnSpc>
                <a:spcPts val="2500"/>
              </a:lnSpc>
              <a:buSzPct val="100000"/>
              <a:tabLst>
                <a:tab pos="3046413" algn="l"/>
              </a:tabLst>
            </a:pPr>
            <a:endParaRPr lang="en-US" sz="2000" b="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000" b="0">
              <a:cs typeface="Times New Roman" pitchFamily="18" charset="0"/>
            </a:endParaRPr>
          </a:p>
          <a:p>
            <a:pPr marL="663575" lvl="1" indent="-206375" defTabSz="903288" eaLnBrk="0" fontAlgn="t" hangingPunct="0">
              <a:lnSpc>
                <a:spcPts val="2500"/>
              </a:lnSpc>
              <a:buSzPct val="100000"/>
              <a:tabLst>
                <a:tab pos="3046413" algn="l"/>
              </a:tabLst>
            </a:pPr>
            <a:endParaRPr lang="en-US" sz="2000" b="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400">
              <a:solidFill>
                <a:srgbClr val="800000"/>
              </a:solidFill>
            </a:endParaRPr>
          </a:p>
          <a:p>
            <a:pPr marL="663575" lvl="1" indent="-206375" defTabSz="903288" eaLnBrk="0" fontAlgn="t" hangingPunct="0">
              <a:lnSpc>
                <a:spcPts val="2500"/>
              </a:lnSpc>
              <a:buSzPct val="100000"/>
              <a:tabLst>
                <a:tab pos="3046413" algn="l"/>
              </a:tabLst>
            </a:pPr>
            <a:endParaRPr lang="en-US" sz="200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Residual layer thickness in thermal NIL exhibits pattern dependencies</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2</a:t>
            </a:fld>
            <a:endParaRPr lang="en-US" smtClean="0"/>
          </a:p>
        </p:txBody>
      </p:sp>
      <p:sp>
        <p:nvSpPr>
          <p:cNvPr id="54" name="Rectangle 8"/>
          <p:cNvSpPr>
            <a:spLocks noChangeArrowheads="1"/>
          </p:cNvSpPr>
          <p:nvPr/>
        </p:nvSpPr>
        <p:spPr bwMode="auto">
          <a:xfrm>
            <a:off x="4646318" y="1371600"/>
            <a:ext cx="4040417" cy="952091"/>
          </a:xfrm>
          <a:prstGeom prst="rect">
            <a:avLst/>
          </a:prstGeom>
          <a:noFill/>
          <a:ln w="12700">
            <a:noFill/>
            <a:miter lim="800000"/>
            <a:headEnd/>
            <a:tailEnd/>
          </a:ln>
        </p:spPr>
        <p:txBody>
          <a:bodyPr lIns="182880" tIns="137160" rIns="182880" bIns="137160"/>
          <a:lstStyle/>
          <a:p>
            <a:pPr marL="0" lvl="1" indent="-347472" defTabSz="903288" eaLnBrk="0" fontAlgn="t" hangingPunct="0">
              <a:lnSpc>
                <a:spcPts val="2800"/>
              </a:lnSpc>
              <a:buSzPct val="100000"/>
              <a:tabLst>
                <a:tab pos="3046413" algn="l"/>
              </a:tabLst>
            </a:pPr>
            <a:r>
              <a:rPr lang="en-US" sz="2400" dirty="0" smtClean="0">
                <a:cs typeface="Times New Roman" pitchFamily="18" charset="0"/>
              </a:rPr>
              <a:t>Two relevant timescales </a:t>
            </a:r>
          </a:p>
          <a:p>
            <a:pPr marL="347472" lvl="1" indent="-347472" defTabSz="903288" eaLnBrk="0" fontAlgn="t" hangingPunct="0">
              <a:lnSpc>
                <a:spcPts val="2800"/>
              </a:lnSpc>
              <a:buSzPct val="100000"/>
              <a:tabLst>
                <a:tab pos="3046413" algn="l"/>
              </a:tabLst>
            </a:pPr>
            <a:r>
              <a:rPr lang="en-US" sz="2400" dirty="0" smtClean="0">
                <a:cs typeface="Times New Roman" pitchFamily="18" charset="0"/>
              </a:rPr>
              <a:t>for pattern formation: </a:t>
            </a:r>
          </a:p>
          <a:p>
            <a:pPr marL="914400" lvl="3" indent="-347472" defTabSz="903288" eaLnBrk="0" fontAlgn="t" hangingPunct="0">
              <a:lnSpc>
                <a:spcPts val="2800"/>
              </a:lnSpc>
              <a:buSzPct val="100000"/>
              <a:buFont typeface="Courier New" pitchFamily="49" charset="0"/>
              <a:buChar char="o"/>
              <a:tabLst>
                <a:tab pos="3046413" algn="l"/>
              </a:tabLst>
            </a:pPr>
            <a:endParaRPr lang="en-US" sz="2400" b="0" dirty="0" smtClean="0">
              <a:cs typeface="Times New Roman" pitchFamily="18" charset="0"/>
            </a:endParaRPr>
          </a:p>
        </p:txBody>
      </p:sp>
      <p:grpSp>
        <p:nvGrpSpPr>
          <p:cNvPr id="223" name="Group 222"/>
          <p:cNvGrpSpPr/>
          <p:nvPr/>
        </p:nvGrpSpPr>
        <p:grpSpPr>
          <a:xfrm>
            <a:off x="545775" y="1143000"/>
            <a:ext cx="2890937" cy="1058498"/>
            <a:chOff x="814357" y="1066800"/>
            <a:chExt cx="2890937" cy="1058498"/>
          </a:xfrm>
        </p:grpSpPr>
        <p:sp>
          <p:nvSpPr>
            <p:cNvPr id="14" name="Rectangle 13"/>
            <p:cNvSpPr/>
            <p:nvPr/>
          </p:nvSpPr>
          <p:spPr bwMode="auto">
            <a:xfrm>
              <a:off x="814357" y="1897280"/>
              <a:ext cx="2890936" cy="228018"/>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814358" y="1669245"/>
              <a:ext cx="2890936" cy="237280"/>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814358" y="1066800"/>
              <a:ext cx="2890936" cy="23728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814359" y="10668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101595" y="10668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388832" y="10668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676069" y="10668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963306" y="10668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257222" y="106680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3357938" y="106680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2807580" y="106680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grpSp>
      <p:grpSp>
        <p:nvGrpSpPr>
          <p:cNvPr id="225" name="Group 224"/>
          <p:cNvGrpSpPr/>
          <p:nvPr/>
        </p:nvGrpSpPr>
        <p:grpSpPr>
          <a:xfrm>
            <a:off x="38100" y="3771900"/>
            <a:ext cx="3806301" cy="1288039"/>
            <a:chOff x="306682" y="3695700"/>
            <a:chExt cx="3806301" cy="1288039"/>
          </a:xfrm>
        </p:grpSpPr>
        <p:sp>
          <p:nvSpPr>
            <p:cNvPr id="69" name="Wave 68"/>
            <p:cNvSpPr/>
            <p:nvPr/>
          </p:nvSpPr>
          <p:spPr bwMode="auto">
            <a:xfrm flipH="1">
              <a:off x="803378" y="4134468"/>
              <a:ext cx="2914561" cy="849271"/>
            </a:xfrm>
            <a:prstGeom prst="wave">
              <a:avLst>
                <a:gd name="adj1" fmla="val 10735"/>
                <a:gd name="adj2" fmla="val 0"/>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73" name="Rectangle 72"/>
            <p:cNvSpPr/>
            <p:nvPr/>
          </p:nvSpPr>
          <p:spPr bwMode="auto">
            <a:xfrm flipH="1">
              <a:off x="306682" y="4134468"/>
              <a:ext cx="2669377" cy="69295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80" name="Rectangle 79"/>
            <p:cNvSpPr/>
            <p:nvPr/>
          </p:nvSpPr>
          <p:spPr bwMode="auto">
            <a:xfrm>
              <a:off x="2973310" y="4134468"/>
              <a:ext cx="1139673"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70" name="Rectangle 69"/>
            <p:cNvSpPr/>
            <p:nvPr/>
          </p:nvSpPr>
          <p:spPr bwMode="auto">
            <a:xfrm>
              <a:off x="803378" y="4754504"/>
              <a:ext cx="2915274" cy="229235"/>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67" name="Wave 66"/>
            <p:cNvSpPr/>
            <p:nvPr/>
          </p:nvSpPr>
          <p:spPr bwMode="auto">
            <a:xfrm>
              <a:off x="803378" y="4662269"/>
              <a:ext cx="2914561" cy="210876"/>
            </a:xfrm>
            <a:prstGeom prst="wave">
              <a:avLst>
                <a:gd name="adj1" fmla="val 10735"/>
                <a:gd name="adj2" fmla="val 0"/>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81" name="Rectangle 80"/>
            <p:cNvSpPr/>
            <p:nvPr/>
          </p:nvSpPr>
          <p:spPr bwMode="auto">
            <a:xfrm>
              <a:off x="803671" y="4053075"/>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1101595" y="4082735"/>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1388832" y="4100531"/>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1676069" y="4082735"/>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1963306" y="4070871"/>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0" name="Flowchart: Stored Data 89"/>
            <p:cNvSpPr/>
            <p:nvPr/>
          </p:nvSpPr>
          <p:spPr bwMode="auto">
            <a:xfrm rot="5400000">
              <a:off x="2801905" y="4150831"/>
              <a:ext cx="380079" cy="347356"/>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1" name="Flowchart: Stored Data 90"/>
            <p:cNvSpPr/>
            <p:nvPr/>
          </p:nvSpPr>
          <p:spPr bwMode="auto">
            <a:xfrm rot="5400000">
              <a:off x="3354935" y="4162695"/>
              <a:ext cx="380079" cy="347356"/>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2" name="Flowchart: Stored Data 91"/>
            <p:cNvSpPr/>
            <p:nvPr/>
          </p:nvSpPr>
          <p:spPr bwMode="auto">
            <a:xfrm rot="5400000">
              <a:off x="2010722" y="4457245"/>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3" name="Flowchart: Stored Data 92"/>
            <p:cNvSpPr/>
            <p:nvPr/>
          </p:nvSpPr>
          <p:spPr bwMode="auto">
            <a:xfrm rot="5400000">
              <a:off x="1723485" y="4457246"/>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4" name="Flowchart: Stored Data 93"/>
            <p:cNvSpPr/>
            <p:nvPr/>
          </p:nvSpPr>
          <p:spPr bwMode="auto">
            <a:xfrm rot="5400000">
              <a:off x="1436809" y="4474549"/>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5" name="Flowchart: Stored Data 94"/>
            <p:cNvSpPr/>
            <p:nvPr/>
          </p:nvSpPr>
          <p:spPr bwMode="auto">
            <a:xfrm rot="5400000">
              <a:off x="1149011" y="4467134"/>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6" name="Flowchart: Stored Data 95"/>
            <p:cNvSpPr/>
            <p:nvPr/>
          </p:nvSpPr>
          <p:spPr bwMode="auto">
            <a:xfrm rot="5400000">
              <a:off x="851085" y="4449339"/>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97" name="Flowchart: Stored Data 96"/>
            <p:cNvSpPr/>
            <p:nvPr/>
          </p:nvSpPr>
          <p:spPr bwMode="auto">
            <a:xfrm rot="5400000">
              <a:off x="2278284" y="4168627"/>
              <a:ext cx="380079" cy="347356"/>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73" name="Wave 172"/>
            <p:cNvSpPr/>
            <p:nvPr/>
          </p:nvSpPr>
          <p:spPr bwMode="auto">
            <a:xfrm flipH="1">
              <a:off x="803377" y="3995726"/>
              <a:ext cx="2914561" cy="318113"/>
            </a:xfrm>
            <a:prstGeom prst="wave">
              <a:avLst>
                <a:gd name="adj1" fmla="val 10735"/>
                <a:gd name="adj2" fmla="val 0"/>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cxnSp>
          <p:nvCxnSpPr>
            <p:cNvPr id="174" name="Straight Arrow Connector 173"/>
            <p:cNvCxnSpPr/>
            <p:nvPr/>
          </p:nvCxnSpPr>
          <p:spPr bwMode="auto">
            <a:xfrm rot="5400000">
              <a:off x="713335" y="38857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5" name="Straight Arrow Connector 174"/>
            <p:cNvCxnSpPr/>
            <p:nvPr/>
          </p:nvCxnSpPr>
          <p:spPr bwMode="auto">
            <a:xfrm rot="5400000">
              <a:off x="948833" y="39238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6" name="Straight Arrow Connector 175"/>
            <p:cNvCxnSpPr/>
            <p:nvPr/>
          </p:nvCxnSpPr>
          <p:spPr bwMode="auto">
            <a:xfrm rot="5400000">
              <a:off x="1184331" y="39619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7" name="Straight Arrow Connector 176"/>
            <p:cNvCxnSpPr/>
            <p:nvPr/>
          </p:nvCxnSpPr>
          <p:spPr bwMode="auto">
            <a:xfrm rot="5400000">
              <a:off x="1419829" y="39619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8" name="Straight Arrow Connector 177"/>
            <p:cNvCxnSpPr/>
            <p:nvPr/>
          </p:nvCxnSpPr>
          <p:spPr bwMode="auto">
            <a:xfrm rot="5400000">
              <a:off x="1655327" y="39238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9" name="Straight Arrow Connector 178"/>
            <p:cNvCxnSpPr/>
            <p:nvPr/>
          </p:nvCxnSpPr>
          <p:spPr bwMode="auto">
            <a:xfrm rot="5400000">
              <a:off x="1890825" y="39238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0" name="Straight Arrow Connector 179"/>
            <p:cNvCxnSpPr/>
            <p:nvPr/>
          </p:nvCxnSpPr>
          <p:spPr bwMode="auto">
            <a:xfrm rot="5400000">
              <a:off x="2126323" y="39238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1" name="Straight Arrow Connector 180"/>
            <p:cNvCxnSpPr/>
            <p:nvPr/>
          </p:nvCxnSpPr>
          <p:spPr bwMode="auto">
            <a:xfrm rot="5400000">
              <a:off x="2361821" y="38857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2" name="Straight Arrow Connector 181"/>
            <p:cNvCxnSpPr/>
            <p:nvPr/>
          </p:nvCxnSpPr>
          <p:spPr bwMode="auto">
            <a:xfrm rot="5400000">
              <a:off x="2597320" y="384767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3" name="Straight Arrow Connector 182"/>
            <p:cNvCxnSpPr/>
            <p:nvPr/>
          </p:nvCxnSpPr>
          <p:spPr bwMode="auto">
            <a:xfrm rot="5400000">
              <a:off x="2832818" y="3828922"/>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4" name="Straight Arrow Connector 183"/>
            <p:cNvCxnSpPr/>
            <p:nvPr/>
          </p:nvCxnSpPr>
          <p:spPr bwMode="auto">
            <a:xfrm rot="5400000">
              <a:off x="3068655" y="3828583"/>
              <a:ext cx="266322" cy="557"/>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5" name="Straight Arrow Connector 184"/>
            <p:cNvCxnSpPr/>
            <p:nvPr/>
          </p:nvCxnSpPr>
          <p:spPr bwMode="auto">
            <a:xfrm rot="5400000">
              <a:off x="3303597" y="3848570"/>
              <a:ext cx="266322" cy="557"/>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86" name="Straight Arrow Connector 185"/>
            <p:cNvCxnSpPr/>
            <p:nvPr/>
          </p:nvCxnSpPr>
          <p:spPr bwMode="auto">
            <a:xfrm rot="5400000">
              <a:off x="3538541" y="3886670"/>
              <a:ext cx="266322" cy="557"/>
            </a:xfrm>
            <a:prstGeom prst="straightConnector1">
              <a:avLst/>
            </a:prstGeom>
            <a:noFill/>
            <a:ln w="38100" cap="flat" cmpd="sng" algn="ctr">
              <a:solidFill>
                <a:schemeClr val="tx1"/>
              </a:solidFill>
              <a:prstDash val="solid"/>
              <a:round/>
              <a:headEnd type="none" w="med" len="med"/>
              <a:tailEnd type="triangle" w="med" len="med"/>
            </a:ln>
            <a:effectLst/>
          </p:spPr>
        </p:cxnSp>
      </p:grpSp>
      <p:grpSp>
        <p:nvGrpSpPr>
          <p:cNvPr id="226" name="Group 225"/>
          <p:cNvGrpSpPr/>
          <p:nvPr/>
        </p:nvGrpSpPr>
        <p:grpSpPr>
          <a:xfrm>
            <a:off x="543710" y="5249222"/>
            <a:ext cx="2895872" cy="1303978"/>
            <a:chOff x="812292" y="5173022"/>
            <a:chExt cx="2895872" cy="1303978"/>
          </a:xfrm>
        </p:grpSpPr>
        <p:sp>
          <p:nvSpPr>
            <p:cNvPr id="188" name="Rectangle 187"/>
            <p:cNvSpPr/>
            <p:nvPr/>
          </p:nvSpPr>
          <p:spPr bwMode="auto">
            <a:xfrm>
              <a:off x="817228" y="5668220"/>
              <a:ext cx="2890936" cy="343465"/>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11" name="Rectangle 210"/>
            <p:cNvSpPr/>
            <p:nvPr/>
          </p:nvSpPr>
          <p:spPr bwMode="auto">
            <a:xfrm>
              <a:off x="812292" y="5672807"/>
              <a:ext cx="2890936" cy="343465"/>
            </a:xfrm>
            <a:prstGeom prst="rect">
              <a:avLst/>
            </a:prstGeom>
            <a:solidFill>
              <a:srgbClr val="FF0000">
                <a:alpha val="36078"/>
              </a:srgb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87" name="Rectangle 186"/>
            <p:cNvSpPr/>
            <p:nvPr/>
          </p:nvSpPr>
          <p:spPr bwMode="auto">
            <a:xfrm>
              <a:off x="817227" y="6002440"/>
              <a:ext cx="289093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cxnSp>
          <p:nvCxnSpPr>
            <p:cNvPr id="196" name="Straight Arrow Connector 195"/>
            <p:cNvCxnSpPr/>
            <p:nvPr/>
          </p:nvCxnSpPr>
          <p:spPr bwMode="auto">
            <a:xfrm rot="5400000">
              <a:off x="716205"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97" name="Straight Arrow Connector 196"/>
            <p:cNvCxnSpPr/>
            <p:nvPr/>
          </p:nvCxnSpPr>
          <p:spPr bwMode="auto">
            <a:xfrm rot="5400000">
              <a:off x="951703"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98" name="Straight Arrow Connector 197"/>
            <p:cNvCxnSpPr/>
            <p:nvPr/>
          </p:nvCxnSpPr>
          <p:spPr bwMode="auto">
            <a:xfrm rot="5400000">
              <a:off x="1187201"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99" name="Straight Arrow Connector 198"/>
            <p:cNvCxnSpPr/>
            <p:nvPr/>
          </p:nvCxnSpPr>
          <p:spPr bwMode="auto">
            <a:xfrm rot="5400000">
              <a:off x="1422699"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0" name="Straight Arrow Connector 199"/>
            <p:cNvCxnSpPr/>
            <p:nvPr/>
          </p:nvCxnSpPr>
          <p:spPr bwMode="auto">
            <a:xfrm rot="5400000">
              <a:off x="1658197"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1" name="Straight Arrow Connector 200"/>
            <p:cNvCxnSpPr/>
            <p:nvPr/>
          </p:nvCxnSpPr>
          <p:spPr bwMode="auto">
            <a:xfrm rot="5400000">
              <a:off x="1893695"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2" name="Straight Arrow Connector 201"/>
            <p:cNvCxnSpPr/>
            <p:nvPr/>
          </p:nvCxnSpPr>
          <p:spPr bwMode="auto">
            <a:xfrm rot="5400000">
              <a:off x="2129193"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3" name="Straight Arrow Connector 202"/>
            <p:cNvCxnSpPr/>
            <p:nvPr/>
          </p:nvCxnSpPr>
          <p:spPr bwMode="auto">
            <a:xfrm rot="5400000">
              <a:off x="2364691"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4" name="Straight Arrow Connector 203"/>
            <p:cNvCxnSpPr/>
            <p:nvPr/>
          </p:nvCxnSpPr>
          <p:spPr bwMode="auto">
            <a:xfrm rot="5400000">
              <a:off x="2600190"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5" name="Straight Arrow Connector 204"/>
            <p:cNvCxnSpPr/>
            <p:nvPr/>
          </p:nvCxnSpPr>
          <p:spPr bwMode="auto">
            <a:xfrm rot="5400000">
              <a:off x="2835688" y="5306244"/>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6" name="Straight Arrow Connector 205"/>
            <p:cNvCxnSpPr/>
            <p:nvPr/>
          </p:nvCxnSpPr>
          <p:spPr bwMode="auto">
            <a:xfrm rot="5400000">
              <a:off x="3071525" y="5305905"/>
              <a:ext cx="266322" cy="557"/>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7" name="Straight Arrow Connector 206"/>
            <p:cNvCxnSpPr/>
            <p:nvPr/>
          </p:nvCxnSpPr>
          <p:spPr bwMode="auto">
            <a:xfrm rot="5400000">
              <a:off x="3306467" y="5305905"/>
              <a:ext cx="266322" cy="557"/>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08" name="Straight Arrow Connector 207"/>
            <p:cNvCxnSpPr/>
            <p:nvPr/>
          </p:nvCxnSpPr>
          <p:spPr bwMode="auto">
            <a:xfrm rot="5400000">
              <a:off x="3541411" y="5305905"/>
              <a:ext cx="266322" cy="557"/>
            </a:xfrm>
            <a:prstGeom prst="straightConnector1">
              <a:avLst/>
            </a:prstGeom>
            <a:noFill/>
            <a:ln w="38100" cap="flat" cmpd="sng" algn="ctr">
              <a:solidFill>
                <a:schemeClr val="tx1"/>
              </a:solidFill>
              <a:prstDash val="solid"/>
              <a:round/>
              <a:headEnd type="none" w="med" len="med"/>
              <a:tailEnd type="triangle" w="med" len="med"/>
            </a:ln>
            <a:effectLst/>
          </p:spPr>
        </p:cxnSp>
        <p:sp>
          <p:nvSpPr>
            <p:cNvPr id="189" name="Rectangle 188"/>
            <p:cNvSpPr/>
            <p:nvPr/>
          </p:nvSpPr>
          <p:spPr bwMode="auto">
            <a:xfrm>
              <a:off x="817228" y="5430940"/>
              <a:ext cx="2890936" cy="23728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0" name="Rectangle 189"/>
            <p:cNvSpPr/>
            <p:nvPr/>
          </p:nvSpPr>
          <p:spPr bwMode="auto">
            <a:xfrm>
              <a:off x="817229" y="543094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1" name="Rectangle 190"/>
            <p:cNvSpPr/>
            <p:nvPr/>
          </p:nvSpPr>
          <p:spPr bwMode="auto">
            <a:xfrm>
              <a:off x="1104465" y="543094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2" name="Rectangle 191"/>
            <p:cNvSpPr/>
            <p:nvPr/>
          </p:nvSpPr>
          <p:spPr bwMode="auto">
            <a:xfrm>
              <a:off x="1391702" y="543094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3" name="Rectangle 192"/>
            <p:cNvSpPr/>
            <p:nvPr/>
          </p:nvSpPr>
          <p:spPr bwMode="auto">
            <a:xfrm>
              <a:off x="1678939" y="543094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4" name="Rectangle 193"/>
            <p:cNvSpPr/>
            <p:nvPr/>
          </p:nvSpPr>
          <p:spPr bwMode="auto">
            <a:xfrm>
              <a:off x="1966176" y="543094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5" name="Rectangle 194"/>
            <p:cNvSpPr/>
            <p:nvPr/>
          </p:nvSpPr>
          <p:spPr bwMode="auto">
            <a:xfrm>
              <a:off x="2260092" y="543094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09" name="Rectangle 208"/>
            <p:cNvSpPr/>
            <p:nvPr/>
          </p:nvSpPr>
          <p:spPr bwMode="auto">
            <a:xfrm>
              <a:off x="3360808" y="543094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10" name="Rectangle 209"/>
            <p:cNvSpPr/>
            <p:nvPr/>
          </p:nvSpPr>
          <p:spPr bwMode="auto">
            <a:xfrm>
              <a:off x="2810450" y="543094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grpSp>
      <p:grpSp>
        <p:nvGrpSpPr>
          <p:cNvPr id="228" name="Group 227"/>
          <p:cNvGrpSpPr/>
          <p:nvPr/>
        </p:nvGrpSpPr>
        <p:grpSpPr>
          <a:xfrm>
            <a:off x="382367" y="2320746"/>
            <a:ext cx="3229494" cy="1603554"/>
            <a:chOff x="650949" y="2244546"/>
            <a:chExt cx="3229494" cy="1603554"/>
          </a:xfrm>
        </p:grpSpPr>
        <p:sp>
          <p:nvSpPr>
            <p:cNvPr id="158" name="Rectangle 157"/>
            <p:cNvSpPr/>
            <p:nvPr/>
          </p:nvSpPr>
          <p:spPr bwMode="auto">
            <a:xfrm>
              <a:off x="654124" y="2305348"/>
              <a:ext cx="152429" cy="1542752"/>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0" name="Wave 99"/>
            <p:cNvSpPr/>
            <p:nvPr/>
          </p:nvSpPr>
          <p:spPr bwMode="auto">
            <a:xfrm flipH="1">
              <a:off x="803378" y="2661268"/>
              <a:ext cx="2914561" cy="849271"/>
            </a:xfrm>
            <a:prstGeom prst="wave">
              <a:avLst>
                <a:gd name="adj1" fmla="val 10735"/>
                <a:gd name="adj2" fmla="val 0"/>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2" name="Rectangle 101"/>
            <p:cNvSpPr/>
            <p:nvPr/>
          </p:nvSpPr>
          <p:spPr bwMode="auto">
            <a:xfrm>
              <a:off x="2981327" y="2661268"/>
              <a:ext cx="348039"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40" name="Rectangle 139"/>
            <p:cNvSpPr/>
            <p:nvPr/>
          </p:nvSpPr>
          <p:spPr bwMode="auto">
            <a:xfrm flipH="1">
              <a:off x="2701970" y="2813668"/>
              <a:ext cx="279356"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41" name="Rectangle 140"/>
            <p:cNvSpPr/>
            <p:nvPr/>
          </p:nvSpPr>
          <p:spPr bwMode="auto">
            <a:xfrm>
              <a:off x="3532404" y="2661268"/>
              <a:ext cx="348039"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42" name="Rectangle 141"/>
            <p:cNvSpPr/>
            <p:nvPr/>
          </p:nvSpPr>
          <p:spPr bwMode="auto">
            <a:xfrm flipH="1">
              <a:off x="3253047" y="2813668"/>
              <a:ext cx="279356"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grpSp>
          <p:nvGrpSpPr>
            <p:cNvPr id="145" name="Group 144"/>
            <p:cNvGrpSpPr/>
            <p:nvPr/>
          </p:nvGrpSpPr>
          <p:grpSpPr>
            <a:xfrm>
              <a:off x="2180184" y="2807285"/>
              <a:ext cx="627396" cy="758654"/>
              <a:chOff x="2180184" y="3667329"/>
              <a:chExt cx="627396" cy="758654"/>
            </a:xfrm>
          </p:grpSpPr>
          <p:sp>
            <p:nvSpPr>
              <p:cNvPr id="143" name="Rectangle 142"/>
              <p:cNvSpPr/>
              <p:nvPr/>
            </p:nvSpPr>
            <p:spPr bwMode="auto">
              <a:xfrm>
                <a:off x="2459541" y="3667329"/>
                <a:ext cx="348039"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44" name="Rectangle 143"/>
              <p:cNvSpPr/>
              <p:nvPr/>
            </p:nvSpPr>
            <p:spPr bwMode="auto">
              <a:xfrm flipH="1">
                <a:off x="2180184" y="3673712"/>
                <a:ext cx="279356" cy="752271"/>
              </a:xfrm>
              <a:prstGeom prst="rect">
                <a:avLst/>
              </a:prstGeom>
              <a:gradFill>
                <a:gsLst>
                  <a:gs pos="31000">
                    <a:srgbClr val="0000FF">
                      <a:alpha val="0"/>
                    </a:srgbClr>
                  </a:gs>
                  <a:gs pos="88000">
                    <a:srgbClr val="FF0000"/>
                  </a:gs>
                  <a:gs pos="88000">
                    <a:srgbClr val="FF0000"/>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grpSp>
        <p:sp>
          <p:nvSpPr>
            <p:cNvPr id="147" name="Rectangle 146"/>
            <p:cNvSpPr/>
            <p:nvPr/>
          </p:nvSpPr>
          <p:spPr bwMode="auto">
            <a:xfrm>
              <a:off x="2039921" y="3034637"/>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49" name="Rectangle 148"/>
            <p:cNvSpPr/>
            <p:nvPr/>
          </p:nvSpPr>
          <p:spPr bwMode="auto">
            <a:xfrm flipH="1">
              <a:off x="1806575" y="3036255"/>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0" name="Rectangle 149"/>
            <p:cNvSpPr/>
            <p:nvPr/>
          </p:nvSpPr>
          <p:spPr bwMode="auto">
            <a:xfrm>
              <a:off x="1760271" y="3034637"/>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1" name="Rectangle 150"/>
            <p:cNvSpPr/>
            <p:nvPr/>
          </p:nvSpPr>
          <p:spPr bwMode="auto">
            <a:xfrm flipH="1">
              <a:off x="1526925" y="3036255"/>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2" name="Rectangle 151"/>
            <p:cNvSpPr/>
            <p:nvPr/>
          </p:nvSpPr>
          <p:spPr bwMode="auto">
            <a:xfrm>
              <a:off x="1465680" y="3034637"/>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3" name="Rectangle 152"/>
            <p:cNvSpPr/>
            <p:nvPr/>
          </p:nvSpPr>
          <p:spPr bwMode="auto">
            <a:xfrm flipH="1">
              <a:off x="1232334" y="3036255"/>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4" name="Rectangle 153"/>
            <p:cNvSpPr/>
            <p:nvPr/>
          </p:nvSpPr>
          <p:spPr bwMode="auto">
            <a:xfrm>
              <a:off x="1175268" y="3034637"/>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5" name="Rectangle 154"/>
            <p:cNvSpPr/>
            <p:nvPr/>
          </p:nvSpPr>
          <p:spPr bwMode="auto">
            <a:xfrm flipH="1">
              <a:off x="941922" y="3036255"/>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6" name="Rectangle 155"/>
            <p:cNvSpPr/>
            <p:nvPr/>
          </p:nvSpPr>
          <p:spPr bwMode="auto">
            <a:xfrm>
              <a:off x="881120" y="3034637"/>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57" name="Rectangle 156"/>
            <p:cNvSpPr/>
            <p:nvPr/>
          </p:nvSpPr>
          <p:spPr bwMode="auto">
            <a:xfrm flipH="1">
              <a:off x="650949" y="3036255"/>
              <a:ext cx="233175" cy="234065"/>
            </a:xfrm>
            <a:prstGeom prst="rect">
              <a:avLst/>
            </a:prstGeom>
            <a:gradFill>
              <a:gsLst>
                <a:gs pos="31000">
                  <a:srgbClr val="0000FF">
                    <a:alpha val="0"/>
                  </a:srgbClr>
                </a:gs>
                <a:gs pos="49000">
                  <a:srgbClr val="FF0000">
                    <a:alpha val="1000"/>
                  </a:srgbClr>
                </a:gs>
                <a:gs pos="88000">
                  <a:srgbClr val="FF0000">
                    <a:alpha val="47000"/>
                  </a:srgbClr>
                </a:gs>
              </a:gsLst>
              <a:lin ang="10800000" scaled="1"/>
            </a:gra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lang="en-US" smtClean="0"/>
            </a:p>
          </p:txBody>
        </p:sp>
        <p:sp>
          <p:nvSpPr>
            <p:cNvPr id="103" name="Rectangle 102"/>
            <p:cNvSpPr/>
            <p:nvPr/>
          </p:nvSpPr>
          <p:spPr bwMode="auto">
            <a:xfrm>
              <a:off x="803378" y="3281304"/>
              <a:ext cx="2915274" cy="284635"/>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4" name="Wave 103"/>
            <p:cNvSpPr/>
            <p:nvPr/>
          </p:nvSpPr>
          <p:spPr bwMode="auto">
            <a:xfrm>
              <a:off x="803378" y="3192244"/>
              <a:ext cx="2914561" cy="210876"/>
            </a:xfrm>
            <a:prstGeom prst="wave">
              <a:avLst>
                <a:gd name="adj1" fmla="val 10735"/>
                <a:gd name="adj2" fmla="val 0"/>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6" name="Rectangle 105"/>
            <p:cNvSpPr/>
            <p:nvPr/>
          </p:nvSpPr>
          <p:spPr bwMode="auto">
            <a:xfrm>
              <a:off x="803671" y="2645155"/>
              <a:ext cx="160318" cy="409279"/>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1101595" y="2609535"/>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8" name="Rectangle 107"/>
            <p:cNvSpPr/>
            <p:nvPr/>
          </p:nvSpPr>
          <p:spPr bwMode="auto">
            <a:xfrm>
              <a:off x="1388832" y="2627331"/>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09" name="Rectangle 108"/>
            <p:cNvSpPr/>
            <p:nvPr/>
          </p:nvSpPr>
          <p:spPr bwMode="auto">
            <a:xfrm>
              <a:off x="1676069" y="2609535"/>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0" name="Rectangle 109"/>
            <p:cNvSpPr/>
            <p:nvPr/>
          </p:nvSpPr>
          <p:spPr bwMode="auto">
            <a:xfrm>
              <a:off x="1963306" y="2597671"/>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2" name="Flowchart: Stored Data 111"/>
            <p:cNvSpPr/>
            <p:nvPr/>
          </p:nvSpPr>
          <p:spPr bwMode="auto">
            <a:xfrm rot="5400000">
              <a:off x="3354935" y="2689495"/>
              <a:ext cx="380079" cy="347356"/>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3" name="Flowchart: Stored Data 112"/>
            <p:cNvSpPr/>
            <p:nvPr/>
          </p:nvSpPr>
          <p:spPr bwMode="auto">
            <a:xfrm rot="5400000">
              <a:off x="2010722" y="2984045"/>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4" name="Flowchart: Stored Data 113"/>
            <p:cNvSpPr/>
            <p:nvPr/>
          </p:nvSpPr>
          <p:spPr bwMode="auto">
            <a:xfrm rot="5400000">
              <a:off x="1723485" y="2984046"/>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5" name="Flowchart: Stored Data 114"/>
            <p:cNvSpPr/>
            <p:nvPr/>
          </p:nvSpPr>
          <p:spPr bwMode="auto">
            <a:xfrm rot="5400000">
              <a:off x="1436809" y="3001349"/>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6" name="Flowchart: Stored Data 115"/>
            <p:cNvSpPr/>
            <p:nvPr/>
          </p:nvSpPr>
          <p:spPr bwMode="auto">
            <a:xfrm rot="5400000">
              <a:off x="1149011" y="2993934"/>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7" name="Flowchart: Stored Data 116"/>
            <p:cNvSpPr/>
            <p:nvPr/>
          </p:nvSpPr>
          <p:spPr bwMode="auto">
            <a:xfrm rot="5400000">
              <a:off x="851085" y="2976139"/>
              <a:ext cx="65486" cy="160318"/>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18" name="Flowchart: Stored Data 117"/>
            <p:cNvSpPr/>
            <p:nvPr/>
          </p:nvSpPr>
          <p:spPr bwMode="auto">
            <a:xfrm rot="5400000">
              <a:off x="2278284" y="2695427"/>
              <a:ext cx="380079" cy="347356"/>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33" name="Rectangle 132"/>
            <p:cNvSpPr/>
            <p:nvPr/>
          </p:nvSpPr>
          <p:spPr bwMode="auto">
            <a:xfrm>
              <a:off x="963987" y="2663825"/>
              <a:ext cx="137608" cy="324231"/>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34" name="Rectangle 133"/>
            <p:cNvSpPr/>
            <p:nvPr/>
          </p:nvSpPr>
          <p:spPr bwMode="auto">
            <a:xfrm>
              <a:off x="1261913" y="2663825"/>
              <a:ext cx="127480" cy="344490"/>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35" name="Rectangle 134"/>
            <p:cNvSpPr/>
            <p:nvPr/>
          </p:nvSpPr>
          <p:spPr bwMode="auto">
            <a:xfrm>
              <a:off x="1549150" y="2663825"/>
              <a:ext cx="127480" cy="344490"/>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36" name="Rectangle 135"/>
            <p:cNvSpPr/>
            <p:nvPr/>
          </p:nvSpPr>
          <p:spPr bwMode="auto">
            <a:xfrm>
              <a:off x="1835826" y="2663825"/>
              <a:ext cx="127480" cy="344490"/>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37" name="Rectangle 136"/>
            <p:cNvSpPr/>
            <p:nvPr/>
          </p:nvSpPr>
          <p:spPr bwMode="auto">
            <a:xfrm>
              <a:off x="2123623" y="2663825"/>
              <a:ext cx="171021" cy="324231"/>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39" name="Rectangle 138"/>
            <p:cNvSpPr/>
            <p:nvPr/>
          </p:nvSpPr>
          <p:spPr bwMode="auto">
            <a:xfrm>
              <a:off x="3165623" y="2544572"/>
              <a:ext cx="205673" cy="324231"/>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11" name="Flowchart: Stored Data 110"/>
            <p:cNvSpPr/>
            <p:nvPr/>
          </p:nvSpPr>
          <p:spPr bwMode="auto">
            <a:xfrm rot="5400000">
              <a:off x="2801905" y="2677631"/>
              <a:ext cx="380079" cy="347356"/>
            </a:xfrm>
            <a:prstGeom prst="flowChartOnlineStorage">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38" name="Rectangle 137"/>
            <p:cNvSpPr/>
            <p:nvPr/>
          </p:nvSpPr>
          <p:spPr bwMode="auto">
            <a:xfrm>
              <a:off x="2642002" y="2558288"/>
              <a:ext cx="176264" cy="324231"/>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dirty="0" smtClean="0">
                <a:ln>
                  <a:noFill/>
                </a:ln>
                <a:solidFill>
                  <a:schemeClr val="tx1"/>
                </a:solidFill>
                <a:effectLst/>
                <a:latin typeface="Arial" charset="0"/>
              </a:endParaRPr>
            </a:p>
          </p:txBody>
        </p:sp>
        <p:sp>
          <p:nvSpPr>
            <p:cNvPr id="105" name="Wave 104"/>
            <p:cNvSpPr/>
            <p:nvPr/>
          </p:nvSpPr>
          <p:spPr bwMode="auto">
            <a:xfrm flipH="1">
              <a:off x="803377" y="2544572"/>
              <a:ext cx="2914561" cy="318113"/>
            </a:xfrm>
            <a:prstGeom prst="wave">
              <a:avLst>
                <a:gd name="adj1" fmla="val 10735"/>
                <a:gd name="adj2" fmla="val 0"/>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cxnSp>
          <p:nvCxnSpPr>
            <p:cNvPr id="160" name="Straight Arrow Connector 159"/>
            <p:cNvCxnSpPr/>
            <p:nvPr/>
          </p:nvCxnSpPr>
          <p:spPr bwMode="auto">
            <a:xfrm rot="5400000">
              <a:off x="713335" y="24346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1" name="Straight Arrow Connector 160"/>
            <p:cNvCxnSpPr/>
            <p:nvPr/>
          </p:nvCxnSpPr>
          <p:spPr bwMode="auto">
            <a:xfrm rot="5400000">
              <a:off x="948833" y="24727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2" name="Straight Arrow Connector 161"/>
            <p:cNvCxnSpPr/>
            <p:nvPr/>
          </p:nvCxnSpPr>
          <p:spPr bwMode="auto">
            <a:xfrm rot="5400000">
              <a:off x="1184331" y="25108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3" name="Straight Arrow Connector 162"/>
            <p:cNvCxnSpPr/>
            <p:nvPr/>
          </p:nvCxnSpPr>
          <p:spPr bwMode="auto">
            <a:xfrm rot="5400000">
              <a:off x="1419829" y="25108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4" name="Straight Arrow Connector 163"/>
            <p:cNvCxnSpPr/>
            <p:nvPr/>
          </p:nvCxnSpPr>
          <p:spPr bwMode="auto">
            <a:xfrm rot="5400000">
              <a:off x="1655327" y="24727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5" name="Straight Arrow Connector 164"/>
            <p:cNvCxnSpPr/>
            <p:nvPr/>
          </p:nvCxnSpPr>
          <p:spPr bwMode="auto">
            <a:xfrm rot="5400000">
              <a:off x="1890825" y="24727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6" name="Straight Arrow Connector 165"/>
            <p:cNvCxnSpPr/>
            <p:nvPr/>
          </p:nvCxnSpPr>
          <p:spPr bwMode="auto">
            <a:xfrm rot="5400000">
              <a:off x="2126323" y="24727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7" name="Straight Arrow Connector 166"/>
            <p:cNvCxnSpPr/>
            <p:nvPr/>
          </p:nvCxnSpPr>
          <p:spPr bwMode="auto">
            <a:xfrm rot="5400000">
              <a:off x="2361821" y="24346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8" name="Straight Arrow Connector 167"/>
            <p:cNvCxnSpPr/>
            <p:nvPr/>
          </p:nvCxnSpPr>
          <p:spPr bwMode="auto">
            <a:xfrm rot="5400000">
              <a:off x="2597320" y="2396520"/>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9" name="Straight Arrow Connector 168"/>
            <p:cNvCxnSpPr/>
            <p:nvPr/>
          </p:nvCxnSpPr>
          <p:spPr bwMode="auto">
            <a:xfrm rot="5400000">
              <a:off x="2832818" y="2377768"/>
              <a:ext cx="267558" cy="1114"/>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0" name="Straight Arrow Connector 169"/>
            <p:cNvCxnSpPr/>
            <p:nvPr/>
          </p:nvCxnSpPr>
          <p:spPr bwMode="auto">
            <a:xfrm rot="5400000">
              <a:off x="3068655" y="2377429"/>
              <a:ext cx="266322" cy="557"/>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71" name="Straight Arrow Connector 170"/>
            <p:cNvCxnSpPr/>
            <p:nvPr/>
          </p:nvCxnSpPr>
          <p:spPr bwMode="auto">
            <a:xfrm rot="5400000">
              <a:off x="3303597" y="2397416"/>
              <a:ext cx="266322" cy="557"/>
            </a:xfrm>
            <a:prstGeom prst="straightConnector1">
              <a:avLst/>
            </a:prstGeom>
            <a:noFill/>
            <a:ln w="38100" cap="flat" cmpd="sng" algn="ctr">
              <a:solidFill>
                <a:schemeClr val="tx1"/>
              </a:solidFill>
              <a:prstDash val="solid"/>
              <a:round/>
              <a:headEnd type="none" w="med" len="med"/>
              <a:tailEnd type="triangle" w="med" len="med"/>
            </a:ln>
            <a:effectLst/>
          </p:spPr>
        </p:cxnSp>
        <p:sp>
          <p:nvSpPr>
            <p:cNvPr id="159" name="Rectangle 158"/>
            <p:cNvSpPr/>
            <p:nvPr/>
          </p:nvSpPr>
          <p:spPr bwMode="auto">
            <a:xfrm>
              <a:off x="3708964" y="2305348"/>
              <a:ext cx="171479" cy="1390352"/>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cxnSp>
          <p:nvCxnSpPr>
            <p:cNvPr id="172" name="Straight Arrow Connector 171"/>
            <p:cNvCxnSpPr/>
            <p:nvPr/>
          </p:nvCxnSpPr>
          <p:spPr bwMode="auto">
            <a:xfrm rot="5400000">
              <a:off x="3538541" y="2435516"/>
              <a:ext cx="266322" cy="557"/>
            </a:xfrm>
            <a:prstGeom prst="straightConnector1">
              <a:avLst/>
            </a:prstGeom>
            <a:noFill/>
            <a:ln w="38100" cap="flat" cmpd="sng" algn="ctr">
              <a:solidFill>
                <a:schemeClr val="tx1"/>
              </a:solidFill>
              <a:prstDash val="solid"/>
              <a:round/>
              <a:headEnd type="none" w="med" len="med"/>
              <a:tailEnd type="triangle" w="med" len="med"/>
            </a:ln>
            <a:effectLst/>
          </p:spPr>
        </p:cxnSp>
      </p:grpSp>
      <p:sp>
        <p:nvSpPr>
          <p:cNvPr id="229" name="Rectangle 228"/>
          <p:cNvSpPr/>
          <p:nvPr/>
        </p:nvSpPr>
        <p:spPr>
          <a:xfrm>
            <a:off x="4189118" y="4689530"/>
            <a:ext cx="4572000" cy="810478"/>
          </a:xfrm>
          <a:prstGeom prst="rect">
            <a:avLst/>
          </a:prstGeom>
        </p:spPr>
        <p:txBody>
          <a:bodyPr>
            <a:spAutoFit/>
          </a:bodyPr>
          <a:lstStyle/>
          <a:p>
            <a:pPr marL="914400" lvl="3" indent="-347472" defTabSz="903288" eaLnBrk="0" fontAlgn="t" hangingPunct="0">
              <a:lnSpc>
                <a:spcPts val="2800"/>
              </a:lnSpc>
              <a:buSzPct val="100000"/>
              <a:tabLst>
                <a:tab pos="3046413" algn="l"/>
              </a:tabLst>
            </a:pPr>
            <a:r>
              <a:rPr lang="en-US" sz="2400" b="0" dirty="0" smtClean="0">
                <a:cs typeface="Times New Roman" pitchFamily="18" charset="0"/>
              </a:rPr>
              <a:t>Residual layer thickness</a:t>
            </a:r>
          </a:p>
          <a:p>
            <a:pPr marL="914400" lvl="3" indent="-347472" defTabSz="903288" eaLnBrk="0" fontAlgn="t" hangingPunct="0">
              <a:lnSpc>
                <a:spcPts val="2800"/>
              </a:lnSpc>
              <a:buSzPct val="100000"/>
              <a:tabLst>
                <a:tab pos="3046413" algn="l"/>
              </a:tabLst>
            </a:pPr>
            <a:r>
              <a:rPr lang="en-US" sz="2400" b="0" dirty="0" smtClean="0">
                <a:cs typeface="Times New Roman" pitchFamily="18" charset="0"/>
              </a:rPr>
              <a:t>(RLT) homogenization </a:t>
            </a:r>
          </a:p>
        </p:txBody>
      </p:sp>
      <p:sp>
        <p:nvSpPr>
          <p:cNvPr id="230" name="Rectangle 229"/>
          <p:cNvSpPr/>
          <p:nvPr/>
        </p:nvSpPr>
        <p:spPr>
          <a:xfrm>
            <a:off x="4189118" y="3162300"/>
            <a:ext cx="3155351" cy="453970"/>
          </a:xfrm>
          <a:prstGeom prst="rect">
            <a:avLst/>
          </a:prstGeom>
        </p:spPr>
        <p:txBody>
          <a:bodyPr wrap="none">
            <a:spAutoFit/>
          </a:bodyPr>
          <a:lstStyle/>
          <a:p>
            <a:pPr marL="914400" lvl="3" indent="-347472" defTabSz="903288" eaLnBrk="0" fontAlgn="t" hangingPunct="0">
              <a:lnSpc>
                <a:spcPts val="2800"/>
              </a:lnSpc>
              <a:buSzPct val="100000"/>
              <a:tabLst>
                <a:tab pos="3046413" algn="l"/>
              </a:tabLst>
            </a:pPr>
            <a:r>
              <a:rPr lang="en-US" sz="2400" b="0" dirty="0" smtClean="0">
                <a:cs typeface="Times New Roman" pitchFamily="18" charset="0"/>
              </a:rPr>
              <a:t>Local cavity filling</a:t>
            </a:r>
          </a:p>
        </p:txBody>
      </p:sp>
      <p:sp>
        <p:nvSpPr>
          <p:cNvPr id="231" name="Down Arrow 230"/>
          <p:cNvSpPr/>
          <p:nvPr/>
        </p:nvSpPr>
        <p:spPr bwMode="auto">
          <a:xfrm>
            <a:off x="4036719" y="2883485"/>
            <a:ext cx="342900" cy="1040815"/>
          </a:xfrm>
          <a:prstGeom prst="downArrow">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32" name="Down Arrow 231"/>
          <p:cNvSpPr/>
          <p:nvPr/>
        </p:nvSpPr>
        <p:spPr bwMode="auto">
          <a:xfrm>
            <a:off x="4036719" y="4539531"/>
            <a:ext cx="342900" cy="1040815"/>
          </a:xfrm>
          <a:prstGeom prst="downArrow">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33" name="Rectangle 8"/>
          <p:cNvSpPr>
            <a:spLocks noChangeArrowheads="1"/>
          </p:cNvSpPr>
          <p:nvPr/>
        </p:nvSpPr>
        <p:spPr bwMode="auto">
          <a:xfrm>
            <a:off x="3965104" y="1160974"/>
            <a:ext cx="4800535" cy="2164118"/>
          </a:xfrm>
          <a:prstGeom prst="rect">
            <a:avLst/>
          </a:prstGeom>
          <a:solidFill>
            <a:srgbClr val="FFFF99"/>
          </a:solidFill>
          <a:ln w="28575">
            <a:solidFill>
              <a:srgbClr val="FF9900"/>
            </a:solidFill>
            <a:miter lim="800000"/>
            <a:headEnd/>
            <a:tailEnd/>
          </a:ln>
        </p:spPr>
        <p:txBody>
          <a:bodyPr lIns="182880" tIns="137160" rIns="182880" bIns="137160"/>
          <a:lstStyle/>
          <a:p>
            <a:pPr marL="0" lvl="1" indent="-347472" defTabSz="903288" eaLnBrk="0" fontAlgn="t" hangingPunct="0">
              <a:lnSpc>
                <a:spcPts val="2800"/>
              </a:lnSpc>
              <a:buSzPct val="100000"/>
              <a:tabLst>
                <a:tab pos="3046413" algn="l"/>
              </a:tabLst>
            </a:pPr>
            <a:r>
              <a:rPr lang="en-US" sz="2400" dirty="0" smtClean="0">
                <a:cs typeface="Times New Roman" pitchFamily="18" charset="0"/>
              </a:rPr>
              <a:t>A common objective for </a:t>
            </a:r>
          </a:p>
          <a:p>
            <a:pPr marL="0" lvl="1" indent="-347472" defTabSz="903288" eaLnBrk="0" fontAlgn="t" hangingPunct="0">
              <a:lnSpc>
                <a:spcPts val="2800"/>
              </a:lnSpc>
              <a:buSzPct val="100000"/>
              <a:tabLst>
                <a:tab pos="3046413" algn="l"/>
              </a:tabLst>
            </a:pPr>
            <a:r>
              <a:rPr lang="en-US" sz="2400" dirty="0" smtClean="0">
                <a:cs typeface="Times New Roman" pitchFamily="18" charset="0"/>
              </a:rPr>
              <a:t>nanoimprint-friendly design:</a:t>
            </a:r>
          </a:p>
          <a:p>
            <a:pPr marL="0" lvl="1" indent="-347472" defTabSz="903288" eaLnBrk="0" fontAlgn="t" hangingPunct="0">
              <a:buSzPct val="100000"/>
              <a:tabLst>
                <a:tab pos="3046413" algn="l"/>
              </a:tabLst>
            </a:pPr>
            <a:r>
              <a:rPr lang="en-US" sz="800" b="0" i="1" dirty="0" smtClean="0">
                <a:cs typeface="Times New Roman" pitchFamily="18" charset="0"/>
              </a:rPr>
              <a:t/>
            </a:r>
            <a:br>
              <a:rPr lang="en-US" sz="800" b="0" i="1" dirty="0" smtClean="0">
                <a:cs typeface="Times New Roman" pitchFamily="18" charset="0"/>
              </a:rPr>
            </a:br>
            <a:r>
              <a:rPr lang="en-US" sz="2400" b="0" dirty="0" smtClean="0">
                <a:cs typeface="Times New Roman" pitchFamily="18" charset="0"/>
              </a:rPr>
              <a:t>Limit time to fill cavities </a:t>
            </a:r>
            <a:r>
              <a:rPr lang="en-US" sz="2400" b="0" i="1" dirty="0" smtClean="0">
                <a:cs typeface="Times New Roman" pitchFamily="18" charset="0"/>
              </a:rPr>
              <a:t>and </a:t>
            </a:r>
            <a:r>
              <a:rPr lang="en-US" sz="2400" b="0" dirty="0" smtClean="0">
                <a:cs typeface="Times New Roman" pitchFamily="18" charset="0"/>
              </a:rPr>
              <a:t>to bring residual layer thickness variation within specification</a:t>
            </a: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914400" lvl="3" indent="-347472" defTabSz="903288" eaLnBrk="0" fontAlgn="t" hangingPunct="0">
              <a:lnSpc>
                <a:spcPts val="2800"/>
              </a:lnSpc>
              <a:buSzPct val="100000"/>
              <a:buFont typeface="Courier New" pitchFamily="49" charset="0"/>
              <a:buChar char="o"/>
              <a:tabLst>
                <a:tab pos="3046413" algn="l"/>
              </a:tabLst>
            </a:pPr>
            <a:endParaRPr lang="en-US" sz="2400" b="0" dirty="0" smtClean="0">
              <a:cs typeface="Times New Roman" pitchFamily="18" charset="0"/>
            </a:endParaRPr>
          </a:p>
        </p:txBody>
      </p:sp>
      <p:sp>
        <p:nvSpPr>
          <p:cNvPr id="235" name="Rectangle 8"/>
          <p:cNvSpPr>
            <a:spLocks noChangeArrowheads="1"/>
          </p:cNvSpPr>
          <p:nvPr/>
        </p:nvSpPr>
        <p:spPr bwMode="auto">
          <a:xfrm>
            <a:off x="4572001" y="5143500"/>
            <a:ext cx="4421481" cy="2100262"/>
          </a:xfrm>
          <a:prstGeom prst="rect">
            <a:avLst/>
          </a:prstGeom>
          <a:noFill/>
          <a:ln w="12700">
            <a:noFill/>
            <a:miter lim="800000"/>
            <a:headEnd/>
            <a:tailEnd/>
          </a:ln>
        </p:spPr>
        <p:txBody>
          <a:bodyPr lIns="182880" tIns="137160" rIns="182880" bIns="137160"/>
          <a:lstStyle/>
          <a:p>
            <a:pPr marL="0" lvl="1" indent="-347472" defTabSz="903288" eaLnBrk="0" fontAlgn="t" hangingPunct="0">
              <a:lnSpc>
                <a:spcPts val="2800"/>
              </a:lnSpc>
              <a:buSzPct val="100000"/>
              <a:tabLst>
                <a:tab pos="3046413" algn="l"/>
              </a:tabLst>
            </a:pPr>
            <a:endParaRPr lang="en-US" sz="2400" b="0" dirty="0" smtClean="0">
              <a:cs typeface="Times New Roman" pitchFamily="18" charset="0"/>
            </a:endParaRPr>
          </a:p>
        </p:txBody>
      </p:sp>
      <p:sp>
        <p:nvSpPr>
          <p:cNvPr id="236" name="Rectangle 8"/>
          <p:cNvSpPr>
            <a:spLocks noChangeArrowheads="1"/>
          </p:cNvSpPr>
          <p:nvPr/>
        </p:nvSpPr>
        <p:spPr bwMode="auto">
          <a:xfrm>
            <a:off x="3962465" y="3420094"/>
            <a:ext cx="4800535" cy="3120406"/>
          </a:xfrm>
          <a:prstGeom prst="rect">
            <a:avLst/>
          </a:prstGeom>
          <a:solidFill>
            <a:schemeClr val="accent1">
              <a:lumMod val="40000"/>
              <a:lumOff val="60000"/>
            </a:schemeClr>
          </a:solidFill>
          <a:ln w="28575">
            <a:solidFill>
              <a:srgbClr val="0070C0"/>
            </a:solidFill>
            <a:miter lim="800000"/>
            <a:headEnd/>
            <a:tailEnd/>
          </a:ln>
        </p:spPr>
        <p:txBody>
          <a:bodyPr lIns="182880" tIns="137160" rIns="182880" bIns="137160"/>
          <a:lstStyle/>
          <a:p>
            <a:pPr marL="0" lvl="1" indent="-347472" defTabSz="903288" eaLnBrk="0" fontAlgn="t" hangingPunct="0">
              <a:lnSpc>
                <a:spcPts val="2800"/>
              </a:lnSpc>
              <a:buSzPct val="100000"/>
              <a:tabLst>
                <a:tab pos="3046413" algn="l"/>
              </a:tabLst>
            </a:pPr>
            <a:r>
              <a:rPr lang="en-US" sz="2400" dirty="0" smtClean="0">
                <a:cs typeface="Times New Roman" pitchFamily="18" charset="0"/>
              </a:rPr>
              <a:t>NIL for planarization</a:t>
            </a:r>
          </a:p>
          <a:p>
            <a:pPr marL="0" lvl="1" indent="-347472" defTabSz="903288" eaLnBrk="0" fontAlgn="t" hangingPunct="0">
              <a:lnSpc>
                <a:spcPts val="2800"/>
              </a:lnSpc>
              <a:buSzPct val="100000"/>
              <a:tabLst>
                <a:tab pos="3046413" algn="l"/>
              </a:tabLst>
            </a:pPr>
            <a:endParaRPr lang="en-US" sz="2400" b="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b="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b="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b="0" dirty="0" smtClean="0">
              <a:cs typeface="Times New Roman" pitchFamily="18" charset="0"/>
            </a:endParaRPr>
          </a:p>
          <a:p>
            <a:pPr marL="0" lvl="1" indent="-347472" defTabSz="903288" eaLnBrk="0" fontAlgn="t" hangingPunct="0">
              <a:lnSpc>
                <a:spcPts val="2800"/>
              </a:lnSpc>
              <a:buSzPct val="100000"/>
              <a:tabLst>
                <a:tab pos="3046413" algn="l"/>
              </a:tabLst>
            </a:pPr>
            <a:r>
              <a:rPr lang="en-US" sz="2400" b="0" i="1" dirty="0" smtClean="0">
                <a:cs typeface="Times New Roman" pitchFamily="18" charset="0"/>
              </a:rPr>
              <a:t/>
            </a:r>
            <a:br>
              <a:rPr lang="en-US" sz="2400" b="0" i="1" dirty="0" smtClean="0">
                <a:cs typeface="Times New Roman" pitchFamily="18" charset="0"/>
              </a:rPr>
            </a:br>
            <a:r>
              <a:rPr lang="en-US" sz="2400" b="0" i="1" dirty="0" smtClean="0">
                <a:cs typeface="Times New Roman" pitchFamily="18" charset="0"/>
              </a:rPr>
              <a:t>Similarly, limit time to bring NIL-</a:t>
            </a:r>
            <a:r>
              <a:rPr lang="en-US" sz="2400" b="0" i="1" dirty="0" err="1" smtClean="0">
                <a:cs typeface="Times New Roman" pitchFamily="18" charset="0"/>
              </a:rPr>
              <a:t>planarized</a:t>
            </a:r>
            <a:r>
              <a:rPr lang="en-US" sz="2400" b="0" i="1" dirty="0" smtClean="0">
                <a:cs typeface="Times New Roman" pitchFamily="18" charset="0"/>
              </a:rPr>
              <a:t> surface within spec. </a:t>
            </a: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0" lvl="1" indent="-347472" defTabSz="903288" eaLnBrk="0" fontAlgn="t" hangingPunct="0">
              <a:lnSpc>
                <a:spcPts val="2800"/>
              </a:lnSpc>
              <a:buSzPct val="100000"/>
              <a:tabLst>
                <a:tab pos="3046413" algn="l"/>
              </a:tabLst>
            </a:pPr>
            <a:endParaRPr lang="en-US" sz="2400" dirty="0" smtClean="0">
              <a:cs typeface="Times New Roman" pitchFamily="18" charset="0"/>
            </a:endParaRPr>
          </a:p>
          <a:p>
            <a:pPr marL="914400" lvl="3" indent="-347472" defTabSz="903288" eaLnBrk="0" fontAlgn="t" hangingPunct="0">
              <a:lnSpc>
                <a:spcPts val="2800"/>
              </a:lnSpc>
              <a:buSzPct val="100000"/>
              <a:buFont typeface="Courier New" pitchFamily="49" charset="0"/>
              <a:buChar char="o"/>
              <a:tabLst>
                <a:tab pos="3046413" algn="l"/>
              </a:tabLst>
            </a:pPr>
            <a:endParaRPr lang="en-US" sz="2400" b="0" dirty="0" smtClean="0">
              <a:cs typeface="Times New Roman" pitchFamily="18" charset="0"/>
            </a:endParaRPr>
          </a:p>
        </p:txBody>
      </p:sp>
      <p:grpSp>
        <p:nvGrpSpPr>
          <p:cNvPr id="331" name="Group 330"/>
          <p:cNvGrpSpPr/>
          <p:nvPr/>
        </p:nvGrpSpPr>
        <p:grpSpPr>
          <a:xfrm>
            <a:off x="4114800" y="3657600"/>
            <a:ext cx="5035910" cy="1947906"/>
            <a:chOff x="4108090" y="3657600"/>
            <a:chExt cx="5035910" cy="1947906"/>
          </a:xfrm>
        </p:grpSpPr>
        <p:sp>
          <p:nvSpPr>
            <p:cNvPr id="239" name="Rectangle 238"/>
            <p:cNvSpPr/>
            <p:nvPr/>
          </p:nvSpPr>
          <p:spPr bwMode="auto">
            <a:xfrm>
              <a:off x="4108091" y="4247847"/>
              <a:ext cx="2890936" cy="237280"/>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0" name="Rectangle 239"/>
            <p:cNvSpPr/>
            <p:nvPr/>
          </p:nvSpPr>
          <p:spPr bwMode="auto">
            <a:xfrm>
              <a:off x="4108091" y="3962400"/>
              <a:ext cx="2890936" cy="300362"/>
            </a:xfrm>
            <a:prstGeom prst="rect">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1" name="Rectangle 240"/>
            <p:cNvSpPr/>
            <p:nvPr/>
          </p:nvSpPr>
          <p:spPr bwMode="auto">
            <a:xfrm>
              <a:off x="4108092" y="4358509"/>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2" name="Rectangle 241"/>
            <p:cNvSpPr/>
            <p:nvPr/>
          </p:nvSpPr>
          <p:spPr bwMode="auto">
            <a:xfrm>
              <a:off x="4395328" y="4358509"/>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3" name="Rectangle 242"/>
            <p:cNvSpPr/>
            <p:nvPr/>
          </p:nvSpPr>
          <p:spPr bwMode="auto">
            <a:xfrm>
              <a:off x="4682565" y="4358509"/>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4" name="Rectangle 243"/>
            <p:cNvSpPr/>
            <p:nvPr/>
          </p:nvSpPr>
          <p:spPr bwMode="auto">
            <a:xfrm>
              <a:off x="4969802" y="4358509"/>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5" name="Rectangle 244"/>
            <p:cNvSpPr/>
            <p:nvPr/>
          </p:nvSpPr>
          <p:spPr bwMode="auto">
            <a:xfrm>
              <a:off x="5257039" y="4358509"/>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6" name="Rectangle 245"/>
            <p:cNvSpPr/>
            <p:nvPr/>
          </p:nvSpPr>
          <p:spPr bwMode="auto">
            <a:xfrm>
              <a:off x="5550955" y="4358509"/>
              <a:ext cx="347356"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7" name="Rectangle 246"/>
            <p:cNvSpPr/>
            <p:nvPr/>
          </p:nvSpPr>
          <p:spPr bwMode="auto">
            <a:xfrm>
              <a:off x="6651671" y="4358509"/>
              <a:ext cx="347356"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8" name="Rectangle 247"/>
            <p:cNvSpPr/>
            <p:nvPr/>
          </p:nvSpPr>
          <p:spPr bwMode="auto">
            <a:xfrm>
              <a:off x="6101313" y="4358509"/>
              <a:ext cx="347356"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0" name="Flowchart: Stored Data 249"/>
            <p:cNvSpPr/>
            <p:nvPr/>
          </p:nvSpPr>
          <p:spPr bwMode="auto">
            <a:xfrm rot="5400000">
              <a:off x="5581014" y="3990976"/>
              <a:ext cx="287237" cy="347356"/>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1" name="Flowchart: Stored Data 250"/>
            <p:cNvSpPr/>
            <p:nvPr/>
          </p:nvSpPr>
          <p:spPr bwMode="auto">
            <a:xfrm rot="5400000">
              <a:off x="6131372" y="3990977"/>
              <a:ext cx="287237" cy="347356"/>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2" name="Flowchart: Stored Data 251"/>
            <p:cNvSpPr/>
            <p:nvPr/>
          </p:nvSpPr>
          <p:spPr bwMode="auto">
            <a:xfrm rot="5400000">
              <a:off x="6681730" y="3990978"/>
              <a:ext cx="287237" cy="347356"/>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3" name="Flowchart: Stored Data 252"/>
            <p:cNvSpPr/>
            <p:nvPr/>
          </p:nvSpPr>
          <p:spPr bwMode="auto">
            <a:xfrm rot="5400000">
              <a:off x="5193579" y="4084497"/>
              <a:ext cx="287237" cy="160318"/>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4" name="Flowchart: Stored Data 253"/>
            <p:cNvSpPr/>
            <p:nvPr/>
          </p:nvSpPr>
          <p:spPr bwMode="auto">
            <a:xfrm rot="5400000">
              <a:off x="4906342" y="4084498"/>
              <a:ext cx="287237" cy="160318"/>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5" name="Flowchart: Stored Data 254"/>
            <p:cNvSpPr/>
            <p:nvPr/>
          </p:nvSpPr>
          <p:spPr bwMode="auto">
            <a:xfrm rot="5400000">
              <a:off x="4619105" y="4084499"/>
              <a:ext cx="287237" cy="160318"/>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6" name="Flowchart: Stored Data 255"/>
            <p:cNvSpPr/>
            <p:nvPr/>
          </p:nvSpPr>
          <p:spPr bwMode="auto">
            <a:xfrm rot="5400000">
              <a:off x="4331868" y="4084500"/>
              <a:ext cx="287237" cy="160318"/>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7" name="Flowchart: Stored Data 256"/>
            <p:cNvSpPr/>
            <p:nvPr/>
          </p:nvSpPr>
          <p:spPr bwMode="auto">
            <a:xfrm rot="5400000">
              <a:off x="4044632" y="4084501"/>
              <a:ext cx="287237" cy="160318"/>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8" name="Flowchart: Stored Data 257"/>
            <p:cNvSpPr/>
            <p:nvPr/>
          </p:nvSpPr>
          <p:spPr bwMode="auto">
            <a:xfrm rot="5400000" flipH="1" flipV="1">
              <a:off x="4188983" y="4116251"/>
              <a:ext cx="287237" cy="147619"/>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9" name="Flowchart: Stored Data 258"/>
            <p:cNvSpPr/>
            <p:nvPr/>
          </p:nvSpPr>
          <p:spPr bwMode="auto">
            <a:xfrm rot="5400000" flipH="1" flipV="1">
              <a:off x="4477837" y="4116251"/>
              <a:ext cx="287237" cy="147619"/>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0" name="Flowchart: Stored Data 259"/>
            <p:cNvSpPr/>
            <p:nvPr/>
          </p:nvSpPr>
          <p:spPr bwMode="auto">
            <a:xfrm rot="5400000" flipH="1" flipV="1">
              <a:off x="4758723" y="4116251"/>
              <a:ext cx="287237" cy="147619"/>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1" name="Flowchart: Stored Data 260"/>
            <p:cNvSpPr/>
            <p:nvPr/>
          </p:nvSpPr>
          <p:spPr bwMode="auto">
            <a:xfrm rot="5400000" flipH="1" flipV="1">
              <a:off x="5047611" y="4116251"/>
              <a:ext cx="287237" cy="147619"/>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2" name="Flowchart: Stored Data 261"/>
            <p:cNvSpPr/>
            <p:nvPr/>
          </p:nvSpPr>
          <p:spPr bwMode="auto">
            <a:xfrm rot="5400000" flipH="1" flipV="1">
              <a:off x="5339876" y="4116251"/>
              <a:ext cx="287237" cy="147619"/>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3" name="Flowchart: Stored Data 262"/>
            <p:cNvSpPr/>
            <p:nvPr/>
          </p:nvSpPr>
          <p:spPr bwMode="auto">
            <a:xfrm rot="5400000" flipH="1" flipV="1">
              <a:off x="5854606" y="4083796"/>
              <a:ext cx="287237" cy="212527"/>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4" name="Flowchart: Stored Data 263"/>
            <p:cNvSpPr/>
            <p:nvPr/>
          </p:nvSpPr>
          <p:spPr bwMode="auto">
            <a:xfrm rot="5400000" flipH="1" flipV="1">
              <a:off x="6401788" y="4083796"/>
              <a:ext cx="287237" cy="212527"/>
            </a:xfrm>
            <a:prstGeom prst="flowChartOnlineStorage">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38" name="Rectangle 237"/>
            <p:cNvSpPr/>
            <p:nvPr/>
          </p:nvSpPr>
          <p:spPr bwMode="auto">
            <a:xfrm>
              <a:off x="4108090" y="4475882"/>
              <a:ext cx="2890936" cy="228018"/>
            </a:xfrm>
            <a:prstGeom prst="rect">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2" name="Rectangle 291"/>
            <p:cNvSpPr/>
            <p:nvPr/>
          </p:nvSpPr>
          <p:spPr bwMode="auto">
            <a:xfrm>
              <a:off x="4108091" y="5128585"/>
              <a:ext cx="2890936" cy="237280"/>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3" name="Rectangle 292"/>
            <p:cNvSpPr/>
            <p:nvPr/>
          </p:nvSpPr>
          <p:spPr bwMode="auto">
            <a:xfrm>
              <a:off x="4108091" y="4900288"/>
              <a:ext cx="2890936" cy="300362"/>
            </a:xfrm>
            <a:prstGeom prst="rect">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4" name="Rectangle 293"/>
            <p:cNvSpPr/>
            <p:nvPr/>
          </p:nvSpPr>
          <p:spPr bwMode="auto">
            <a:xfrm>
              <a:off x="4108092" y="5239247"/>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5" name="Rectangle 294"/>
            <p:cNvSpPr/>
            <p:nvPr/>
          </p:nvSpPr>
          <p:spPr bwMode="auto">
            <a:xfrm>
              <a:off x="4395328" y="5239247"/>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6" name="Rectangle 295"/>
            <p:cNvSpPr/>
            <p:nvPr/>
          </p:nvSpPr>
          <p:spPr bwMode="auto">
            <a:xfrm>
              <a:off x="4682565" y="5239247"/>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7" name="Rectangle 296"/>
            <p:cNvSpPr/>
            <p:nvPr/>
          </p:nvSpPr>
          <p:spPr bwMode="auto">
            <a:xfrm>
              <a:off x="4969802" y="5239247"/>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8" name="Rectangle 297"/>
            <p:cNvSpPr/>
            <p:nvPr/>
          </p:nvSpPr>
          <p:spPr bwMode="auto">
            <a:xfrm>
              <a:off x="5257039" y="5239247"/>
              <a:ext cx="160318"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99" name="Rectangle 298"/>
            <p:cNvSpPr/>
            <p:nvPr/>
          </p:nvSpPr>
          <p:spPr bwMode="auto">
            <a:xfrm>
              <a:off x="5550955" y="5239247"/>
              <a:ext cx="347356"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300" name="Rectangle 299"/>
            <p:cNvSpPr/>
            <p:nvPr/>
          </p:nvSpPr>
          <p:spPr bwMode="auto">
            <a:xfrm>
              <a:off x="6651671" y="5239247"/>
              <a:ext cx="347356"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301" name="Rectangle 300"/>
            <p:cNvSpPr/>
            <p:nvPr/>
          </p:nvSpPr>
          <p:spPr bwMode="auto">
            <a:xfrm>
              <a:off x="6101313" y="5239247"/>
              <a:ext cx="347356" cy="313582"/>
            </a:xfrm>
            <a:prstGeom prst="rect">
              <a:avLst/>
            </a:prstGeom>
            <a:solidFill>
              <a:schemeClr val="bg2">
                <a:lumMod val="7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317" name="Rectangle 316"/>
            <p:cNvSpPr/>
            <p:nvPr/>
          </p:nvSpPr>
          <p:spPr bwMode="auto">
            <a:xfrm>
              <a:off x="4108090" y="5356620"/>
              <a:ext cx="2890936" cy="228018"/>
            </a:xfrm>
            <a:prstGeom prst="rect">
              <a:avLst/>
            </a:prstGeom>
            <a:solidFill>
              <a:schemeClr val="bg1">
                <a:lumMod val="65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318" name="Rectangle 8"/>
            <p:cNvSpPr>
              <a:spLocks noChangeArrowheads="1"/>
            </p:cNvSpPr>
            <p:nvPr/>
          </p:nvSpPr>
          <p:spPr bwMode="auto">
            <a:xfrm>
              <a:off x="7041855" y="3657600"/>
              <a:ext cx="1340145" cy="732518"/>
            </a:xfrm>
            <a:prstGeom prst="rect">
              <a:avLst/>
            </a:prstGeom>
            <a:noFill/>
            <a:ln w="12700">
              <a:noFill/>
              <a:miter lim="800000"/>
              <a:headEnd/>
              <a:tailEnd/>
            </a:ln>
          </p:spPr>
          <p:txBody>
            <a:bodyPr lIns="182880" tIns="137160" rIns="182880" bIns="137160"/>
            <a:lstStyle/>
            <a:p>
              <a:pPr marL="0" lvl="1" indent="-347472" defTabSz="903288" eaLnBrk="0" fontAlgn="t" hangingPunct="0">
                <a:lnSpc>
                  <a:spcPts val="2800"/>
                </a:lnSpc>
                <a:buSzPct val="100000"/>
                <a:tabLst>
                  <a:tab pos="3046413" algn="l"/>
                </a:tabLst>
              </a:pPr>
              <a:r>
                <a:rPr lang="en-US" sz="2400" b="0" dirty="0" smtClean="0">
                  <a:cs typeface="Times New Roman" pitchFamily="18" charset="0"/>
                </a:rPr>
                <a:t>Stamp</a:t>
              </a:r>
            </a:p>
          </p:txBody>
        </p:sp>
        <p:sp>
          <p:nvSpPr>
            <p:cNvPr id="319" name="Rectangle 8"/>
            <p:cNvSpPr>
              <a:spLocks noChangeArrowheads="1"/>
            </p:cNvSpPr>
            <p:nvPr/>
          </p:nvSpPr>
          <p:spPr bwMode="auto">
            <a:xfrm>
              <a:off x="7003690" y="4141025"/>
              <a:ext cx="2140310" cy="732518"/>
            </a:xfrm>
            <a:prstGeom prst="rect">
              <a:avLst/>
            </a:prstGeom>
            <a:noFill/>
            <a:ln w="12700">
              <a:noFill/>
              <a:miter lim="800000"/>
              <a:headEnd/>
              <a:tailEnd/>
            </a:ln>
          </p:spPr>
          <p:txBody>
            <a:bodyPr lIns="182880" tIns="137160" rIns="182880" bIns="137160"/>
            <a:lstStyle/>
            <a:p>
              <a:pPr marL="0" lvl="1" indent="-347472" defTabSz="903288" eaLnBrk="0" fontAlgn="t" hangingPunct="0">
                <a:lnSpc>
                  <a:spcPts val="2500"/>
                </a:lnSpc>
                <a:buSzPct val="100000"/>
                <a:tabLst>
                  <a:tab pos="3046413" algn="l"/>
                </a:tabLst>
              </a:pPr>
              <a:r>
                <a:rPr lang="en-US" sz="2400" b="0" dirty="0" err="1" smtClean="0">
                  <a:cs typeface="Times New Roman" pitchFamily="18" charset="0"/>
                </a:rPr>
                <a:t>Planarizing</a:t>
              </a:r>
              <a:r>
                <a:rPr lang="en-US" sz="2400" b="0" dirty="0" smtClean="0">
                  <a:cs typeface="Times New Roman" pitchFamily="18" charset="0"/>
                </a:rPr>
                <a:t> material</a:t>
              </a:r>
            </a:p>
          </p:txBody>
        </p:sp>
        <p:sp>
          <p:nvSpPr>
            <p:cNvPr id="320" name="Rectangle 8"/>
            <p:cNvSpPr>
              <a:spLocks noChangeArrowheads="1"/>
            </p:cNvSpPr>
            <p:nvPr/>
          </p:nvSpPr>
          <p:spPr bwMode="auto">
            <a:xfrm>
              <a:off x="7003690" y="4872988"/>
              <a:ext cx="2140310" cy="732518"/>
            </a:xfrm>
            <a:prstGeom prst="rect">
              <a:avLst/>
            </a:prstGeom>
            <a:noFill/>
            <a:ln w="12700">
              <a:noFill/>
              <a:miter lim="800000"/>
              <a:headEnd/>
              <a:tailEnd/>
            </a:ln>
          </p:spPr>
          <p:txBody>
            <a:bodyPr lIns="182880" tIns="137160" rIns="182880" bIns="137160"/>
            <a:lstStyle/>
            <a:p>
              <a:pPr marL="0" lvl="1" indent="-347472" defTabSz="903288" eaLnBrk="0" fontAlgn="t" hangingPunct="0">
                <a:lnSpc>
                  <a:spcPts val="2800"/>
                </a:lnSpc>
                <a:buSzPct val="100000"/>
                <a:tabLst>
                  <a:tab pos="3046413" algn="l"/>
                </a:tabLst>
              </a:pPr>
              <a:r>
                <a:rPr lang="en-US" sz="2400" b="0" dirty="0" smtClean="0">
                  <a:cs typeface="Times New Roman" pitchFamily="18" charset="0"/>
                </a:rPr>
                <a:t>Substrate</a:t>
              </a:r>
            </a:p>
          </p:txBody>
        </p:sp>
        <p:cxnSp>
          <p:nvCxnSpPr>
            <p:cNvPr id="322" name="Straight Connector 321"/>
            <p:cNvCxnSpPr/>
            <p:nvPr/>
          </p:nvCxnSpPr>
          <p:spPr bwMode="auto">
            <a:xfrm flipV="1">
              <a:off x="6819900" y="3962400"/>
              <a:ext cx="342900" cy="184671"/>
            </a:xfrm>
            <a:prstGeom prst="line">
              <a:avLst/>
            </a:prstGeom>
            <a:noFill/>
            <a:ln w="12700" cap="flat" cmpd="sng" algn="ctr">
              <a:solidFill>
                <a:schemeClr val="tx1"/>
              </a:solidFill>
              <a:prstDash val="solid"/>
              <a:round/>
              <a:headEnd type="none" w="med" len="med"/>
              <a:tailEnd type="none" w="med" len="med"/>
            </a:ln>
            <a:effectLst/>
          </p:spPr>
        </p:cxnSp>
        <p:cxnSp>
          <p:nvCxnSpPr>
            <p:cNvPr id="327" name="Straight Connector 326"/>
            <p:cNvCxnSpPr/>
            <p:nvPr/>
          </p:nvCxnSpPr>
          <p:spPr bwMode="auto">
            <a:xfrm>
              <a:off x="6819900" y="4320801"/>
              <a:ext cx="342900" cy="69317"/>
            </a:xfrm>
            <a:prstGeom prst="line">
              <a:avLst/>
            </a:prstGeom>
            <a:noFill/>
            <a:ln w="12700" cap="flat" cmpd="sng" algn="ctr">
              <a:solidFill>
                <a:schemeClr val="tx1"/>
              </a:solidFill>
              <a:prstDash val="solid"/>
              <a:round/>
              <a:headEnd type="none" w="med" len="med"/>
              <a:tailEnd type="none" w="med" len="med"/>
            </a:ln>
            <a:effectLst/>
          </p:spPr>
        </p:cxnSp>
        <p:cxnSp>
          <p:nvCxnSpPr>
            <p:cNvPr id="329" name="Straight Connector 328"/>
            <p:cNvCxnSpPr/>
            <p:nvPr/>
          </p:nvCxnSpPr>
          <p:spPr bwMode="auto">
            <a:xfrm rot="16200000" flipH="1">
              <a:off x="6720544" y="4686328"/>
              <a:ext cx="541613" cy="342900"/>
            </a:xfrm>
            <a:prstGeom prst="line">
              <a:avLst/>
            </a:prstGeom>
            <a:noFill/>
            <a:ln w="12700" cap="flat" cmpd="sng" algn="ctr">
              <a:solidFill>
                <a:schemeClr val="tx1"/>
              </a:solidFill>
              <a:prstDash val="solid"/>
              <a:round/>
              <a:headEnd type="none" w="med" len="med"/>
              <a:tailEnd type="none" w="med" len="med"/>
            </a:ln>
            <a:effectLst/>
          </p:spPr>
        </p:cxnSp>
      </p:grpSp>
      <p:sp>
        <p:nvSpPr>
          <p:cNvPr id="332" name="Down Arrow 331"/>
          <p:cNvSpPr/>
          <p:nvPr/>
        </p:nvSpPr>
        <p:spPr bwMode="auto">
          <a:xfrm>
            <a:off x="5297782" y="4590892"/>
            <a:ext cx="482276" cy="438308"/>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par>
                                <p:cTn id="8" presetID="10" presetClass="entr" presetSubtype="0"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1000"/>
                                        <p:tgtEl>
                                          <p:spTgt spid="2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fade">
                                      <p:cBhvr>
                                        <p:cTn id="13" dur="1000"/>
                                        <p:tgtEl>
                                          <p:spTgt spid="2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1000"/>
                                        <p:tgtEl>
                                          <p:spTgt spid="2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9"/>
                                        </p:tgtEl>
                                        <p:attrNameLst>
                                          <p:attrName>style.visibility</p:attrName>
                                        </p:attrNameLst>
                                      </p:cBhvr>
                                      <p:to>
                                        <p:strVal val="visible"/>
                                      </p:to>
                                    </p:set>
                                    <p:animEffect transition="in" filter="fade">
                                      <p:cBhvr>
                                        <p:cTn id="21" dur="1000"/>
                                        <p:tgtEl>
                                          <p:spTgt spid="229"/>
                                        </p:tgtEl>
                                      </p:cBhvr>
                                    </p:animEffect>
                                  </p:childTnLst>
                                </p:cTn>
                              </p:par>
                              <p:par>
                                <p:cTn id="22" presetID="10" presetClass="entr" presetSubtype="0" fill="hold" nodeType="with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fade">
                                      <p:cBhvr>
                                        <p:cTn id="24" dur="1000"/>
                                        <p:tgtEl>
                                          <p:spTgt spid="2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33"/>
                                        </p:tgtEl>
                                        <p:attrNameLst>
                                          <p:attrName>style.visibility</p:attrName>
                                        </p:attrNameLst>
                                      </p:cBhvr>
                                      <p:to>
                                        <p:strVal val="visible"/>
                                      </p:to>
                                    </p:set>
                                    <p:animEffect transition="in" filter="fade">
                                      <p:cBhvr>
                                        <p:cTn id="32" dur="1000"/>
                                        <p:tgtEl>
                                          <p:spTgt spid="233"/>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6"/>
                                        </p:tgtEl>
                                        <p:attrNameLst>
                                          <p:attrName>style.visibility</p:attrName>
                                        </p:attrNameLst>
                                      </p:cBhvr>
                                      <p:to>
                                        <p:strVal val="visible"/>
                                      </p:to>
                                    </p:set>
                                    <p:animEffect transition="in" filter="fade">
                                      <p:cBhvr>
                                        <p:cTn id="47" dur="1000"/>
                                        <p:tgtEl>
                                          <p:spTgt spid="236"/>
                                        </p:tgtEl>
                                      </p:cBhvr>
                                    </p:animEffect>
                                  </p:childTnLst>
                                </p:cTn>
                              </p:par>
                              <p:par>
                                <p:cTn id="48" presetID="10" presetClass="entr" presetSubtype="0" fill="hold" nodeType="withEffect">
                                  <p:stCondLst>
                                    <p:cond delay="0"/>
                                  </p:stCondLst>
                                  <p:childTnLst>
                                    <p:set>
                                      <p:cBhvr>
                                        <p:cTn id="49" dur="1" fill="hold">
                                          <p:stCondLst>
                                            <p:cond delay="0"/>
                                          </p:stCondLst>
                                        </p:cTn>
                                        <p:tgtEl>
                                          <p:spTgt spid="331"/>
                                        </p:tgtEl>
                                        <p:attrNameLst>
                                          <p:attrName>style.visibility</p:attrName>
                                        </p:attrNameLst>
                                      </p:cBhvr>
                                      <p:to>
                                        <p:strVal val="visible"/>
                                      </p:to>
                                    </p:set>
                                    <p:animEffect transition="in" filter="fade">
                                      <p:cBhvr>
                                        <p:cTn id="50" dur="1000"/>
                                        <p:tgtEl>
                                          <p:spTgt spid="3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2"/>
                                        </p:tgtEl>
                                        <p:attrNameLst>
                                          <p:attrName>style.visibility</p:attrName>
                                        </p:attrNameLst>
                                      </p:cBhvr>
                                      <p:to>
                                        <p:strVal val="visible"/>
                                      </p:to>
                                    </p:set>
                                    <p:animEffect transition="in" filter="fade">
                                      <p:cBhvr>
                                        <p:cTn id="53"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29" grpId="0"/>
      <p:bldP spid="229" grpId="1"/>
      <p:bldP spid="230" grpId="0"/>
      <p:bldP spid="230" grpId="1"/>
      <p:bldP spid="231" grpId="0" animBg="1"/>
      <p:bldP spid="231" grpId="1" animBg="1"/>
      <p:bldP spid="232" grpId="0" animBg="1"/>
      <p:bldP spid="232" grpId="1" animBg="1"/>
      <p:bldP spid="233" grpId="1" animBg="1"/>
      <p:bldP spid="236" grpId="0" animBg="1"/>
      <p:bldP spid="3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522916" y="3566480"/>
            <a:ext cx="4068383" cy="2512465"/>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75" name="Rounded Rectangle 274"/>
          <p:cNvSpPr/>
          <p:nvPr/>
        </p:nvSpPr>
        <p:spPr bwMode="auto">
          <a:xfrm>
            <a:off x="6065420" y="1065885"/>
            <a:ext cx="2926180" cy="1638300"/>
          </a:xfrm>
          <a:prstGeom prst="roundRect">
            <a:avLst/>
          </a:prstGeom>
          <a:solidFill>
            <a:srgbClr val="FFCC66"/>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457"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Semiconductor designers are accustomed to  satisfying pattern density constraints </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3</a:t>
            </a:fld>
            <a:endParaRPr lang="en-US" smtClean="0"/>
          </a:p>
        </p:txBody>
      </p:sp>
      <p:sp>
        <p:nvSpPr>
          <p:cNvPr id="212" name="Rectangle 211"/>
          <p:cNvSpPr/>
          <p:nvPr/>
        </p:nvSpPr>
        <p:spPr bwMode="auto">
          <a:xfrm>
            <a:off x="406401" y="2205928"/>
            <a:ext cx="2324098" cy="219134"/>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13" name="Rectangle 212"/>
          <p:cNvSpPr/>
          <p:nvPr/>
        </p:nvSpPr>
        <p:spPr bwMode="auto">
          <a:xfrm>
            <a:off x="406402" y="1977893"/>
            <a:ext cx="2324098" cy="228035"/>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14" name="Rectangle 213"/>
          <p:cNvSpPr/>
          <p:nvPr/>
        </p:nvSpPr>
        <p:spPr bwMode="auto">
          <a:xfrm>
            <a:off x="406402" y="1375448"/>
            <a:ext cx="2324098" cy="228035"/>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19" name="Rectangle 218"/>
          <p:cNvSpPr/>
          <p:nvPr/>
        </p:nvSpPr>
        <p:spPr bwMode="auto">
          <a:xfrm>
            <a:off x="1491849" y="1375448"/>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38" name="Rectangle 237"/>
          <p:cNvSpPr/>
          <p:nvPr/>
        </p:nvSpPr>
        <p:spPr bwMode="auto">
          <a:xfrm>
            <a:off x="3417987" y="2205928"/>
            <a:ext cx="2324098" cy="219134"/>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39" name="Rectangle 238"/>
          <p:cNvSpPr/>
          <p:nvPr/>
        </p:nvSpPr>
        <p:spPr bwMode="auto">
          <a:xfrm>
            <a:off x="3417988" y="1977893"/>
            <a:ext cx="2324098" cy="228035"/>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0" name="Rectangle 239"/>
          <p:cNvSpPr/>
          <p:nvPr/>
        </p:nvSpPr>
        <p:spPr bwMode="auto">
          <a:xfrm>
            <a:off x="3417988" y="1370685"/>
            <a:ext cx="2324098" cy="228035"/>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2" name="Rectangle 241"/>
          <p:cNvSpPr/>
          <p:nvPr/>
        </p:nvSpPr>
        <p:spPr bwMode="auto">
          <a:xfrm>
            <a:off x="3468787"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3" name="Rectangle 242"/>
          <p:cNvSpPr/>
          <p:nvPr/>
        </p:nvSpPr>
        <p:spPr bwMode="auto">
          <a:xfrm>
            <a:off x="3756023"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4" name="Rectangle 243"/>
          <p:cNvSpPr/>
          <p:nvPr/>
        </p:nvSpPr>
        <p:spPr bwMode="auto">
          <a:xfrm>
            <a:off x="4043260"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5" name="Rectangle 244"/>
          <p:cNvSpPr/>
          <p:nvPr/>
        </p:nvSpPr>
        <p:spPr bwMode="auto">
          <a:xfrm>
            <a:off x="4330497"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6" name="Rectangle 245"/>
          <p:cNvSpPr/>
          <p:nvPr/>
        </p:nvSpPr>
        <p:spPr bwMode="auto">
          <a:xfrm>
            <a:off x="4617734"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7" name="Rectangle 246"/>
          <p:cNvSpPr/>
          <p:nvPr/>
        </p:nvSpPr>
        <p:spPr bwMode="auto">
          <a:xfrm>
            <a:off x="4929806"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8" name="Rectangle 247"/>
          <p:cNvSpPr/>
          <p:nvPr/>
        </p:nvSpPr>
        <p:spPr bwMode="auto">
          <a:xfrm>
            <a:off x="5217042"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49" name="Rectangle 248"/>
          <p:cNvSpPr/>
          <p:nvPr/>
        </p:nvSpPr>
        <p:spPr bwMode="auto">
          <a:xfrm>
            <a:off x="5504279"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0" name="Rectangle 249"/>
          <p:cNvSpPr/>
          <p:nvPr/>
        </p:nvSpPr>
        <p:spPr bwMode="auto">
          <a:xfrm>
            <a:off x="6359247" y="2205928"/>
            <a:ext cx="2324098" cy="219134"/>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1" name="Rectangle 250"/>
          <p:cNvSpPr/>
          <p:nvPr/>
        </p:nvSpPr>
        <p:spPr bwMode="auto">
          <a:xfrm>
            <a:off x="6359248" y="1977893"/>
            <a:ext cx="2324098" cy="228035"/>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2" name="Rectangle 251"/>
          <p:cNvSpPr/>
          <p:nvPr/>
        </p:nvSpPr>
        <p:spPr bwMode="auto">
          <a:xfrm>
            <a:off x="6359248" y="1372273"/>
            <a:ext cx="2324098" cy="228035"/>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3" name="Rectangle 252"/>
          <p:cNvSpPr/>
          <p:nvPr/>
        </p:nvSpPr>
        <p:spPr bwMode="auto">
          <a:xfrm>
            <a:off x="6359248" y="1373823"/>
            <a:ext cx="107282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4" name="Rectangle 253"/>
          <p:cNvSpPr/>
          <p:nvPr/>
        </p:nvSpPr>
        <p:spPr bwMode="auto">
          <a:xfrm>
            <a:off x="6697283"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5" name="Rectangle 254"/>
          <p:cNvSpPr/>
          <p:nvPr/>
        </p:nvSpPr>
        <p:spPr bwMode="auto">
          <a:xfrm>
            <a:off x="6984520"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6" name="Rectangle 255"/>
          <p:cNvSpPr/>
          <p:nvPr/>
        </p:nvSpPr>
        <p:spPr bwMode="auto">
          <a:xfrm>
            <a:off x="7271757" y="1373823"/>
            <a:ext cx="195843"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8" name="Rectangle 257"/>
          <p:cNvSpPr/>
          <p:nvPr/>
        </p:nvSpPr>
        <p:spPr bwMode="auto">
          <a:xfrm>
            <a:off x="7620000" y="1373823"/>
            <a:ext cx="106334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59" name="Rectangle 258"/>
          <p:cNvSpPr/>
          <p:nvPr/>
        </p:nvSpPr>
        <p:spPr bwMode="auto">
          <a:xfrm>
            <a:off x="8158302"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0" name="Rectangle 259"/>
          <p:cNvSpPr/>
          <p:nvPr/>
        </p:nvSpPr>
        <p:spPr bwMode="auto">
          <a:xfrm>
            <a:off x="8445539" y="1373823"/>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grpSp>
        <p:nvGrpSpPr>
          <p:cNvPr id="279" name="Group 278"/>
          <p:cNvGrpSpPr/>
          <p:nvPr/>
        </p:nvGrpSpPr>
        <p:grpSpPr>
          <a:xfrm>
            <a:off x="3128863" y="3736240"/>
            <a:ext cx="2890937" cy="1058498"/>
            <a:chOff x="3128863" y="4191000"/>
            <a:chExt cx="2890937" cy="1058498"/>
          </a:xfrm>
        </p:grpSpPr>
        <p:sp>
          <p:nvSpPr>
            <p:cNvPr id="261" name="Rectangle 260"/>
            <p:cNvSpPr/>
            <p:nvPr/>
          </p:nvSpPr>
          <p:spPr bwMode="auto">
            <a:xfrm>
              <a:off x="3128863" y="5021480"/>
              <a:ext cx="2890936" cy="228018"/>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2" name="Rectangle 261"/>
            <p:cNvSpPr/>
            <p:nvPr/>
          </p:nvSpPr>
          <p:spPr bwMode="auto">
            <a:xfrm>
              <a:off x="3128864" y="4793445"/>
              <a:ext cx="2890936" cy="237280"/>
            </a:xfrm>
            <a:prstGeom prst="rect">
              <a:avLst/>
            </a:prstGeom>
            <a:solidFill>
              <a:srgbClr val="0000FF"/>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3" name="Rectangle 262"/>
            <p:cNvSpPr/>
            <p:nvPr/>
          </p:nvSpPr>
          <p:spPr bwMode="auto">
            <a:xfrm>
              <a:off x="3128864" y="4191000"/>
              <a:ext cx="2890936" cy="23728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4" name="Rectangle 263"/>
            <p:cNvSpPr/>
            <p:nvPr/>
          </p:nvSpPr>
          <p:spPr bwMode="auto">
            <a:xfrm>
              <a:off x="3128865" y="41910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5" name="Rectangle 264"/>
            <p:cNvSpPr/>
            <p:nvPr/>
          </p:nvSpPr>
          <p:spPr bwMode="auto">
            <a:xfrm>
              <a:off x="3416101" y="41910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6" name="Rectangle 265"/>
            <p:cNvSpPr/>
            <p:nvPr/>
          </p:nvSpPr>
          <p:spPr bwMode="auto">
            <a:xfrm>
              <a:off x="3703338" y="41910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7" name="Rectangle 266"/>
            <p:cNvSpPr/>
            <p:nvPr/>
          </p:nvSpPr>
          <p:spPr bwMode="auto">
            <a:xfrm>
              <a:off x="3990575" y="41910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8" name="Rectangle 267"/>
            <p:cNvSpPr/>
            <p:nvPr/>
          </p:nvSpPr>
          <p:spPr bwMode="auto">
            <a:xfrm>
              <a:off x="4277812" y="4191000"/>
              <a:ext cx="160318"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69" name="Rectangle 268"/>
            <p:cNvSpPr/>
            <p:nvPr/>
          </p:nvSpPr>
          <p:spPr bwMode="auto">
            <a:xfrm>
              <a:off x="4571728" y="419100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70" name="Rectangle 269"/>
            <p:cNvSpPr/>
            <p:nvPr/>
          </p:nvSpPr>
          <p:spPr bwMode="auto">
            <a:xfrm>
              <a:off x="5672444" y="419100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271" name="Rectangle 270"/>
            <p:cNvSpPr/>
            <p:nvPr/>
          </p:nvSpPr>
          <p:spPr bwMode="auto">
            <a:xfrm>
              <a:off x="5122086" y="4191000"/>
              <a:ext cx="347356" cy="474560"/>
            </a:xfrm>
            <a:prstGeom prst="rect">
              <a:avLst/>
            </a:prstGeom>
            <a:solidFill>
              <a:schemeClr val="bg2">
                <a:lumMod val="60000"/>
                <a:lumOff val="40000"/>
              </a:schemeClr>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grpSp>
      <p:sp>
        <p:nvSpPr>
          <p:cNvPr id="277" name="Rectangle 8"/>
          <p:cNvSpPr>
            <a:spLocks noChangeArrowheads="1"/>
          </p:cNvSpPr>
          <p:nvPr/>
        </p:nvSpPr>
        <p:spPr bwMode="auto">
          <a:xfrm>
            <a:off x="5829300" y="2666085"/>
            <a:ext cx="3389388" cy="1007800"/>
          </a:xfrm>
          <a:prstGeom prst="rect">
            <a:avLst/>
          </a:prstGeom>
          <a:noFill/>
          <a:ln w="12700">
            <a:noFill/>
            <a:miter lim="800000"/>
            <a:headEnd/>
            <a:tailEnd/>
          </a:ln>
        </p:spPr>
        <p:txBody>
          <a:bodyPr lIns="182880" tIns="137160" rIns="182880" bIns="137160"/>
          <a:lstStyle/>
          <a:p>
            <a:pPr marL="0" lvl="1" indent="-347472" algn="ctr" defTabSz="903288" eaLnBrk="0" fontAlgn="t" hangingPunct="0">
              <a:lnSpc>
                <a:spcPts val="2800"/>
              </a:lnSpc>
              <a:buSzPct val="100000"/>
              <a:tabLst>
                <a:tab pos="3046413" algn="l"/>
              </a:tabLst>
            </a:pPr>
            <a:r>
              <a:rPr lang="en-US" sz="2400" dirty="0" smtClean="0">
                <a:solidFill>
                  <a:srgbClr val="FF9900"/>
                </a:solidFill>
                <a:cs typeface="Times New Roman" pitchFamily="18" charset="0"/>
              </a:rPr>
              <a:t>Not realistic </a:t>
            </a:r>
          </a:p>
          <a:p>
            <a:pPr marL="0" lvl="1" indent="-347472" algn="ctr" defTabSz="903288" eaLnBrk="0" fontAlgn="t" hangingPunct="0">
              <a:lnSpc>
                <a:spcPts val="2800"/>
              </a:lnSpc>
              <a:buSzPct val="100000"/>
              <a:tabLst>
                <a:tab pos="3046413" algn="l"/>
              </a:tabLst>
            </a:pPr>
            <a:r>
              <a:rPr lang="en-US" sz="2400" dirty="0" smtClean="0">
                <a:solidFill>
                  <a:srgbClr val="FF9900"/>
                </a:solidFill>
                <a:cs typeface="Times New Roman" pitchFamily="18" charset="0"/>
              </a:rPr>
              <a:t>in semiconductors</a:t>
            </a:r>
          </a:p>
        </p:txBody>
      </p:sp>
      <p:sp>
        <p:nvSpPr>
          <p:cNvPr id="278" name="Rectangle 8"/>
          <p:cNvSpPr>
            <a:spLocks noChangeArrowheads="1"/>
          </p:cNvSpPr>
          <p:nvPr/>
        </p:nvSpPr>
        <p:spPr bwMode="auto">
          <a:xfrm>
            <a:off x="2522917" y="4794738"/>
            <a:ext cx="4068383" cy="1007800"/>
          </a:xfrm>
          <a:prstGeom prst="rect">
            <a:avLst/>
          </a:prstGeom>
          <a:noFill/>
          <a:ln w="12700">
            <a:noFill/>
            <a:miter lim="800000"/>
            <a:headEnd/>
            <a:tailEnd/>
          </a:ln>
        </p:spPr>
        <p:txBody>
          <a:bodyPr lIns="182880" tIns="137160" rIns="182880" bIns="137160"/>
          <a:lstStyle/>
          <a:p>
            <a:pPr marL="0" lvl="1" indent="-347472" algn="ctr" defTabSz="903288" eaLnBrk="0" fontAlgn="t" hangingPunct="0">
              <a:lnSpc>
                <a:spcPts val="2800"/>
              </a:lnSpc>
              <a:buSzPct val="100000"/>
              <a:tabLst>
                <a:tab pos="3046413" algn="l"/>
              </a:tabLst>
            </a:pPr>
            <a:r>
              <a:rPr lang="en-US" sz="2400" dirty="0" smtClean="0">
                <a:solidFill>
                  <a:srgbClr val="0000FF"/>
                </a:solidFill>
                <a:cs typeface="Times New Roman" pitchFamily="18" charset="0"/>
              </a:rPr>
              <a:t>Pattern density already constrained to a modest range (typ. 40-60%)</a:t>
            </a:r>
          </a:p>
        </p:txBody>
      </p:sp>
      <p:sp>
        <p:nvSpPr>
          <p:cNvPr id="45" name="Rectangle 8"/>
          <p:cNvSpPr>
            <a:spLocks noChangeArrowheads="1"/>
          </p:cNvSpPr>
          <p:nvPr/>
        </p:nvSpPr>
        <p:spPr bwMode="auto">
          <a:xfrm>
            <a:off x="0" y="6117350"/>
            <a:ext cx="9144000" cy="1007800"/>
          </a:xfrm>
          <a:prstGeom prst="rect">
            <a:avLst/>
          </a:prstGeom>
          <a:noFill/>
          <a:ln w="12700">
            <a:noFill/>
            <a:miter lim="800000"/>
            <a:headEnd/>
            <a:tailEnd/>
          </a:ln>
        </p:spPr>
        <p:txBody>
          <a:bodyPr lIns="182880" tIns="137160" rIns="182880" bIns="137160"/>
          <a:lstStyle/>
          <a:p>
            <a:pPr marL="0" lvl="1" indent="-347472" algn="ctr" defTabSz="903288" eaLnBrk="0" fontAlgn="t" hangingPunct="0">
              <a:lnSpc>
                <a:spcPts val="2800"/>
              </a:lnSpc>
              <a:buSzPct val="100000"/>
              <a:tabLst>
                <a:tab pos="3046413" algn="l"/>
              </a:tabLst>
            </a:pPr>
            <a:r>
              <a:rPr lang="en-US" sz="2400" dirty="0" smtClean="0">
                <a:cs typeface="Times New Roman" pitchFamily="18" charset="0"/>
              </a:rPr>
              <a:t>→  Insert non-functional (‘dummy’) features on the stamp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1000"/>
                                        <p:tgtEl>
                                          <p:spTgt spid="2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9"/>
                                        </p:tgtEl>
                                        <p:attrNameLst>
                                          <p:attrName>style.visibility</p:attrName>
                                        </p:attrNameLst>
                                      </p:cBhvr>
                                      <p:to>
                                        <p:strVal val="visible"/>
                                      </p:to>
                                    </p:set>
                                    <p:animEffect transition="in" filter="fade">
                                      <p:cBhvr>
                                        <p:cTn id="15" dur="1000"/>
                                        <p:tgtEl>
                                          <p:spTgt spid="2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1000"/>
                                        <p:tgtEl>
                                          <p:spTgt spid="27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5" grpId="0" animBg="1"/>
      <p:bldP spid="277" grpId="0"/>
      <p:bldP spid="278"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We use simulation to investigate the potential benefit of dummy fill to thermal NIL</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4</a:t>
            </a:fld>
            <a:endParaRPr lang="en-US" smtClean="0"/>
          </a:p>
        </p:txBody>
      </p:sp>
      <p:pic>
        <p:nvPicPr>
          <p:cNvPr id="6" name="Picture 4" descr="integrate-stamp-layer.jpg"/>
          <p:cNvPicPr>
            <a:picLocks noChangeAspect="1"/>
          </p:cNvPicPr>
          <p:nvPr/>
        </p:nvPicPr>
        <p:blipFill>
          <a:blip r:embed="rId4" cstate="print"/>
          <a:srcRect b="4848"/>
          <a:stretch>
            <a:fillRect/>
          </a:stretch>
        </p:blipFill>
        <p:spPr bwMode="auto">
          <a:xfrm>
            <a:off x="25110" y="4048125"/>
            <a:ext cx="6931025" cy="2492375"/>
          </a:xfrm>
          <a:prstGeom prst="rect">
            <a:avLst/>
          </a:prstGeom>
          <a:noFill/>
          <a:ln w="9525">
            <a:noFill/>
            <a:miter lim="800000"/>
            <a:headEnd/>
            <a:tailEnd/>
          </a:ln>
        </p:spPr>
      </p:pic>
      <p:grpSp>
        <p:nvGrpSpPr>
          <p:cNvPr id="7" name="Group 6"/>
          <p:cNvGrpSpPr>
            <a:grpSpLocks/>
          </p:cNvGrpSpPr>
          <p:nvPr/>
        </p:nvGrpSpPr>
        <p:grpSpPr bwMode="auto">
          <a:xfrm>
            <a:off x="344705" y="1709877"/>
            <a:ext cx="8086725" cy="2781300"/>
            <a:chOff x="491165" y="-1066800"/>
            <a:chExt cx="8087213" cy="2781302"/>
          </a:xfrm>
        </p:grpSpPr>
        <p:pic>
          <p:nvPicPr>
            <p:cNvPr id="8" name="Picture 23" descr="Local_stepping_relationship_fill.jpg"/>
            <p:cNvPicPr>
              <a:picLocks noChangeAspect="1"/>
            </p:cNvPicPr>
            <p:nvPr/>
          </p:nvPicPr>
          <p:blipFill>
            <a:blip r:embed="rId5" cstate="print"/>
            <a:srcRect/>
            <a:stretch>
              <a:fillRect/>
            </a:stretch>
          </p:blipFill>
          <p:spPr bwMode="auto">
            <a:xfrm>
              <a:off x="491165" y="-1066800"/>
              <a:ext cx="1876256" cy="1371600"/>
            </a:xfrm>
            <a:prstGeom prst="rect">
              <a:avLst/>
            </a:prstGeom>
            <a:noFill/>
            <a:ln w="9525">
              <a:noFill/>
              <a:miter lim="800000"/>
              <a:headEnd/>
              <a:tailEnd/>
            </a:ln>
          </p:spPr>
        </p:pic>
        <p:pic>
          <p:nvPicPr>
            <p:cNvPr id="9" name="Picture 24" descr="Local_stepping_relationship_fill1.jpg"/>
            <p:cNvPicPr>
              <a:picLocks noChangeAspect="1"/>
            </p:cNvPicPr>
            <p:nvPr/>
          </p:nvPicPr>
          <p:blipFill>
            <a:blip r:embed="rId6" cstate="print"/>
            <a:srcRect/>
            <a:stretch>
              <a:fillRect/>
            </a:stretch>
          </p:blipFill>
          <p:spPr bwMode="auto">
            <a:xfrm>
              <a:off x="2561484" y="-1066800"/>
              <a:ext cx="1876256" cy="1371600"/>
            </a:xfrm>
            <a:prstGeom prst="rect">
              <a:avLst/>
            </a:prstGeom>
            <a:noFill/>
            <a:ln w="9525">
              <a:noFill/>
              <a:miter lim="800000"/>
              <a:headEnd/>
              <a:tailEnd/>
            </a:ln>
          </p:spPr>
        </p:pic>
        <p:pic>
          <p:nvPicPr>
            <p:cNvPr id="10" name="Picture 25" descr="Local_stepping_relationship_fill2.jpg"/>
            <p:cNvPicPr>
              <a:picLocks noChangeAspect="1"/>
            </p:cNvPicPr>
            <p:nvPr/>
          </p:nvPicPr>
          <p:blipFill>
            <a:blip r:embed="rId7" cstate="print"/>
            <a:srcRect/>
            <a:stretch>
              <a:fillRect/>
            </a:stretch>
          </p:blipFill>
          <p:spPr bwMode="auto">
            <a:xfrm>
              <a:off x="4631803" y="-1066800"/>
              <a:ext cx="1876256" cy="1371600"/>
            </a:xfrm>
            <a:prstGeom prst="rect">
              <a:avLst/>
            </a:prstGeom>
            <a:noFill/>
            <a:ln w="9525">
              <a:noFill/>
              <a:miter lim="800000"/>
              <a:headEnd/>
              <a:tailEnd/>
            </a:ln>
          </p:spPr>
        </p:pic>
        <p:pic>
          <p:nvPicPr>
            <p:cNvPr id="11" name="Picture 26" descr="Local_stepping_relationship_fill3.jpg"/>
            <p:cNvPicPr>
              <a:picLocks noChangeAspect="1"/>
            </p:cNvPicPr>
            <p:nvPr/>
          </p:nvPicPr>
          <p:blipFill>
            <a:blip r:embed="rId8" cstate="print"/>
            <a:srcRect/>
            <a:stretch>
              <a:fillRect/>
            </a:stretch>
          </p:blipFill>
          <p:spPr bwMode="auto">
            <a:xfrm>
              <a:off x="6702122" y="-1066800"/>
              <a:ext cx="1876256" cy="1371600"/>
            </a:xfrm>
            <a:prstGeom prst="rect">
              <a:avLst/>
            </a:prstGeom>
            <a:noFill/>
            <a:ln w="9525">
              <a:noFill/>
              <a:miter lim="800000"/>
              <a:headEnd/>
              <a:tailEnd/>
            </a:ln>
          </p:spPr>
        </p:pic>
        <p:cxnSp>
          <p:nvCxnSpPr>
            <p:cNvPr id="12" name="Straight Arrow Connector 28"/>
            <p:cNvCxnSpPr>
              <a:cxnSpLocks noChangeShapeType="1"/>
            </p:cNvCxnSpPr>
            <p:nvPr/>
          </p:nvCxnSpPr>
          <p:spPr bwMode="auto">
            <a:xfrm>
              <a:off x="1752600" y="304800"/>
              <a:ext cx="2879203" cy="1409702"/>
            </a:xfrm>
            <a:prstGeom prst="straightConnector1">
              <a:avLst/>
            </a:prstGeom>
            <a:noFill/>
            <a:ln w="28575" algn="ctr">
              <a:solidFill>
                <a:srgbClr val="FF0000"/>
              </a:solidFill>
              <a:round/>
              <a:headEnd/>
              <a:tailEnd type="triangle" w="med" len="med"/>
            </a:ln>
          </p:spPr>
        </p:cxnSp>
        <p:cxnSp>
          <p:nvCxnSpPr>
            <p:cNvPr id="13" name="Straight Arrow Connector 29"/>
            <p:cNvCxnSpPr>
              <a:cxnSpLocks noChangeShapeType="1"/>
            </p:cNvCxnSpPr>
            <p:nvPr/>
          </p:nvCxnSpPr>
          <p:spPr bwMode="auto">
            <a:xfrm rot="16200000" flipH="1">
              <a:off x="3690683" y="414591"/>
              <a:ext cx="1409699" cy="1190117"/>
            </a:xfrm>
            <a:prstGeom prst="straightConnector1">
              <a:avLst/>
            </a:prstGeom>
            <a:noFill/>
            <a:ln w="28575" algn="ctr">
              <a:solidFill>
                <a:srgbClr val="FF0000"/>
              </a:solidFill>
              <a:round/>
              <a:headEnd/>
              <a:tailEnd type="triangle" w="med" len="med"/>
            </a:ln>
          </p:spPr>
        </p:cxnSp>
        <p:cxnSp>
          <p:nvCxnSpPr>
            <p:cNvPr id="14" name="Straight Arrow Connector 34"/>
            <p:cNvCxnSpPr>
              <a:cxnSpLocks noChangeShapeType="1"/>
            </p:cNvCxnSpPr>
            <p:nvPr/>
          </p:nvCxnSpPr>
          <p:spPr bwMode="auto">
            <a:xfrm rot="5400000">
              <a:off x="4916029" y="725028"/>
              <a:ext cx="1409699" cy="569242"/>
            </a:xfrm>
            <a:prstGeom prst="straightConnector1">
              <a:avLst/>
            </a:prstGeom>
            <a:noFill/>
            <a:ln w="28575" algn="ctr">
              <a:solidFill>
                <a:srgbClr val="FF0000"/>
              </a:solidFill>
              <a:round/>
              <a:headEnd/>
              <a:tailEnd type="triangle" w="med" len="med"/>
            </a:ln>
          </p:spPr>
        </p:cxnSp>
        <p:cxnSp>
          <p:nvCxnSpPr>
            <p:cNvPr id="15" name="Straight Arrow Connector 40"/>
            <p:cNvCxnSpPr>
              <a:cxnSpLocks noChangeShapeType="1"/>
            </p:cNvCxnSpPr>
            <p:nvPr/>
          </p:nvCxnSpPr>
          <p:spPr bwMode="auto">
            <a:xfrm rot="10800000" flipV="1">
              <a:off x="5905500" y="304797"/>
              <a:ext cx="1457328" cy="1409704"/>
            </a:xfrm>
            <a:prstGeom prst="straightConnector1">
              <a:avLst/>
            </a:prstGeom>
            <a:noFill/>
            <a:ln w="28575" algn="ctr">
              <a:solidFill>
                <a:srgbClr val="FF0000"/>
              </a:solidFill>
              <a:round/>
              <a:headEnd/>
              <a:tailEnd type="triangle" w="med" len="med"/>
            </a:ln>
          </p:spPr>
        </p:cxnSp>
      </p:grpSp>
      <p:sp>
        <p:nvSpPr>
          <p:cNvPr id="16" name="TextBox 26"/>
          <p:cNvSpPr txBox="1">
            <a:spLocks noChangeArrowheads="1"/>
          </p:cNvSpPr>
          <p:nvPr/>
        </p:nvSpPr>
        <p:spPr bwMode="auto">
          <a:xfrm>
            <a:off x="462665" y="1162300"/>
            <a:ext cx="8160375" cy="461665"/>
          </a:xfrm>
          <a:prstGeom prst="rect">
            <a:avLst/>
          </a:prstGeom>
          <a:noFill/>
          <a:ln w="9525">
            <a:noFill/>
            <a:miter lim="800000"/>
            <a:headEnd/>
            <a:tailEnd/>
          </a:ln>
        </p:spPr>
        <p:txBody>
          <a:bodyPr wrap="none">
            <a:spAutoFit/>
          </a:bodyPr>
          <a:lstStyle/>
          <a:p>
            <a:pPr eaLnBrk="0" hangingPunct="0"/>
            <a:r>
              <a:rPr lang="en-US" sz="2400" dirty="0"/>
              <a:t>Local relationships between </a:t>
            </a:r>
            <a:r>
              <a:rPr lang="en-US" sz="2400" dirty="0" smtClean="0"/>
              <a:t>pressure history and </a:t>
            </a:r>
            <a:r>
              <a:rPr lang="en-US" sz="2400" dirty="0"/>
              <a:t>RLT:</a:t>
            </a:r>
          </a:p>
        </p:txBody>
      </p:sp>
      <p:sp>
        <p:nvSpPr>
          <p:cNvPr id="21" name="TextBox 26"/>
          <p:cNvSpPr txBox="1">
            <a:spLocks noChangeArrowheads="1"/>
          </p:cNvSpPr>
          <p:nvPr/>
        </p:nvSpPr>
        <p:spPr bwMode="auto">
          <a:xfrm>
            <a:off x="7068325" y="3678178"/>
            <a:ext cx="2138149" cy="2862322"/>
          </a:xfrm>
          <a:prstGeom prst="rect">
            <a:avLst/>
          </a:prstGeom>
          <a:noFill/>
          <a:ln w="9525">
            <a:noFill/>
            <a:miter lim="800000"/>
            <a:headEnd/>
            <a:tailEnd/>
          </a:ln>
        </p:spPr>
        <p:txBody>
          <a:bodyPr wrap="none">
            <a:spAutoFit/>
          </a:bodyPr>
          <a:lstStyle/>
          <a:p>
            <a:pPr eaLnBrk="0" hangingPunct="0"/>
            <a:r>
              <a:rPr lang="en-US" sz="1800" i="1" dirty="0" smtClean="0"/>
              <a:t>Abstractions</a:t>
            </a:r>
            <a:r>
              <a:rPr lang="en-US" sz="1800" dirty="0" smtClean="0"/>
              <a:t>:</a:t>
            </a:r>
          </a:p>
          <a:p>
            <a:pPr eaLnBrk="0" hangingPunct="0"/>
            <a:r>
              <a:rPr lang="en-US" sz="1800" dirty="0" smtClean="0"/>
              <a:t/>
            </a:r>
            <a:br>
              <a:rPr lang="en-US" sz="1800" dirty="0" smtClean="0"/>
            </a:br>
            <a:r>
              <a:rPr lang="en-US" sz="1800" dirty="0" smtClean="0">
                <a:solidFill>
                  <a:srgbClr val="0000FF"/>
                </a:solidFill>
              </a:rPr>
              <a:t>Stamp</a:t>
            </a:r>
            <a:r>
              <a:rPr lang="en-US" sz="1800" dirty="0" smtClean="0"/>
              <a:t>: point-</a:t>
            </a:r>
          </a:p>
          <a:p>
            <a:pPr eaLnBrk="0" hangingPunct="0"/>
            <a:r>
              <a:rPr lang="en-US" sz="1800" dirty="0" smtClean="0"/>
              <a:t>load response</a:t>
            </a:r>
          </a:p>
          <a:p>
            <a:pPr eaLnBrk="0" hangingPunct="0"/>
            <a:endParaRPr lang="en-US" sz="1800" dirty="0" smtClean="0"/>
          </a:p>
          <a:p>
            <a:pPr eaLnBrk="0" hangingPunct="0"/>
            <a:r>
              <a:rPr lang="en-US" sz="1800" dirty="0" smtClean="0">
                <a:solidFill>
                  <a:srgbClr val="FF9900"/>
                </a:solidFill>
              </a:rPr>
              <a:t>Resist</a:t>
            </a:r>
            <a:r>
              <a:rPr lang="en-US" sz="1800" dirty="0" smtClean="0"/>
              <a:t>: impulse </a:t>
            </a:r>
            <a:br>
              <a:rPr lang="en-US" sz="1800" dirty="0" smtClean="0"/>
            </a:br>
            <a:r>
              <a:rPr lang="en-US" sz="1800" dirty="0" smtClean="0"/>
              <a:t>response</a:t>
            </a:r>
          </a:p>
          <a:p>
            <a:pPr eaLnBrk="0" hangingPunct="0"/>
            <a:endParaRPr lang="en-US" sz="1800" dirty="0" smtClean="0"/>
          </a:p>
          <a:p>
            <a:pPr eaLnBrk="0" hangingPunct="0"/>
            <a:r>
              <a:rPr lang="en-US" sz="1800" dirty="0" smtClean="0">
                <a:solidFill>
                  <a:srgbClr val="0000FF"/>
                </a:solidFill>
              </a:rPr>
              <a:t>Wafer</a:t>
            </a:r>
            <a:r>
              <a:rPr lang="en-US" sz="1800" dirty="0" smtClean="0"/>
              <a:t>: point-load </a:t>
            </a:r>
            <a:br>
              <a:rPr lang="en-US" sz="1800" dirty="0" smtClean="0"/>
            </a:br>
            <a:r>
              <a:rPr lang="en-US" sz="1800" dirty="0" smtClean="0"/>
              <a:t>response</a:t>
            </a:r>
            <a:endParaRPr lang="en-US" sz="1800" dirty="0"/>
          </a:p>
        </p:txBody>
      </p:sp>
      <p:cxnSp>
        <p:nvCxnSpPr>
          <p:cNvPr id="23" name="Straight Arrow Connector 22"/>
          <p:cNvCxnSpPr/>
          <p:nvPr/>
        </p:nvCxnSpPr>
        <p:spPr bwMode="auto">
          <a:xfrm rot="10800000" flipV="1">
            <a:off x="6146606" y="4543424"/>
            <a:ext cx="900259" cy="268156"/>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5" name="Straight Arrow Connector 24"/>
          <p:cNvCxnSpPr/>
          <p:nvPr/>
        </p:nvCxnSpPr>
        <p:spPr bwMode="auto">
          <a:xfrm rot="10800000">
            <a:off x="6146606" y="5358398"/>
            <a:ext cx="900259" cy="2"/>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28" name="Straight Arrow Connector 27"/>
          <p:cNvCxnSpPr/>
          <p:nvPr/>
        </p:nvCxnSpPr>
        <p:spPr bwMode="auto">
          <a:xfrm rot="10800000">
            <a:off x="6146606" y="5848515"/>
            <a:ext cx="900261" cy="230432"/>
          </a:xfrm>
          <a:prstGeom prst="straightConnector1">
            <a:avLst/>
          </a:prstGeom>
          <a:noFill/>
          <a:ln w="38100" cap="flat" cmpd="sng" algn="ctr">
            <a:solidFill>
              <a:schemeClr val="tx1"/>
            </a:solidFill>
            <a:prstDash val="solid"/>
            <a:round/>
            <a:headEnd type="none" w="med" len="med"/>
            <a:tailEnd type="triangle" w="med" len="med"/>
          </a:ln>
          <a:effectLst/>
        </p:spPr>
      </p:cxnSp>
      <p:sp>
        <p:nvSpPr>
          <p:cNvPr id="31" name="Rectangle 30"/>
          <p:cNvSpPr/>
          <p:nvPr/>
        </p:nvSpPr>
        <p:spPr>
          <a:xfrm>
            <a:off x="38100" y="6501400"/>
            <a:ext cx="7751481" cy="1077218"/>
          </a:xfrm>
          <a:prstGeom prst="rect">
            <a:avLst/>
          </a:prstGeom>
        </p:spPr>
        <p:txBody>
          <a:bodyPr wrap="square">
            <a:spAutoFit/>
          </a:bodyPr>
          <a:lstStyle/>
          <a:p>
            <a:r>
              <a:rPr lang="en-US" sz="1600" dirty="0" smtClean="0"/>
              <a:t>HK Taylor and DS Boning, NNT 2009; SPIE 7641 (2010)</a:t>
            </a:r>
          </a:p>
          <a:p>
            <a:endParaRPr lang="en-US" dirty="0" smtClean="0"/>
          </a:p>
          <a:p>
            <a:endParaRPr lang="en-US" dirty="0" smtClean="0"/>
          </a:p>
          <a:p>
            <a:endParaRPr lang="en-US" dirty="0" smtClean="0"/>
          </a:p>
          <a:p>
            <a:r>
              <a:rPr lang="en-US" dirty="0" smtClean="0"/>
              <a:t>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Our NIL simulation technique has been experimentally validated</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5</a:t>
            </a:fld>
            <a:endParaRPr lang="en-US" smtClean="0"/>
          </a:p>
        </p:txBody>
      </p:sp>
      <p:pic>
        <p:nvPicPr>
          <p:cNvPr id="4" name="Picture 4" descr="NIL1015_comparison_Gen3.jpg"/>
          <p:cNvPicPr>
            <a:picLocks noChangeAspect="1"/>
          </p:cNvPicPr>
          <p:nvPr/>
        </p:nvPicPr>
        <p:blipFill>
          <a:blip r:embed="rId4" cstate="print"/>
          <a:srcRect/>
          <a:stretch>
            <a:fillRect/>
          </a:stretch>
        </p:blipFill>
        <p:spPr bwMode="auto">
          <a:xfrm>
            <a:off x="923525" y="1585560"/>
            <a:ext cx="7278391" cy="4855214"/>
          </a:xfrm>
          <a:prstGeom prst="rect">
            <a:avLst/>
          </a:prstGeom>
          <a:noFill/>
          <a:ln w="9525">
            <a:noFill/>
            <a:miter lim="800000"/>
            <a:headEnd/>
            <a:tailEnd/>
          </a:ln>
        </p:spPr>
      </p:pic>
      <p:sp>
        <p:nvSpPr>
          <p:cNvPr id="5" name="Rectangle 2"/>
          <p:cNvSpPr txBox="1">
            <a:spLocks noChangeArrowheads="1"/>
          </p:cNvSpPr>
          <p:nvPr/>
        </p:nvSpPr>
        <p:spPr bwMode="auto">
          <a:xfrm>
            <a:off x="1600200" y="1025525"/>
            <a:ext cx="5829300" cy="457200"/>
          </a:xfrm>
          <a:prstGeom prst="rect">
            <a:avLst/>
          </a:prstGeom>
          <a:solidFill>
            <a:srgbClr val="FFFF99"/>
          </a:solidFill>
          <a:ln w="12700">
            <a:noFill/>
            <a:miter lim="800000"/>
            <a:headEnd/>
            <a:tailEnd/>
          </a:ln>
        </p:spPr>
        <p:txBody>
          <a:bodyPr lIns="91167" tIns="45583" rIns="91167" bIns="45583" anchor="ctr"/>
          <a:lstStyle/>
          <a:p>
            <a:pPr algn="ctr" defTabSz="903288" eaLnBrk="0" hangingPunct="0">
              <a:lnSpc>
                <a:spcPts val="3100"/>
              </a:lnSpc>
              <a:defRPr/>
            </a:pPr>
            <a:r>
              <a:rPr lang="en-US" sz="2400" kern="0" dirty="0">
                <a:solidFill>
                  <a:schemeClr val="tx2"/>
                </a:solidFill>
                <a:latin typeface="+mj-lt"/>
                <a:ea typeface="+mj-ea"/>
                <a:cs typeface="+mj-cs"/>
              </a:rPr>
              <a:t>PMMA 495K, </a:t>
            </a:r>
            <a:r>
              <a:rPr lang="en-US" sz="2400" i="1" kern="0" dirty="0">
                <a:solidFill>
                  <a:schemeClr val="tx2"/>
                </a:solidFill>
                <a:latin typeface="+mj-lt"/>
                <a:ea typeface="+mj-ea"/>
                <a:cs typeface="+mj-cs"/>
              </a:rPr>
              <a:t>c</a:t>
            </a:r>
            <a:r>
              <a:rPr lang="en-US" sz="2400" kern="0" dirty="0">
                <a:solidFill>
                  <a:schemeClr val="tx2"/>
                </a:solidFill>
                <a:latin typeface="+mj-lt"/>
                <a:ea typeface="+mj-ea"/>
                <a:cs typeface="+mj-cs"/>
              </a:rPr>
              <a:t>. 165 °C, 40 </a:t>
            </a:r>
            <a:r>
              <a:rPr lang="en-US" sz="2400" kern="0" dirty="0" err="1">
                <a:solidFill>
                  <a:schemeClr val="tx2"/>
                </a:solidFill>
                <a:latin typeface="+mj-lt"/>
                <a:ea typeface="+mj-ea"/>
                <a:cs typeface="+mj-cs"/>
              </a:rPr>
              <a:t>MPa</a:t>
            </a:r>
            <a:r>
              <a:rPr lang="en-US" sz="2400" kern="0" dirty="0">
                <a:solidFill>
                  <a:schemeClr val="tx2"/>
                </a:solidFill>
                <a:latin typeface="+mj-lt"/>
                <a:ea typeface="+mj-ea"/>
                <a:cs typeface="+mj-cs"/>
              </a:rPr>
              <a:t>, 1 min</a:t>
            </a:r>
          </a:p>
        </p:txBody>
      </p:sp>
      <p:sp>
        <p:nvSpPr>
          <p:cNvPr id="6" name="Rectangle 5"/>
          <p:cNvSpPr/>
          <p:nvPr/>
        </p:nvSpPr>
        <p:spPr>
          <a:xfrm>
            <a:off x="38100" y="6501400"/>
            <a:ext cx="7751481" cy="1077218"/>
          </a:xfrm>
          <a:prstGeom prst="rect">
            <a:avLst/>
          </a:prstGeom>
        </p:spPr>
        <p:txBody>
          <a:bodyPr wrap="square">
            <a:spAutoFit/>
          </a:bodyPr>
          <a:lstStyle/>
          <a:p>
            <a:r>
              <a:rPr lang="en-US" sz="1600" dirty="0" smtClean="0"/>
              <a:t>HK Taylor and DS Boning, NNT 2009; SPIE 7641 (2010)</a:t>
            </a:r>
          </a:p>
          <a:p>
            <a:endParaRPr lang="en-US" dirty="0" smtClean="0"/>
          </a:p>
          <a:p>
            <a:endParaRPr lang="en-US" dirty="0" smtClean="0"/>
          </a:p>
          <a:p>
            <a:endParaRPr lang="en-US" dirty="0" smtClean="0"/>
          </a:p>
          <a:p>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TextBox 26"/>
          <p:cNvSpPr txBox="1">
            <a:spLocks noChangeArrowheads="1"/>
          </p:cNvSpPr>
          <p:nvPr/>
        </p:nvSpPr>
        <p:spPr bwMode="auto">
          <a:xfrm>
            <a:off x="233363" y="1034385"/>
            <a:ext cx="8691562" cy="461665"/>
          </a:xfrm>
          <a:prstGeom prst="rect">
            <a:avLst/>
          </a:prstGeom>
          <a:solidFill>
            <a:srgbClr val="FFFF99"/>
          </a:solidFill>
          <a:ln w="9525">
            <a:noFill/>
            <a:miter lim="800000"/>
            <a:headEnd/>
            <a:tailEnd/>
          </a:ln>
        </p:spPr>
        <p:txBody>
          <a:bodyPr wrap="square">
            <a:spAutoFit/>
          </a:bodyPr>
          <a:lstStyle/>
          <a:p>
            <a:pPr eaLnBrk="0" hangingPunct="0"/>
            <a:r>
              <a:rPr lang="en-US" sz="2400" dirty="0"/>
              <a:t>PMMA 495K (200 nm), 180 C, 10 min, 16 MPa, 10 replicates</a:t>
            </a:r>
          </a:p>
        </p:txBody>
      </p:sp>
      <p:cxnSp>
        <p:nvCxnSpPr>
          <p:cNvPr id="56" name="Straight Arrow Connector 55"/>
          <p:cNvCxnSpPr/>
          <p:nvPr/>
        </p:nvCxnSpPr>
        <p:spPr bwMode="auto">
          <a:xfrm>
            <a:off x="424260" y="0"/>
            <a:ext cx="914400" cy="914400"/>
          </a:xfrm>
          <a:prstGeom prst="straightConnector1">
            <a:avLst/>
          </a:prstGeom>
          <a:noFill/>
          <a:ln w="12700" cap="flat" cmpd="sng" algn="ctr">
            <a:noFill/>
            <a:prstDash val="solid"/>
            <a:round/>
            <a:headEnd type="none" w="med" len="med"/>
            <a:tailEnd type="arrow"/>
          </a:ln>
          <a:effectLst/>
        </p:spPr>
      </p:cxnSp>
      <p:grpSp>
        <p:nvGrpSpPr>
          <p:cNvPr id="60" name="Group 59"/>
          <p:cNvGrpSpPr/>
          <p:nvPr/>
        </p:nvGrpSpPr>
        <p:grpSpPr>
          <a:xfrm>
            <a:off x="424260" y="1475779"/>
            <a:ext cx="8347466" cy="5371266"/>
            <a:chOff x="193675" y="950913"/>
            <a:chExt cx="8950326" cy="5907087"/>
          </a:xfrm>
        </p:grpSpPr>
        <p:pic>
          <p:nvPicPr>
            <p:cNvPr id="16387" name="Picture 58" descr="Gen2_die_800d"/>
            <p:cNvPicPr>
              <a:picLocks noChangeAspect="1" noChangeArrowheads="1"/>
            </p:cNvPicPr>
            <p:nvPr/>
          </p:nvPicPr>
          <p:blipFill>
            <a:blip r:embed="rId3" cstate="print"/>
            <a:srcRect/>
            <a:stretch>
              <a:fillRect/>
            </a:stretch>
          </p:blipFill>
          <p:spPr bwMode="auto">
            <a:xfrm>
              <a:off x="193675" y="1201738"/>
              <a:ext cx="1951038" cy="1951037"/>
            </a:xfrm>
            <a:prstGeom prst="rect">
              <a:avLst/>
            </a:prstGeom>
            <a:noFill/>
            <a:ln w="9525">
              <a:noFill/>
              <a:miter lim="800000"/>
              <a:headEnd/>
              <a:tailEnd/>
            </a:ln>
          </p:spPr>
        </p:pic>
        <p:sp>
          <p:nvSpPr>
            <p:cNvPr id="16388" name="Line 59"/>
            <p:cNvSpPr>
              <a:spLocks noChangeShapeType="1"/>
            </p:cNvSpPr>
            <p:nvPr/>
          </p:nvSpPr>
          <p:spPr bwMode="auto">
            <a:xfrm>
              <a:off x="2314575" y="3149600"/>
              <a:ext cx="493713" cy="0"/>
            </a:xfrm>
            <a:prstGeom prst="line">
              <a:avLst/>
            </a:prstGeom>
            <a:noFill/>
            <a:ln w="28575">
              <a:solidFill>
                <a:schemeClr val="tx1"/>
              </a:solidFill>
              <a:round/>
              <a:headEnd/>
              <a:tailEnd/>
            </a:ln>
          </p:spPr>
          <p:txBody>
            <a:bodyPr/>
            <a:lstStyle/>
            <a:p>
              <a:endParaRPr lang="en-US"/>
            </a:p>
          </p:txBody>
        </p:sp>
        <p:sp>
          <p:nvSpPr>
            <p:cNvPr id="16389" name="Text Box 60"/>
            <p:cNvSpPr txBox="1">
              <a:spLocks noChangeArrowheads="1"/>
            </p:cNvSpPr>
            <p:nvPr/>
          </p:nvSpPr>
          <p:spPr bwMode="auto">
            <a:xfrm>
              <a:off x="2228850" y="2852738"/>
              <a:ext cx="627063" cy="304800"/>
            </a:xfrm>
            <a:prstGeom prst="rect">
              <a:avLst/>
            </a:prstGeom>
            <a:noFill/>
            <a:ln w="9525">
              <a:noFill/>
              <a:miter lim="800000"/>
              <a:headEnd/>
              <a:tailEnd/>
            </a:ln>
          </p:spPr>
          <p:txBody>
            <a:bodyPr wrap="none">
              <a:spAutoFit/>
            </a:bodyPr>
            <a:lstStyle/>
            <a:p>
              <a:pPr eaLnBrk="0" hangingPunct="0"/>
              <a:r>
                <a:rPr lang="en-US" sz="1400" b="0"/>
                <a:t>1 mm</a:t>
              </a:r>
            </a:p>
          </p:txBody>
        </p:sp>
        <p:sp>
          <p:nvSpPr>
            <p:cNvPr id="16390" name="Text Box 61"/>
            <p:cNvSpPr txBox="1">
              <a:spLocks noChangeArrowheads="1"/>
            </p:cNvSpPr>
            <p:nvPr/>
          </p:nvSpPr>
          <p:spPr bwMode="auto">
            <a:xfrm>
              <a:off x="2306638" y="1201738"/>
              <a:ext cx="909637" cy="523875"/>
            </a:xfrm>
            <a:prstGeom prst="rect">
              <a:avLst/>
            </a:prstGeom>
            <a:noFill/>
            <a:ln w="9525">
              <a:noFill/>
              <a:miter lim="800000"/>
              <a:headEnd/>
              <a:tailEnd/>
            </a:ln>
          </p:spPr>
          <p:txBody>
            <a:bodyPr>
              <a:spAutoFit/>
            </a:bodyPr>
            <a:lstStyle/>
            <a:p>
              <a:pPr eaLnBrk="0" hangingPunct="0"/>
              <a:r>
                <a:rPr lang="en-US" sz="1400" b="0"/>
                <a:t>Si stamp</a:t>
              </a:r>
            </a:p>
            <a:p>
              <a:pPr eaLnBrk="0" hangingPunct="0"/>
              <a:endParaRPr lang="en-US" sz="1400" b="0"/>
            </a:p>
          </p:txBody>
        </p:sp>
        <p:sp>
          <p:nvSpPr>
            <p:cNvPr id="16391" name="Rectangle 62"/>
            <p:cNvSpPr>
              <a:spLocks noChangeArrowheads="1"/>
            </p:cNvSpPr>
            <p:nvPr/>
          </p:nvSpPr>
          <p:spPr bwMode="auto">
            <a:xfrm>
              <a:off x="2286000" y="1192213"/>
              <a:ext cx="935038" cy="355600"/>
            </a:xfrm>
            <a:prstGeom prst="rect">
              <a:avLst/>
            </a:prstGeom>
            <a:noFill/>
            <a:ln w="9525">
              <a:noFill/>
              <a:miter lim="800000"/>
              <a:headEnd/>
              <a:tailEnd/>
            </a:ln>
          </p:spPr>
          <p:txBody>
            <a:bodyPr wrap="none" anchor="ctr"/>
            <a:lstStyle/>
            <a:p>
              <a:pPr eaLnBrk="0" hangingPunct="0"/>
              <a:endParaRPr lang="en-US"/>
            </a:p>
          </p:txBody>
        </p:sp>
        <p:sp>
          <p:nvSpPr>
            <p:cNvPr id="16392" name="Line 63"/>
            <p:cNvSpPr>
              <a:spLocks noChangeShapeType="1"/>
            </p:cNvSpPr>
            <p:nvPr/>
          </p:nvSpPr>
          <p:spPr bwMode="auto">
            <a:xfrm flipH="1">
              <a:off x="2152650" y="1485900"/>
              <a:ext cx="371475" cy="330200"/>
            </a:xfrm>
            <a:prstGeom prst="line">
              <a:avLst/>
            </a:prstGeom>
            <a:noFill/>
            <a:ln w="9525">
              <a:solidFill>
                <a:schemeClr val="tx1"/>
              </a:solidFill>
              <a:round/>
              <a:headEnd/>
              <a:tailEnd type="triangle" w="med" len="med"/>
            </a:ln>
          </p:spPr>
          <p:txBody>
            <a:bodyPr/>
            <a:lstStyle/>
            <a:p>
              <a:endParaRPr lang="en-US"/>
            </a:p>
          </p:txBody>
        </p:sp>
        <p:sp>
          <p:nvSpPr>
            <p:cNvPr id="16393" name="Rectangle 65"/>
            <p:cNvSpPr>
              <a:spLocks noChangeArrowheads="1"/>
            </p:cNvSpPr>
            <p:nvPr/>
          </p:nvSpPr>
          <p:spPr bwMode="auto">
            <a:xfrm>
              <a:off x="2230438" y="1952625"/>
              <a:ext cx="152400" cy="153988"/>
            </a:xfrm>
            <a:prstGeom prst="rect">
              <a:avLst/>
            </a:prstGeom>
            <a:solidFill>
              <a:schemeClr val="tx1"/>
            </a:solidFill>
            <a:ln w="12700" algn="ctr">
              <a:noFill/>
              <a:miter lim="800000"/>
              <a:headEnd/>
              <a:tailEnd/>
            </a:ln>
          </p:spPr>
          <p:txBody>
            <a:bodyPr wrap="none" lIns="91167" tIns="45583" rIns="91167" bIns="45583" anchor="ctr"/>
            <a:lstStyle/>
            <a:p>
              <a:pPr eaLnBrk="0" hangingPunct="0"/>
              <a:endParaRPr lang="en-US"/>
            </a:p>
          </p:txBody>
        </p:sp>
        <p:sp>
          <p:nvSpPr>
            <p:cNvPr id="16394" name="Rectangle 66"/>
            <p:cNvSpPr>
              <a:spLocks noChangeArrowheads="1"/>
            </p:cNvSpPr>
            <p:nvPr/>
          </p:nvSpPr>
          <p:spPr bwMode="auto">
            <a:xfrm>
              <a:off x="2230438" y="2182813"/>
              <a:ext cx="152400" cy="153987"/>
            </a:xfrm>
            <a:prstGeom prst="rect">
              <a:avLst/>
            </a:prstGeom>
            <a:noFill/>
            <a:ln w="12700" algn="ctr">
              <a:solidFill>
                <a:schemeClr val="tx1"/>
              </a:solidFill>
              <a:miter lim="800000"/>
              <a:headEnd/>
              <a:tailEnd/>
            </a:ln>
          </p:spPr>
          <p:txBody>
            <a:bodyPr wrap="none" lIns="91167" tIns="45583" rIns="91167" bIns="45583" anchor="ctr"/>
            <a:lstStyle/>
            <a:p>
              <a:pPr eaLnBrk="0" hangingPunct="0"/>
              <a:endParaRPr lang="en-US"/>
            </a:p>
          </p:txBody>
        </p:sp>
        <p:sp>
          <p:nvSpPr>
            <p:cNvPr id="16395" name="Text Box 67"/>
            <p:cNvSpPr txBox="1">
              <a:spLocks noChangeArrowheads="1"/>
            </p:cNvSpPr>
            <p:nvPr/>
          </p:nvSpPr>
          <p:spPr bwMode="auto">
            <a:xfrm>
              <a:off x="2384425" y="1854200"/>
              <a:ext cx="909638" cy="492125"/>
            </a:xfrm>
            <a:prstGeom prst="rect">
              <a:avLst/>
            </a:prstGeom>
            <a:noFill/>
            <a:ln w="9525">
              <a:noFill/>
              <a:miter lim="800000"/>
              <a:headEnd/>
              <a:tailEnd/>
            </a:ln>
          </p:spPr>
          <p:txBody>
            <a:bodyPr>
              <a:spAutoFit/>
            </a:bodyPr>
            <a:lstStyle/>
            <a:p>
              <a:pPr eaLnBrk="0" hangingPunct="0"/>
              <a:r>
                <a:rPr lang="en-US" sz="1400" b="0"/>
                <a:t>cavity</a:t>
              </a:r>
            </a:p>
            <a:p>
              <a:pPr eaLnBrk="0" hangingPunct="0"/>
              <a:endParaRPr lang="en-US" b="0"/>
            </a:p>
          </p:txBody>
        </p:sp>
        <p:sp>
          <p:nvSpPr>
            <p:cNvPr id="16396" name="Text Box 68"/>
            <p:cNvSpPr txBox="1">
              <a:spLocks noChangeArrowheads="1"/>
            </p:cNvSpPr>
            <p:nvPr/>
          </p:nvSpPr>
          <p:spPr bwMode="auto">
            <a:xfrm>
              <a:off x="2384425" y="2136775"/>
              <a:ext cx="1074738" cy="492125"/>
            </a:xfrm>
            <a:prstGeom prst="rect">
              <a:avLst/>
            </a:prstGeom>
            <a:noFill/>
            <a:ln w="9525">
              <a:noFill/>
              <a:miter lim="800000"/>
              <a:headEnd/>
              <a:tailEnd/>
            </a:ln>
          </p:spPr>
          <p:txBody>
            <a:bodyPr>
              <a:spAutoFit/>
            </a:bodyPr>
            <a:lstStyle/>
            <a:p>
              <a:pPr eaLnBrk="0" hangingPunct="0"/>
              <a:r>
                <a:rPr lang="en-US" sz="1400" b="0"/>
                <a:t>protrusion</a:t>
              </a:r>
            </a:p>
            <a:p>
              <a:pPr eaLnBrk="0" hangingPunct="0"/>
              <a:endParaRPr lang="en-US" b="0"/>
            </a:p>
          </p:txBody>
        </p:sp>
        <p:sp>
          <p:nvSpPr>
            <p:cNvPr id="16397" name="Rectangle 47"/>
            <p:cNvSpPr>
              <a:spLocks noChangeArrowheads="1"/>
            </p:cNvSpPr>
            <p:nvPr/>
          </p:nvSpPr>
          <p:spPr bwMode="auto">
            <a:xfrm>
              <a:off x="4381500" y="3149600"/>
              <a:ext cx="4343400" cy="3389313"/>
            </a:xfrm>
            <a:prstGeom prst="rect">
              <a:avLst/>
            </a:prstGeom>
            <a:solidFill>
              <a:schemeClr val="bg1"/>
            </a:solidFill>
            <a:ln w="12700" algn="ctr">
              <a:noFill/>
              <a:round/>
              <a:headEnd/>
              <a:tailEnd/>
            </a:ln>
          </p:spPr>
          <p:txBody>
            <a:bodyPr lIns="91167" tIns="45583" rIns="91167" bIns="45583"/>
            <a:lstStyle/>
            <a:p>
              <a:pPr defTabSz="903288" eaLnBrk="0" hangingPunct="0">
                <a:buFontTx/>
                <a:buChar char="•"/>
                <a:tabLst>
                  <a:tab pos="3046413" algn="l"/>
                </a:tabLst>
              </a:pPr>
              <a:endParaRPr lang="en-US"/>
            </a:p>
          </p:txBody>
        </p:sp>
        <p:sp>
          <p:nvSpPr>
            <p:cNvPr id="16398" name="Rectangle 48"/>
            <p:cNvSpPr>
              <a:spLocks noChangeArrowheads="1"/>
            </p:cNvSpPr>
            <p:nvPr/>
          </p:nvSpPr>
          <p:spPr bwMode="auto">
            <a:xfrm>
              <a:off x="4381500" y="4870450"/>
              <a:ext cx="4343400" cy="1644650"/>
            </a:xfrm>
            <a:prstGeom prst="rect">
              <a:avLst/>
            </a:prstGeom>
            <a:solidFill>
              <a:schemeClr val="bg1"/>
            </a:solidFill>
            <a:ln w="12700" algn="ctr">
              <a:noFill/>
              <a:round/>
              <a:headEnd/>
              <a:tailEnd/>
            </a:ln>
          </p:spPr>
          <p:txBody>
            <a:bodyPr lIns="91167" tIns="45583" rIns="91167" bIns="45583"/>
            <a:lstStyle/>
            <a:p>
              <a:pPr defTabSz="903288" eaLnBrk="0" hangingPunct="0">
                <a:buFontTx/>
                <a:buChar char="•"/>
                <a:tabLst>
                  <a:tab pos="3046413" algn="l"/>
                </a:tabLst>
              </a:pPr>
              <a:endParaRPr lang="en-US"/>
            </a:p>
          </p:txBody>
        </p:sp>
        <p:pic>
          <p:nvPicPr>
            <p:cNvPr id="16399" name="Picture 2" descr="C:\Documents and Settings\Hayden Taylor\Desktop\Embossing_modeling\2010_02_08_TNIL_calibration\ShallowV_V0.tif"/>
            <p:cNvPicPr>
              <a:picLocks noChangeAspect="1" noChangeArrowheads="1"/>
            </p:cNvPicPr>
            <p:nvPr/>
          </p:nvPicPr>
          <p:blipFill>
            <a:blip r:embed="rId4" cstate="print">
              <a:clrChange>
                <a:clrFrom>
                  <a:srgbClr val="FFFFFF"/>
                </a:clrFrom>
                <a:clrTo>
                  <a:srgbClr val="FFFFFF">
                    <a:alpha val="0"/>
                  </a:srgbClr>
                </a:clrTo>
              </a:clrChange>
            </a:blip>
            <a:srcRect l="20454" t="6435" r="16380" b="10233"/>
            <a:stretch>
              <a:fillRect/>
            </a:stretch>
          </p:blipFill>
          <p:spPr bwMode="auto">
            <a:xfrm>
              <a:off x="193675" y="3475038"/>
              <a:ext cx="2962275" cy="2932112"/>
            </a:xfrm>
            <a:prstGeom prst="rect">
              <a:avLst/>
            </a:prstGeom>
            <a:noFill/>
            <a:ln w="9525">
              <a:noFill/>
              <a:miter lim="800000"/>
              <a:headEnd/>
              <a:tailEnd/>
            </a:ln>
          </p:spPr>
        </p:pic>
        <p:pic>
          <p:nvPicPr>
            <p:cNvPr id="16400" name="Picture 3" descr="C:\Documents and Settings\Hayden Taylor\Desktop\Embossing_modeling\2010_02_08_TNIL_calibration\ShallowDeepRLT.eps"/>
            <p:cNvPicPr>
              <a:picLocks noChangeAspect="1" noChangeArrowheads="1"/>
            </p:cNvPicPr>
            <p:nvPr/>
          </p:nvPicPr>
          <p:blipFill>
            <a:blip r:embed="rId5" cstate="print"/>
            <a:srcRect/>
            <a:stretch>
              <a:fillRect/>
            </a:stretch>
          </p:blipFill>
          <p:spPr bwMode="auto">
            <a:xfrm>
              <a:off x="4343400" y="1309688"/>
              <a:ext cx="4381500" cy="5176837"/>
            </a:xfrm>
            <a:prstGeom prst="rect">
              <a:avLst/>
            </a:prstGeom>
            <a:noFill/>
            <a:ln w="9525">
              <a:noFill/>
              <a:miter lim="800000"/>
              <a:headEnd/>
              <a:tailEnd/>
            </a:ln>
          </p:spPr>
        </p:pic>
        <p:pic>
          <p:nvPicPr>
            <p:cNvPr id="16401" name="Picture 4" descr="C:\Documents and Settings\Hayden Taylor\Desktop\Embossing_modeling\2010_02_08_TNIL_calibration\ShallowRLT.eps"/>
            <p:cNvPicPr>
              <a:picLocks noChangeAspect="1" noChangeArrowheads="1"/>
            </p:cNvPicPr>
            <p:nvPr/>
          </p:nvPicPr>
          <p:blipFill>
            <a:blip r:embed="rId6" cstate="print"/>
            <a:srcRect/>
            <a:stretch>
              <a:fillRect/>
            </a:stretch>
          </p:blipFill>
          <p:spPr bwMode="auto">
            <a:xfrm>
              <a:off x="4343400" y="1309688"/>
              <a:ext cx="4379913" cy="5175250"/>
            </a:xfrm>
            <a:prstGeom prst="rect">
              <a:avLst/>
            </a:prstGeom>
            <a:noFill/>
            <a:ln w="9525">
              <a:noFill/>
              <a:miter lim="800000"/>
              <a:headEnd/>
              <a:tailEnd/>
            </a:ln>
          </p:spPr>
        </p:pic>
        <p:sp>
          <p:nvSpPr>
            <p:cNvPr id="16402" name="TextBox 26"/>
            <p:cNvSpPr txBox="1">
              <a:spLocks noChangeArrowheads="1"/>
            </p:cNvSpPr>
            <p:nvPr/>
          </p:nvSpPr>
          <p:spPr bwMode="auto">
            <a:xfrm rot="-5400000">
              <a:off x="1831181" y="3632994"/>
              <a:ext cx="4270375" cy="401638"/>
            </a:xfrm>
            <a:prstGeom prst="rect">
              <a:avLst/>
            </a:prstGeom>
            <a:noFill/>
            <a:ln w="9525">
              <a:noFill/>
              <a:miter lim="800000"/>
              <a:headEnd/>
              <a:tailEnd/>
            </a:ln>
          </p:spPr>
          <p:txBody>
            <a:bodyPr wrap="none">
              <a:spAutoFit/>
            </a:bodyPr>
            <a:lstStyle/>
            <a:p>
              <a:pPr eaLnBrk="0" hangingPunct="0"/>
              <a:r>
                <a:rPr lang="en-US" sz="2000" dirty="0"/>
                <a:t>Residual layer thickness (micron)</a:t>
              </a:r>
            </a:p>
          </p:txBody>
        </p:sp>
        <p:sp>
          <p:nvSpPr>
            <p:cNvPr id="16403" name="TextBox 27"/>
            <p:cNvSpPr txBox="1">
              <a:spLocks noChangeArrowheads="1"/>
            </p:cNvSpPr>
            <p:nvPr/>
          </p:nvSpPr>
          <p:spPr bwMode="auto">
            <a:xfrm>
              <a:off x="5341938" y="6457950"/>
              <a:ext cx="2787650" cy="400050"/>
            </a:xfrm>
            <a:prstGeom prst="rect">
              <a:avLst/>
            </a:prstGeom>
            <a:noFill/>
            <a:ln w="9525">
              <a:noFill/>
              <a:miter lim="800000"/>
              <a:headEnd/>
              <a:tailEnd/>
            </a:ln>
          </p:spPr>
          <p:txBody>
            <a:bodyPr wrap="none">
              <a:spAutoFit/>
            </a:bodyPr>
            <a:lstStyle/>
            <a:p>
              <a:pPr eaLnBrk="0" hangingPunct="0"/>
              <a:r>
                <a:rPr lang="en-US" sz="2000"/>
                <a:t>Lateral position (mm)</a:t>
              </a:r>
            </a:p>
          </p:txBody>
        </p:sp>
        <p:sp>
          <p:nvSpPr>
            <p:cNvPr id="16404" name="TextBox 28"/>
            <p:cNvSpPr txBox="1">
              <a:spLocks noChangeArrowheads="1"/>
            </p:cNvSpPr>
            <p:nvPr/>
          </p:nvSpPr>
          <p:spPr bwMode="auto">
            <a:xfrm>
              <a:off x="233363" y="6421438"/>
              <a:ext cx="2840037" cy="369887"/>
            </a:xfrm>
            <a:prstGeom prst="rect">
              <a:avLst/>
            </a:prstGeom>
            <a:noFill/>
            <a:ln w="9525">
              <a:noFill/>
              <a:miter lim="800000"/>
              <a:headEnd/>
              <a:tailEnd/>
            </a:ln>
          </p:spPr>
          <p:txBody>
            <a:bodyPr wrap="none">
              <a:spAutoFit/>
            </a:bodyPr>
            <a:lstStyle/>
            <a:p>
              <a:pPr eaLnBrk="0" hangingPunct="0"/>
              <a:r>
                <a:rPr lang="en-US" sz="1800" dirty="0"/>
                <a:t>Cavity proportions filled</a:t>
              </a:r>
            </a:p>
          </p:txBody>
        </p:sp>
        <p:cxnSp>
          <p:nvCxnSpPr>
            <p:cNvPr id="16405" name="Straight Arrow Connector 31"/>
            <p:cNvCxnSpPr>
              <a:cxnSpLocks noChangeShapeType="1"/>
            </p:cNvCxnSpPr>
            <p:nvPr/>
          </p:nvCxnSpPr>
          <p:spPr bwMode="auto">
            <a:xfrm>
              <a:off x="193675" y="3657600"/>
              <a:ext cx="3022600" cy="1588"/>
            </a:xfrm>
            <a:prstGeom prst="straightConnector1">
              <a:avLst/>
            </a:prstGeom>
            <a:noFill/>
            <a:ln w="19050" algn="ctr">
              <a:solidFill>
                <a:srgbClr val="0000FF"/>
              </a:solidFill>
              <a:round/>
              <a:headEnd/>
              <a:tailEnd type="triangle" w="med" len="med"/>
            </a:ln>
          </p:spPr>
        </p:cxnSp>
        <p:cxnSp>
          <p:nvCxnSpPr>
            <p:cNvPr id="16406" name="Straight Arrow Connector 33"/>
            <p:cNvCxnSpPr>
              <a:cxnSpLocks noChangeShapeType="1"/>
            </p:cNvCxnSpPr>
            <p:nvPr/>
          </p:nvCxnSpPr>
          <p:spPr bwMode="auto">
            <a:xfrm>
              <a:off x="193675" y="4022725"/>
              <a:ext cx="3022600" cy="1588"/>
            </a:xfrm>
            <a:prstGeom prst="straightConnector1">
              <a:avLst/>
            </a:prstGeom>
            <a:noFill/>
            <a:ln w="19050" algn="ctr">
              <a:solidFill>
                <a:srgbClr val="0000FF"/>
              </a:solidFill>
              <a:round/>
              <a:headEnd/>
              <a:tailEnd type="triangle" w="med" len="med"/>
            </a:ln>
          </p:spPr>
        </p:cxnSp>
        <p:cxnSp>
          <p:nvCxnSpPr>
            <p:cNvPr id="16407" name="Straight Arrow Connector 34"/>
            <p:cNvCxnSpPr>
              <a:cxnSpLocks noChangeShapeType="1"/>
            </p:cNvCxnSpPr>
            <p:nvPr/>
          </p:nvCxnSpPr>
          <p:spPr bwMode="auto">
            <a:xfrm>
              <a:off x="193675" y="4386263"/>
              <a:ext cx="3022600" cy="1587"/>
            </a:xfrm>
            <a:prstGeom prst="straightConnector1">
              <a:avLst/>
            </a:prstGeom>
            <a:noFill/>
            <a:ln w="19050" algn="ctr">
              <a:solidFill>
                <a:srgbClr val="0000FF"/>
              </a:solidFill>
              <a:round/>
              <a:headEnd/>
              <a:tailEnd type="triangle" w="med" len="med"/>
            </a:ln>
          </p:spPr>
        </p:cxnSp>
        <p:cxnSp>
          <p:nvCxnSpPr>
            <p:cNvPr id="16408" name="Straight Arrow Connector 35"/>
            <p:cNvCxnSpPr>
              <a:cxnSpLocks noChangeShapeType="1"/>
            </p:cNvCxnSpPr>
            <p:nvPr/>
          </p:nvCxnSpPr>
          <p:spPr bwMode="auto">
            <a:xfrm>
              <a:off x="193675" y="4751388"/>
              <a:ext cx="3022600" cy="1587"/>
            </a:xfrm>
            <a:prstGeom prst="straightConnector1">
              <a:avLst/>
            </a:prstGeom>
            <a:noFill/>
            <a:ln w="19050" algn="ctr">
              <a:solidFill>
                <a:srgbClr val="0000FF"/>
              </a:solidFill>
              <a:round/>
              <a:headEnd/>
              <a:tailEnd type="triangle" w="med" len="med"/>
            </a:ln>
          </p:spPr>
        </p:cxnSp>
        <p:cxnSp>
          <p:nvCxnSpPr>
            <p:cNvPr id="16409" name="Straight Arrow Connector 36"/>
            <p:cNvCxnSpPr>
              <a:cxnSpLocks noChangeShapeType="1"/>
            </p:cNvCxnSpPr>
            <p:nvPr/>
          </p:nvCxnSpPr>
          <p:spPr bwMode="auto">
            <a:xfrm>
              <a:off x="193675" y="5116513"/>
              <a:ext cx="3022600" cy="1587"/>
            </a:xfrm>
            <a:prstGeom prst="straightConnector1">
              <a:avLst/>
            </a:prstGeom>
            <a:noFill/>
            <a:ln w="19050" algn="ctr">
              <a:solidFill>
                <a:srgbClr val="0000FF"/>
              </a:solidFill>
              <a:round/>
              <a:headEnd/>
              <a:tailEnd type="triangle" w="med" len="med"/>
            </a:ln>
          </p:spPr>
        </p:cxnSp>
        <p:cxnSp>
          <p:nvCxnSpPr>
            <p:cNvPr id="16410" name="Straight Arrow Connector 37"/>
            <p:cNvCxnSpPr>
              <a:cxnSpLocks noChangeShapeType="1"/>
            </p:cNvCxnSpPr>
            <p:nvPr/>
          </p:nvCxnSpPr>
          <p:spPr bwMode="auto">
            <a:xfrm>
              <a:off x="193675" y="5481638"/>
              <a:ext cx="3022600" cy="1587"/>
            </a:xfrm>
            <a:prstGeom prst="straightConnector1">
              <a:avLst/>
            </a:prstGeom>
            <a:noFill/>
            <a:ln w="19050" algn="ctr">
              <a:solidFill>
                <a:srgbClr val="0000FF"/>
              </a:solidFill>
              <a:round/>
              <a:headEnd/>
              <a:tailEnd type="triangle" w="med" len="med"/>
            </a:ln>
          </p:spPr>
        </p:cxnSp>
        <p:cxnSp>
          <p:nvCxnSpPr>
            <p:cNvPr id="16411" name="Straight Arrow Connector 38"/>
            <p:cNvCxnSpPr>
              <a:cxnSpLocks noChangeShapeType="1"/>
            </p:cNvCxnSpPr>
            <p:nvPr/>
          </p:nvCxnSpPr>
          <p:spPr bwMode="auto">
            <a:xfrm>
              <a:off x="193675" y="5845175"/>
              <a:ext cx="3022600" cy="1588"/>
            </a:xfrm>
            <a:prstGeom prst="straightConnector1">
              <a:avLst/>
            </a:prstGeom>
            <a:noFill/>
            <a:ln w="19050" algn="ctr">
              <a:solidFill>
                <a:srgbClr val="0000FF"/>
              </a:solidFill>
              <a:round/>
              <a:headEnd/>
              <a:tailEnd type="triangle" w="med" len="med"/>
            </a:ln>
          </p:spPr>
        </p:cxnSp>
        <p:cxnSp>
          <p:nvCxnSpPr>
            <p:cNvPr id="16412" name="Straight Arrow Connector 39"/>
            <p:cNvCxnSpPr>
              <a:cxnSpLocks noChangeShapeType="1"/>
            </p:cNvCxnSpPr>
            <p:nvPr/>
          </p:nvCxnSpPr>
          <p:spPr bwMode="auto">
            <a:xfrm>
              <a:off x="193675" y="6210300"/>
              <a:ext cx="3022600" cy="1588"/>
            </a:xfrm>
            <a:prstGeom prst="straightConnector1">
              <a:avLst/>
            </a:prstGeom>
            <a:noFill/>
            <a:ln w="19050" algn="ctr">
              <a:solidFill>
                <a:srgbClr val="0000FF"/>
              </a:solidFill>
              <a:round/>
              <a:headEnd/>
              <a:tailEnd type="triangle" w="med" len="med"/>
            </a:ln>
          </p:spPr>
        </p:cxnSp>
        <p:sp>
          <p:nvSpPr>
            <p:cNvPr id="16413" name="Text Box 61"/>
            <p:cNvSpPr txBox="1">
              <a:spLocks noChangeArrowheads="1"/>
            </p:cNvSpPr>
            <p:nvPr/>
          </p:nvSpPr>
          <p:spPr bwMode="auto">
            <a:xfrm>
              <a:off x="3294063" y="3500438"/>
              <a:ext cx="909637" cy="523875"/>
            </a:xfrm>
            <a:prstGeom prst="rect">
              <a:avLst/>
            </a:prstGeom>
            <a:noFill/>
            <a:ln w="9525">
              <a:noFill/>
              <a:miter lim="800000"/>
              <a:headEnd/>
              <a:tailEnd/>
            </a:ln>
          </p:spPr>
          <p:txBody>
            <a:bodyPr>
              <a:spAutoFit/>
            </a:bodyPr>
            <a:lstStyle/>
            <a:p>
              <a:pPr eaLnBrk="0" hangingPunct="0"/>
              <a:r>
                <a:rPr lang="en-US" sz="1400" b="0"/>
                <a:t>A</a:t>
              </a:r>
            </a:p>
            <a:p>
              <a:pPr eaLnBrk="0" hangingPunct="0"/>
              <a:endParaRPr lang="en-US" sz="1400" b="0"/>
            </a:p>
          </p:txBody>
        </p:sp>
        <p:sp>
          <p:nvSpPr>
            <p:cNvPr id="16414" name="Text Box 61"/>
            <p:cNvSpPr txBox="1">
              <a:spLocks noChangeArrowheads="1"/>
            </p:cNvSpPr>
            <p:nvPr/>
          </p:nvSpPr>
          <p:spPr bwMode="auto">
            <a:xfrm>
              <a:off x="3294063" y="3873500"/>
              <a:ext cx="909637" cy="523875"/>
            </a:xfrm>
            <a:prstGeom prst="rect">
              <a:avLst/>
            </a:prstGeom>
            <a:noFill/>
            <a:ln w="9525">
              <a:noFill/>
              <a:miter lim="800000"/>
              <a:headEnd/>
              <a:tailEnd/>
            </a:ln>
          </p:spPr>
          <p:txBody>
            <a:bodyPr>
              <a:spAutoFit/>
            </a:bodyPr>
            <a:lstStyle/>
            <a:p>
              <a:pPr eaLnBrk="0" hangingPunct="0"/>
              <a:r>
                <a:rPr lang="en-US" sz="1400" b="0"/>
                <a:t>B</a:t>
              </a:r>
            </a:p>
            <a:p>
              <a:pPr eaLnBrk="0" hangingPunct="0"/>
              <a:endParaRPr lang="en-US" sz="1400" b="0"/>
            </a:p>
          </p:txBody>
        </p:sp>
        <p:sp>
          <p:nvSpPr>
            <p:cNvPr id="16415" name="Text Box 61"/>
            <p:cNvSpPr txBox="1">
              <a:spLocks noChangeArrowheads="1"/>
            </p:cNvSpPr>
            <p:nvPr/>
          </p:nvSpPr>
          <p:spPr bwMode="auto">
            <a:xfrm>
              <a:off x="3294063" y="4246563"/>
              <a:ext cx="909637" cy="523875"/>
            </a:xfrm>
            <a:prstGeom prst="rect">
              <a:avLst/>
            </a:prstGeom>
            <a:noFill/>
            <a:ln w="9525">
              <a:noFill/>
              <a:miter lim="800000"/>
              <a:headEnd/>
              <a:tailEnd/>
            </a:ln>
          </p:spPr>
          <p:txBody>
            <a:bodyPr>
              <a:spAutoFit/>
            </a:bodyPr>
            <a:lstStyle/>
            <a:p>
              <a:pPr eaLnBrk="0" hangingPunct="0"/>
              <a:r>
                <a:rPr lang="en-US" sz="1400" b="0"/>
                <a:t>C</a:t>
              </a:r>
            </a:p>
            <a:p>
              <a:pPr eaLnBrk="0" hangingPunct="0"/>
              <a:endParaRPr lang="en-US" sz="1400" b="0"/>
            </a:p>
          </p:txBody>
        </p:sp>
        <p:sp>
          <p:nvSpPr>
            <p:cNvPr id="16416" name="Text Box 61"/>
            <p:cNvSpPr txBox="1">
              <a:spLocks noChangeArrowheads="1"/>
            </p:cNvSpPr>
            <p:nvPr/>
          </p:nvSpPr>
          <p:spPr bwMode="auto">
            <a:xfrm>
              <a:off x="3294063" y="4621213"/>
              <a:ext cx="909637" cy="523875"/>
            </a:xfrm>
            <a:prstGeom prst="rect">
              <a:avLst/>
            </a:prstGeom>
            <a:noFill/>
            <a:ln w="9525">
              <a:noFill/>
              <a:miter lim="800000"/>
              <a:headEnd/>
              <a:tailEnd/>
            </a:ln>
          </p:spPr>
          <p:txBody>
            <a:bodyPr>
              <a:spAutoFit/>
            </a:bodyPr>
            <a:lstStyle/>
            <a:p>
              <a:pPr eaLnBrk="0" hangingPunct="0"/>
              <a:r>
                <a:rPr lang="en-US" sz="1400" b="0"/>
                <a:t>D</a:t>
              </a:r>
            </a:p>
            <a:p>
              <a:pPr eaLnBrk="0" hangingPunct="0"/>
              <a:endParaRPr lang="en-US" sz="1400" b="0"/>
            </a:p>
          </p:txBody>
        </p:sp>
        <p:sp>
          <p:nvSpPr>
            <p:cNvPr id="16417" name="Text Box 61"/>
            <p:cNvSpPr txBox="1">
              <a:spLocks noChangeArrowheads="1"/>
            </p:cNvSpPr>
            <p:nvPr/>
          </p:nvSpPr>
          <p:spPr bwMode="auto">
            <a:xfrm>
              <a:off x="3294063" y="4994275"/>
              <a:ext cx="909637" cy="523875"/>
            </a:xfrm>
            <a:prstGeom prst="rect">
              <a:avLst/>
            </a:prstGeom>
            <a:noFill/>
            <a:ln w="9525">
              <a:noFill/>
              <a:miter lim="800000"/>
              <a:headEnd/>
              <a:tailEnd/>
            </a:ln>
          </p:spPr>
          <p:txBody>
            <a:bodyPr>
              <a:spAutoFit/>
            </a:bodyPr>
            <a:lstStyle/>
            <a:p>
              <a:pPr eaLnBrk="0" hangingPunct="0"/>
              <a:r>
                <a:rPr lang="en-US" sz="1400" b="0"/>
                <a:t>E</a:t>
              </a:r>
            </a:p>
            <a:p>
              <a:pPr eaLnBrk="0" hangingPunct="0"/>
              <a:endParaRPr lang="en-US" sz="1400" b="0"/>
            </a:p>
          </p:txBody>
        </p:sp>
        <p:sp>
          <p:nvSpPr>
            <p:cNvPr id="16418" name="Text Box 61"/>
            <p:cNvSpPr txBox="1">
              <a:spLocks noChangeArrowheads="1"/>
            </p:cNvSpPr>
            <p:nvPr/>
          </p:nvSpPr>
          <p:spPr bwMode="auto">
            <a:xfrm>
              <a:off x="3294063" y="5367338"/>
              <a:ext cx="909637" cy="523875"/>
            </a:xfrm>
            <a:prstGeom prst="rect">
              <a:avLst/>
            </a:prstGeom>
            <a:noFill/>
            <a:ln w="9525">
              <a:noFill/>
              <a:miter lim="800000"/>
              <a:headEnd/>
              <a:tailEnd/>
            </a:ln>
          </p:spPr>
          <p:txBody>
            <a:bodyPr>
              <a:spAutoFit/>
            </a:bodyPr>
            <a:lstStyle/>
            <a:p>
              <a:pPr eaLnBrk="0" hangingPunct="0"/>
              <a:r>
                <a:rPr lang="en-US" sz="1400" b="0"/>
                <a:t>F</a:t>
              </a:r>
            </a:p>
            <a:p>
              <a:pPr eaLnBrk="0" hangingPunct="0"/>
              <a:endParaRPr lang="en-US" sz="1400" b="0"/>
            </a:p>
          </p:txBody>
        </p:sp>
        <p:sp>
          <p:nvSpPr>
            <p:cNvPr id="16419" name="Text Box 61"/>
            <p:cNvSpPr txBox="1">
              <a:spLocks noChangeArrowheads="1"/>
            </p:cNvSpPr>
            <p:nvPr/>
          </p:nvSpPr>
          <p:spPr bwMode="auto">
            <a:xfrm>
              <a:off x="3294063" y="5741988"/>
              <a:ext cx="909637" cy="523875"/>
            </a:xfrm>
            <a:prstGeom prst="rect">
              <a:avLst/>
            </a:prstGeom>
            <a:noFill/>
            <a:ln w="9525">
              <a:noFill/>
              <a:miter lim="800000"/>
              <a:headEnd/>
              <a:tailEnd/>
            </a:ln>
          </p:spPr>
          <p:txBody>
            <a:bodyPr>
              <a:spAutoFit/>
            </a:bodyPr>
            <a:lstStyle/>
            <a:p>
              <a:pPr eaLnBrk="0" hangingPunct="0"/>
              <a:r>
                <a:rPr lang="en-US" sz="1400" b="0"/>
                <a:t>G</a:t>
              </a:r>
            </a:p>
            <a:p>
              <a:pPr eaLnBrk="0" hangingPunct="0"/>
              <a:endParaRPr lang="en-US" sz="1400" b="0"/>
            </a:p>
          </p:txBody>
        </p:sp>
        <p:sp>
          <p:nvSpPr>
            <p:cNvPr id="16420" name="Text Box 61"/>
            <p:cNvSpPr txBox="1">
              <a:spLocks noChangeArrowheads="1"/>
            </p:cNvSpPr>
            <p:nvPr/>
          </p:nvSpPr>
          <p:spPr bwMode="auto">
            <a:xfrm>
              <a:off x="3294063" y="6115050"/>
              <a:ext cx="909637" cy="523875"/>
            </a:xfrm>
            <a:prstGeom prst="rect">
              <a:avLst/>
            </a:prstGeom>
            <a:noFill/>
            <a:ln w="9525">
              <a:noFill/>
              <a:miter lim="800000"/>
              <a:headEnd/>
              <a:tailEnd/>
            </a:ln>
          </p:spPr>
          <p:txBody>
            <a:bodyPr>
              <a:spAutoFit/>
            </a:bodyPr>
            <a:lstStyle/>
            <a:p>
              <a:pPr eaLnBrk="0" hangingPunct="0"/>
              <a:r>
                <a:rPr lang="en-US" sz="1400" b="0"/>
                <a:t>H</a:t>
              </a:r>
            </a:p>
            <a:p>
              <a:pPr eaLnBrk="0" hangingPunct="0"/>
              <a:endParaRPr lang="en-US" sz="1400" b="0"/>
            </a:p>
          </p:txBody>
        </p:sp>
        <p:sp>
          <p:nvSpPr>
            <p:cNvPr id="16423" name="Text Box 61"/>
            <p:cNvSpPr txBox="1">
              <a:spLocks noChangeArrowheads="1"/>
            </p:cNvSpPr>
            <p:nvPr/>
          </p:nvSpPr>
          <p:spPr bwMode="auto">
            <a:xfrm>
              <a:off x="5372100" y="1331913"/>
              <a:ext cx="909638" cy="523875"/>
            </a:xfrm>
            <a:prstGeom prst="rect">
              <a:avLst/>
            </a:prstGeom>
            <a:noFill/>
            <a:ln w="9525">
              <a:noFill/>
              <a:miter lim="800000"/>
              <a:headEnd/>
              <a:tailEnd/>
            </a:ln>
          </p:spPr>
          <p:txBody>
            <a:bodyPr>
              <a:spAutoFit/>
            </a:bodyPr>
            <a:lstStyle/>
            <a:p>
              <a:pPr eaLnBrk="0" hangingPunct="0"/>
              <a:r>
                <a:rPr lang="en-US" sz="1400" b="0"/>
                <a:t>A</a:t>
              </a:r>
            </a:p>
            <a:p>
              <a:pPr eaLnBrk="0" hangingPunct="0"/>
              <a:endParaRPr lang="en-US" sz="1400" b="0"/>
            </a:p>
          </p:txBody>
        </p:sp>
        <p:sp>
          <p:nvSpPr>
            <p:cNvPr id="16424" name="Text Box 61"/>
            <p:cNvSpPr txBox="1">
              <a:spLocks noChangeArrowheads="1"/>
            </p:cNvSpPr>
            <p:nvPr/>
          </p:nvSpPr>
          <p:spPr bwMode="auto">
            <a:xfrm>
              <a:off x="7567613" y="1352550"/>
              <a:ext cx="909637" cy="523875"/>
            </a:xfrm>
            <a:prstGeom prst="rect">
              <a:avLst/>
            </a:prstGeom>
            <a:noFill/>
            <a:ln w="9525">
              <a:noFill/>
              <a:miter lim="800000"/>
              <a:headEnd/>
              <a:tailEnd/>
            </a:ln>
          </p:spPr>
          <p:txBody>
            <a:bodyPr>
              <a:spAutoFit/>
            </a:bodyPr>
            <a:lstStyle/>
            <a:p>
              <a:pPr eaLnBrk="0" hangingPunct="0"/>
              <a:r>
                <a:rPr lang="en-US" sz="1400" b="0" dirty="0"/>
                <a:t>B</a:t>
              </a:r>
            </a:p>
            <a:p>
              <a:pPr eaLnBrk="0" hangingPunct="0"/>
              <a:endParaRPr lang="en-US" sz="1400" b="0" dirty="0"/>
            </a:p>
          </p:txBody>
        </p:sp>
        <p:sp>
          <p:nvSpPr>
            <p:cNvPr id="16425" name="Text Box 61"/>
            <p:cNvSpPr txBox="1">
              <a:spLocks noChangeArrowheads="1"/>
            </p:cNvSpPr>
            <p:nvPr/>
          </p:nvSpPr>
          <p:spPr bwMode="auto">
            <a:xfrm>
              <a:off x="5372100" y="2733675"/>
              <a:ext cx="909638" cy="523875"/>
            </a:xfrm>
            <a:prstGeom prst="rect">
              <a:avLst/>
            </a:prstGeom>
            <a:noFill/>
            <a:ln w="9525">
              <a:noFill/>
              <a:miter lim="800000"/>
              <a:headEnd/>
              <a:tailEnd/>
            </a:ln>
          </p:spPr>
          <p:txBody>
            <a:bodyPr>
              <a:spAutoFit/>
            </a:bodyPr>
            <a:lstStyle/>
            <a:p>
              <a:pPr eaLnBrk="0" hangingPunct="0"/>
              <a:r>
                <a:rPr lang="en-US" sz="1400" b="0"/>
                <a:t>C</a:t>
              </a:r>
            </a:p>
            <a:p>
              <a:pPr eaLnBrk="0" hangingPunct="0"/>
              <a:endParaRPr lang="en-US" sz="1400" b="0"/>
            </a:p>
          </p:txBody>
        </p:sp>
        <p:sp>
          <p:nvSpPr>
            <p:cNvPr id="16426" name="Text Box 61"/>
            <p:cNvSpPr txBox="1">
              <a:spLocks noChangeArrowheads="1"/>
            </p:cNvSpPr>
            <p:nvPr/>
          </p:nvSpPr>
          <p:spPr bwMode="auto">
            <a:xfrm>
              <a:off x="7567613" y="2698750"/>
              <a:ext cx="909637" cy="523875"/>
            </a:xfrm>
            <a:prstGeom prst="rect">
              <a:avLst/>
            </a:prstGeom>
            <a:noFill/>
            <a:ln w="9525">
              <a:noFill/>
              <a:miter lim="800000"/>
              <a:headEnd/>
              <a:tailEnd/>
            </a:ln>
          </p:spPr>
          <p:txBody>
            <a:bodyPr>
              <a:spAutoFit/>
            </a:bodyPr>
            <a:lstStyle/>
            <a:p>
              <a:pPr eaLnBrk="0" hangingPunct="0"/>
              <a:r>
                <a:rPr lang="en-US" sz="1400" b="0"/>
                <a:t>D</a:t>
              </a:r>
            </a:p>
            <a:p>
              <a:pPr eaLnBrk="0" hangingPunct="0"/>
              <a:endParaRPr lang="en-US" sz="1400" b="0"/>
            </a:p>
          </p:txBody>
        </p:sp>
        <p:sp>
          <p:nvSpPr>
            <p:cNvPr id="16427" name="Text Box 61"/>
            <p:cNvSpPr txBox="1">
              <a:spLocks noChangeArrowheads="1"/>
            </p:cNvSpPr>
            <p:nvPr/>
          </p:nvSpPr>
          <p:spPr bwMode="auto">
            <a:xfrm>
              <a:off x="5372100" y="3970338"/>
              <a:ext cx="909638" cy="523875"/>
            </a:xfrm>
            <a:prstGeom prst="rect">
              <a:avLst/>
            </a:prstGeom>
            <a:noFill/>
            <a:ln w="9525">
              <a:noFill/>
              <a:miter lim="800000"/>
              <a:headEnd/>
              <a:tailEnd/>
            </a:ln>
          </p:spPr>
          <p:txBody>
            <a:bodyPr>
              <a:spAutoFit/>
            </a:bodyPr>
            <a:lstStyle/>
            <a:p>
              <a:pPr eaLnBrk="0" hangingPunct="0"/>
              <a:r>
                <a:rPr lang="en-US" sz="1400" b="0"/>
                <a:t>E</a:t>
              </a:r>
            </a:p>
            <a:p>
              <a:pPr eaLnBrk="0" hangingPunct="0"/>
              <a:endParaRPr lang="en-US" sz="1400" b="0"/>
            </a:p>
          </p:txBody>
        </p:sp>
        <p:sp>
          <p:nvSpPr>
            <p:cNvPr id="16428" name="Text Box 61"/>
            <p:cNvSpPr txBox="1">
              <a:spLocks noChangeArrowheads="1"/>
            </p:cNvSpPr>
            <p:nvPr/>
          </p:nvSpPr>
          <p:spPr bwMode="auto">
            <a:xfrm>
              <a:off x="7567613" y="3981450"/>
              <a:ext cx="909637" cy="523875"/>
            </a:xfrm>
            <a:prstGeom prst="rect">
              <a:avLst/>
            </a:prstGeom>
            <a:noFill/>
            <a:ln w="9525">
              <a:noFill/>
              <a:miter lim="800000"/>
              <a:headEnd/>
              <a:tailEnd/>
            </a:ln>
          </p:spPr>
          <p:txBody>
            <a:bodyPr>
              <a:spAutoFit/>
            </a:bodyPr>
            <a:lstStyle/>
            <a:p>
              <a:pPr eaLnBrk="0" hangingPunct="0"/>
              <a:r>
                <a:rPr lang="en-US" sz="1400" b="0"/>
                <a:t>F</a:t>
              </a:r>
            </a:p>
            <a:p>
              <a:pPr eaLnBrk="0" hangingPunct="0"/>
              <a:endParaRPr lang="en-US" sz="1400" b="0"/>
            </a:p>
          </p:txBody>
        </p:sp>
        <p:sp>
          <p:nvSpPr>
            <p:cNvPr id="16429" name="Text Box 61"/>
            <p:cNvSpPr txBox="1">
              <a:spLocks noChangeArrowheads="1"/>
            </p:cNvSpPr>
            <p:nvPr/>
          </p:nvSpPr>
          <p:spPr bwMode="auto">
            <a:xfrm>
              <a:off x="5826125" y="5329238"/>
              <a:ext cx="909638" cy="523875"/>
            </a:xfrm>
            <a:prstGeom prst="rect">
              <a:avLst/>
            </a:prstGeom>
            <a:noFill/>
            <a:ln w="9525">
              <a:noFill/>
              <a:miter lim="800000"/>
              <a:headEnd/>
              <a:tailEnd/>
            </a:ln>
          </p:spPr>
          <p:txBody>
            <a:bodyPr>
              <a:spAutoFit/>
            </a:bodyPr>
            <a:lstStyle/>
            <a:p>
              <a:pPr eaLnBrk="0" hangingPunct="0"/>
              <a:r>
                <a:rPr lang="en-US" sz="1400" b="0"/>
                <a:t>G</a:t>
              </a:r>
            </a:p>
            <a:p>
              <a:pPr eaLnBrk="0" hangingPunct="0"/>
              <a:endParaRPr lang="en-US" sz="1400" b="0"/>
            </a:p>
          </p:txBody>
        </p:sp>
        <p:sp>
          <p:nvSpPr>
            <p:cNvPr id="16430" name="Text Box 61"/>
            <p:cNvSpPr txBox="1">
              <a:spLocks noChangeArrowheads="1"/>
            </p:cNvSpPr>
            <p:nvPr/>
          </p:nvSpPr>
          <p:spPr bwMode="auto">
            <a:xfrm>
              <a:off x="7567613" y="5329238"/>
              <a:ext cx="909637" cy="523875"/>
            </a:xfrm>
            <a:prstGeom prst="rect">
              <a:avLst/>
            </a:prstGeom>
            <a:noFill/>
            <a:ln w="9525">
              <a:noFill/>
              <a:miter lim="800000"/>
              <a:headEnd/>
              <a:tailEnd/>
            </a:ln>
          </p:spPr>
          <p:txBody>
            <a:bodyPr>
              <a:spAutoFit/>
            </a:bodyPr>
            <a:lstStyle/>
            <a:p>
              <a:pPr eaLnBrk="0" hangingPunct="0"/>
              <a:r>
                <a:rPr lang="en-US" sz="1400" b="0"/>
                <a:t>H</a:t>
              </a:r>
            </a:p>
            <a:p>
              <a:pPr eaLnBrk="0" hangingPunct="0"/>
              <a:endParaRPr lang="en-US" sz="1400" b="0"/>
            </a:p>
          </p:txBody>
        </p:sp>
        <p:sp>
          <p:nvSpPr>
            <p:cNvPr id="16431" name="Text Box 61"/>
            <p:cNvSpPr txBox="1">
              <a:spLocks noChangeArrowheads="1"/>
            </p:cNvSpPr>
            <p:nvPr/>
          </p:nvSpPr>
          <p:spPr bwMode="auto">
            <a:xfrm>
              <a:off x="4054966" y="952501"/>
              <a:ext cx="2936770" cy="688125"/>
            </a:xfrm>
            <a:prstGeom prst="rect">
              <a:avLst/>
            </a:prstGeom>
            <a:noFill/>
            <a:ln w="9525">
              <a:noFill/>
              <a:miter lim="800000"/>
              <a:headEnd/>
              <a:tailEnd/>
            </a:ln>
          </p:spPr>
          <p:txBody>
            <a:bodyPr wrap="square">
              <a:spAutoFit/>
            </a:bodyPr>
            <a:lstStyle/>
            <a:p>
              <a:pPr eaLnBrk="0" hangingPunct="0"/>
              <a:r>
                <a:rPr lang="en-US" sz="1800" b="0" dirty="0"/>
                <a:t>550 nm-deep </a:t>
              </a:r>
              <a:r>
                <a:rPr lang="en-US" sz="1800" b="0" dirty="0" smtClean="0"/>
                <a:t>cavities:</a:t>
              </a:r>
              <a:endParaRPr lang="en-US" sz="1800" b="0" dirty="0"/>
            </a:p>
            <a:p>
              <a:pPr eaLnBrk="0" hangingPunct="0"/>
              <a:endParaRPr lang="en-US" sz="1800" b="0" dirty="0"/>
            </a:p>
          </p:txBody>
        </p:sp>
        <p:sp>
          <p:nvSpPr>
            <p:cNvPr id="16432" name="Oval 49"/>
            <p:cNvSpPr>
              <a:spLocks noChangeArrowheads="1"/>
            </p:cNvSpPr>
            <p:nvPr/>
          </p:nvSpPr>
          <p:spPr bwMode="auto">
            <a:xfrm>
              <a:off x="6694102" y="1077913"/>
              <a:ext cx="109538" cy="109537"/>
            </a:xfrm>
            <a:prstGeom prst="ellipse">
              <a:avLst/>
            </a:prstGeom>
            <a:solidFill>
              <a:srgbClr val="0000FF"/>
            </a:solidFill>
            <a:ln w="12700" algn="ctr">
              <a:noFill/>
              <a:round/>
              <a:headEnd/>
              <a:tailEnd/>
            </a:ln>
          </p:spPr>
          <p:txBody>
            <a:bodyPr lIns="91167" tIns="45583" rIns="91167" bIns="45583"/>
            <a:lstStyle/>
            <a:p>
              <a:pPr defTabSz="903288" eaLnBrk="0" hangingPunct="0">
                <a:buFontTx/>
                <a:buChar char="•"/>
                <a:tabLst>
                  <a:tab pos="3046413" algn="l"/>
                </a:tabLst>
              </a:pPr>
              <a:endParaRPr lang="en-US"/>
            </a:p>
          </p:txBody>
        </p:sp>
        <p:sp>
          <p:nvSpPr>
            <p:cNvPr id="52" name="Text Box 61"/>
            <p:cNvSpPr txBox="1">
              <a:spLocks noChangeArrowheads="1"/>
            </p:cNvSpPr>
            <p:nvPr/>
          </p:nvSpPr>
          <p:spPr bwMode="auto">
            <a:xfrm>
              <a:off x="6779830" y="952501"/>
              <a:ext cx="824832" cy="646331"/>
            </a:xfrm>
            <a:prstGeom prst="rect">
              <a:avLst/>
            </a:prstGeom>
            <a:noFill/>
            <a:ln w="9525">
              <a:noFill/>
              <a:miter lim="800000"/>
              <a:headEnd/>
              <a:tailEnd/>
            </a:ln>
          </p:spPr>
          <p:txBody>
            <a:bodyPr wrap="square">
              <a:spAutoFit/>
            </a:bodyPr>
            <a:lstStyle/>
            <a:p>
              <a:pPr eaLnBrk="0" hangingPunct="0"/>
              <a:r>
                <a:rPr lang="en-US" sz="1800" b="0" dirty="0" err="1" smtClean="0"/>
                <a:t>Exp’t</a:t>
              </a:r>
              <a:endParaRPr lang="en-US" sz="1800" b="0" dirty="0"/>
            </a:p>
            <a:p>
              <a:pPr eaLnBrk="0" hangingPunct="0"/>
              <a:endParaRPr lang="en-US" sz="1800" b="0" dirty="0"/>
            </a:p>
          </p:txBody>
        </p:sp>
        <p:sp>
          <p:nvSpPr>
            <p:cNvPr id="54" name="Text Box 61"/>
            <p:cNvSpPr txBox="1">
              <a:spLocks noChangeArrowheads="1"/>
            </p:cNvSpPr>
            <p:nvPr/>
          </p:nvSpPr>
          <p:spPr bwMode="auto">
            <a:xfrm>
              <a:off x="7721211" y="950913"/>
              <a:ext cx="1422790" cy="646331"/>
            </a:xfrm>
            <a:prstGeom prst="rect">
              <a:avLst/>
            </a:prstGeom>
            <a:noFill/>
            <a:ln w="9525">
              <a:noFill/>
              <a:miter lim="800000"/>
              <a:headEnd/>
              <a:tailEnd/>
            </a:ln>
          </p:spPr>
          <p:txBody>
            <a:bodyPr wrap="square">
              <a:spAutoFit/>
            </a:bodyPr>
            <a:lstStyle/>
            <a:p>
              <a:pPr eaLnBrk="0" hangingPunct="0"/>
              <a:r>
                <a:rPr lang="en-US" sz="1800" b="0" dirty="0" smtClean="0"/>
                <a:t>Simulation</a:t>
              </a:r>
              <a:endParaRPr lang="en-US" sz="1800" b="0" dirty="0"/>
            </a:p>
            <a:p>
              <a:pPr eaLnBrk="0" hangingPunct="0"/>
              <a:endParaRPr lang="en-US" sz="1800" b="0" dirty="0"/>
            </a:p>
          </p:txBody>
        </p:sp>
        <p:cxnSp>
          <p:nvCxnSpPr>
            <p:cNvPr id="58" name="Straight Connector 57"/>
            <p:cNvCxnSpPr/>
            <p:nvPr/>
          </p:nvCxnSpPr>
          <p:spPr bwMode="auto">
            <a:xfrm>
              <a:off x="7567590" y="1130304"/>
              <a:ext cx="177948" cy="0"/>
            </a:xfrm>
            <a:prstGeom prst="line">
              <a:avLst/>
            </a:prstGeom>
            <a:noFill/>
            <a:ln w="28575" cap="flat" cmpd="sng" algn="ctr">
              <a:solidFill>
                <a:srgbClr val="0000FF"/>
              </a:solidFill>
              <a:prstDash val="solid"/>
              <a:round/>
              <a:headEnd type="none" w="med" len="med"/>
              <a:tailEnd type="none" w="med" len="med"/>
            </a:ln>
            <a:effectLst/>
          </p:spPr>
        </p:cxnSp>
      </p:grpSp>
      <p:sp>
        <p:nvSpPr>
          <p:cNvPr id="63"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Our NIL simulation technique has been experimentally validated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If imprinted layer is an etch-mask, RLT specifications depend on resist properties</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7</a:t>
            </a:fld>
            <a:endParaRPr lang="en-US" smtClean="0"/>
          </a:p>
        </p:txBody>
      </p:sp>
      <p:pic>
        <p:nvPicPr>
          <p:cNvPr id="55297" name="Picture 1" descr="RLT_nomenclature"/>
          <p:cNvPicPr>
            <a:picLocks noChangeAspect="1" noChangeArrowheads="1"/>
          </p:cNvPicPr>
          <p:nvPr/>
        </p:nvPicPr>
        <p:blipFill>
          <a:blip r:embed="rId4" cstate="print"/>
          <a:srcRect/>
          <a:stretch>
            <a:fillRect/>
          </a:stretch>
        </p:blipFill>
        <p:spPr bwMode="auto">
          <a:xfrm>
            <a:off x="2075675" y="1277640"/>
            <a:ext cx="4970163" cy="2497005"/>
          </a:xfrm>
          <a:prstGeom prst="rect">
            <a:avLst/>
          </a:prstGeom>
          <a:noFill/>
          <a:ln w="9525">
            <a:noFill/>
            <a:miter lim="800000"/>
            <a:headEnd/>
            <a:tailEnd/>
          </a:ln>
        </p:spPr>
      </p:pic>
      <p:sp>
        <p:nvSpPr>
          <p:cNvPr id="5" name="Rectangle 8"/>
          <p:cNvSpPr>
            <a:spLocks noChangeArrowheads="1"/>
          </p:cNvSpPr>
          <p:nvPr/>
        </p:nvSpPr>
        <p:spPr bwMode="auto">
          <a:xfrm>
            <a:off x="232235" y="4309408"/>
            <a:ext cx="8691376" cy="1923157"/>
          </a:xfrm>
          <a:prstGeom prst="rect">
            <a:avLst/>
          </a:prstGeom>
          <a:noFill/>
          <a:ln w="12700">
            <a:noFill/>
            <a:miter lim="800000"/>
            <a:headEnd/>
            <a:tailEnd/>
          </a:ln>
        </p:spPr>
        <p:txBody>
          <a:bodyPr lIns="182880" tIns="137160" rIns="182880" bIns="137160"/>
          <a:lstStyle/>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a:t>
            </a:r>
            <a:r>
              <a:rPr lang="en-US" sz="2400" i="1" dirty="0" smtClean="0">
                <a:solidFill>
                  <a:srgbClr val="800000"/>
                </a:solidFill>
              </a:rPr>
              <a:t>h</a:t>
            </a:r>
            <a:r>
              <a:rPr lang="en-US" sz="2400" dirty="0" smtClean="0">
                <a:solidFill>
                  <a:srgbClr val="800000"/>
                </a:solidFill>
              </a:rPr>
              <a:t> + </a:t>
            </a:r>
            <a:r>
              <a:rPr lang="en-US" sz="2400" i="1" dirty="0" err="1" smtClean="0">
                <a:solidFill>
                  <a:srgbClr val="800000"/>
                </a:solidFill>
              </a:rPr>
              <a:t>r</a:t>
            </a:r>
            <a:r>
              <a:rPr lang="en-US" sz="2400" baseline="-25000" dirty="0" err="1" smtClean="0">
                <a:solidFill>
                  <a:srgbClr val="800000"/>
                </a:solidFill>
              </a:rPr>
              <a:t>max</a:t>
            </a:r>
            <a:r>
              <a:rPr lang="en-US" sz="2400" dirty="0" smtClean="0">
                <a:solidFill>
                  <a:srgbClr val="800000"/>
                </a:solidFill>
              </a:rPr>
              <a:t>)/</a:t>
            </a:r>
            <a:r>
              <a:rPr lang="en-US" sz="2400" i="1" dirty="0" err="1" smtClean="0">
                <a:solidFill>
                  <a:srgbClr val="800000"/>
                </a:solidFill>
              </a:rPr>
              <a:t>r</a:t>
            </a:r>
            <a:r>
              <a:rPr lang="en-US" sz="2400" baseline="-25000" dirty="0" err="1" smtClean="0">
                <a:solidFill>
                  <a:srgbClr val="800000"/>
                </a:solidFill>
              </a:rPr>
              <a:t>max</a:t>
            </a:r>
            <a:r>
              <a:rPr lang="en-US" sz="2400" dirty="0" smtClean="0">
                <a:solidFill>
                  <a:srgbClr val="800000"/>
                </a:solidFill>
              </a:rPr>
              <a:t> must be large enough for mask to remain intact throughout etch process</a:t>
            </a:r>
          </a:p>
          <a:p>
            <a:pPr marL="342900" indent="-342900" defTabSz="903288" eaLnBrk="0" hangingPunct="0">
              <a:lnSpc>
                <a:spcPts val="3000"/>
              </a:lnSpc>
              <a:spcBef>
                <a:spcPct val="20000"/>
              </a:spcBef>
              <a:buFontTx/>
              <a:buChar char="•"/>
              <a:tabLst>
                <a:tab pos="3046413" algn="l"/>
              </a:tabLst>
            </a:pPr>
            <a:r>
              <a:rPr lang="en-US" sz="2400" dirty="0" smtClean="0">
                <a:solidFill>
                  <a:srgbClr val="800000"/>
                </a:solidFill>
              </a:rPr>
              <a:t>Largest allowable </a:t>
            </a:r>
            <a:r>
              <a:rPr lang="en-US" sz="2400" i="1" dirty="0" err="1" smtClean="0">
                <a:solidFill>
                  <a:srgbClr val="800000"/>
                </a:solidFill>
              </a:rPr>
              <a:t>r</a:t>
            </a:r>
            <a:r>
              <a:rPr lang="en-US" sz="2400" baseline="-25000" dirty="0" err="1" smtClean="0">
                <a:solidFill>
                  <a:srgbClr val="800000"/>
                </a:solidFill>
              </a:rPr>
              <a:t>max</a:t>
            </a:r>
            <a:r>
              <a:rPr lang="en-US" sz="2400" dirty="0" smtClean="0">
                <a:solidFill>
                  <a:srgbClr val="800000"/>
                </a:solidFill>
              </a:rPr>
              <a:t> – </a:t>
            </a:r>
            <a:r>
              <a:rPr lang="en-US" sz="2400" i="1" dirty="0" err="1" smtClean="0">
                <a:solidFill>
                  <a:srgbClr val="800000"/>
                </a:solidFill>
              </a:rPr>
              <a:t>r</a:t>
            </a:r>
            <a:r>
              <a:rPr lang="en-US" sz="2400" baseline="-25000" dirty="0" err="1" smtClean="0">
                <a:solidFill>
                  <a:srgbClr val="800000"/>
                </a:solidFill>
              </a:rPr>
              <a:t>min</a:t>
            </a:r>
            <a:r>
              <a:rPr lang="en-US" sz="2400" baseline="-25000" dirty="0" smtClean="0">
                <a:solidFill>
                  <a:srgbClr val="800000"/>
                </a:solidFill>
              </a:rPr>
              <a:t> </a:t>
            </a:r>
            <a:r>
              <a:rPr lang="en-US" sz="2400" dirty="0" smtClean="0">
                <a:solidFill>
                  <a:srgbClr val="800000"/>
                </a:solidFill>
              </a:rPr>
              <a:t>is likely determined by lateral etch rate and critical dimension specification</a:t>
            </a:r>
            <a:endParaRPr lang="en-US" sz="2000" dirty="0" smtClean="0"/>
          </a:p>
          <a:p>
            <a:pPr marL="800100" lvl="1" indent="-342900" defTabSz="903288" eaLnBrk="0" hangingPunct="0">
              <a:lnSpc>
                <a:spcPts val="2400"/>
              </a:lnSpc>
              <a:spcBef>
                <a:spcPct val="20000"/>
              </a:spcBef>
              <a:buFontTx/>
              <a:buChar char="•"/>
              <a:tabLst>
                <a:tab pos="3046413" algn="l"/>
              </a:tabLst>
            </a:pPr>
            <a:endParaRPr lang="en-US" sz="2000" dirty="0" smtClean="0"/>
          </a:p>
          <a:p>
            <a:pPr marL="800100" lvl="1" indent="-342900" defTabSz="903288" eaLnBrk="0" hangingPunct="0">
              <a:lnSpc>
                <a:spcPts val="2400"/>
              </a:lnSpc>
              <a:spcBef>
                <a:spcPct val="20000"/>
              </a:spcBef>
              <a:buFontTx/>
              <a:buChar char="•"/>
              <a:tabLst>
                <a:tab pos="3046413" algn="l"/>
              </a:tabLst>
            </a:pPr>
            <a:endParaRPr lang="en-US" sz="2000" dirty="0" smtClean="0"/>
          </a:p>
          <a:p>
            <a:pPr marL="800100" lvl="1"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800100" lvl="1" indent="-342900" defTabSz="903288" eaLnBrk="0" hangingPunct="0">
              <a:lnSpc>
                <a:spcPts val="3000"/>
              </a:lnSpc>
              <a:spcBef>
                <a:spcPct val="20000"/>
              </a:spcBef>
              <a:buFontTx/>
              <a:buChar char="•"/>
              <a:tabLst>
                <a:tab pos="3046413" algn="l"/>
              </a:tabLst>
            </a:pPr>
            <a:endParaRPr lang="en-US" sz="2400" dirty="0" smtClean="0">
              <a:solidFill>
                <a:srgbClr val="800000"/>
              </a:solidFill>
            </a:endParaRPr>
          </a:p>
          <a:p>
            <a:pPr marL="342900" indent="-342900" defTabSz="903288" eaLnBrk="0" hangingPunct="0">
              <a:lnSpc>
                <a:spcPts val="3000"/>
              </a:lnSpc>
              <a:spcBef>
                <a:spcPct val="20000"/>
              </a:spcBef>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buFontTx/>
              <a:buChar char="•"/>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tabLst>
                <a:tab pos="3046413" algn="l"/>
              </a:tabLst>
            </a:pPr>
            <a:endParaRPr lang="en-US" sz="2000" b="0" dirty="0">
              <a:cs typeface="Times New Roman" pitchFamily="18" charset="0"/>
            </a:endParaRPr>
          </a:p>
          <a:p>
            <a:pPr marL="663575" lvl="1" indent="-206375" defTabSz="903288" eaLnBrk="0" fontAlgn="t" hangingPunct="0">
              <a:lnSpc>
                <a:spcPts val="2500"/>
              </a:lnSpc>
              <a:buSzPct val="100000"/>
              <a:buFontTx/>
              <a:buChar char="•"/>
              <a:tabLst>
                <a:tab pos="3046413" algn="l"/>
              </a:tabLst>
            </a:pPr>
            <a:endParaRPr lang="en-US" sz="2400" dirty="0">
              <a:solidFill>
                <a:srgbClr val="800000"/>
              </a:solidFill>
            </a:endParaRPr>
          </a:p>
          <a:p>
            <a:pPr marL="663575" lvl="1" indent="-206375" defTabSz="903288" eaLnBrk="0" fontAlgn="t" hangingPunct="0">
              <a:lnSpc>
                <a:spcPts val="2500"/>
              </a:lnSpc>
              <a:buSzPct val="100000"/>
              <a:tabLst>
                <a:tab pos="3046413" algn="l"/>
              </a:tabLst>
            </a:pPr>
            <a:endParaRPr lang="en-US" sz="2000" dirty="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ll_time_vs_W.jpg"/>
          <p:cNvPicPr>
            <a:picLocks noChangeAspect="1"/>
          </p:cNvPicPr>
          <p:nvPr/>
        </p:nvPicPr>
        <p:blipFill>
          <a:blip r:embed="rId4" cstate="print"/>
          <a:stretch>
            <a:fillRect/>
          </a:stretch>
        </p:blipFill>
        <p:spPr>
          <a:xfrm>
            <a:off x="537670" y="1201510"/>
            <a:ext cx="8055141" cy="5453510"/>
          </a:xfrm>
          <a:prstGeom prst="rect">
            <a:avLst/>
          </a:prstGeom>
        </p:spPr>
      </p:pic>
      <p:sp>
        <p:nvSpPr>
          <p:cNvPr id="5" name="Rectangle 4"/>
          <p:cNvSpPr/>
          <p:nvPr/>
        </p:nvSpPr>
        <p:spPr bwMode="auto">
          <a:xfrm>
            <a:off x="3765495" y="966851"/>
            <a:ext cx="4992650" cy="5688170"/>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37671" y="3514230"/>
            <a:ext cx="3227824" cy="3217599"/>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
        <p:nvSpPr>
          <p:cNvPr id="19457" name="Rectangle 2"/>
          <p:cNvSpPr>
            <a:spLocks noGrp="1" noChangeArrowheads="1"/>
          </p:cNvSpPr>
          <p:nvPr>
            <p:ph type="title"/>
          </p:nvPr>
        </p:nvSpPr>
        <p:spPr>
          <a:xfrm>
            <a:off x="0" y="176275"/>
            <a:ext cx="9144000" cy="790575"/>
          </a:xfrm>
        </p:spPr>
        <p:txBody>
          <a:bodyPr/>
          <a:lstStyle/>
          <a:p>
            <a:pPr>
              <a:lnSpc>
                <a:spcPts val="3100"/>
              </a:lnSpc>
            </a:pPr>
            <a:r>
              <a:rPr lang="en-US" sz="3200" dirty="0" smtClean="0"/>
              <a:t>Cavity-filling time depends on length-scale of pattern-density variation, and stamp stiffness</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8</a:t>
            </a:fld>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88150"/>
            <a:ext cx="9144000" cy="790575"/>
          </a:xfrm>
        </p:spPr>
        <p:txBody>
          <a:bodyPr/>
          <a:lstStyle/>
          <a:p>
            <a:pPr>
              <a:lnSpc>
                <a:spcPts val="3100"/>
              </a:lnSpc>
            </a:pPr>
            <a:r>
              <a:rPr lang="en-US" sz="3200" dirty="0" smtClean="0"/>
              <a:t>Time to satisfy target for RLT uniformity scales as ~W</a:t>
            </a:r>
            <a:r>
              <a:rPr lang="en-US" sz="3200" baseline="30000" dirty="0" smtClean="0"/>
              <a:t>2</a:t>
            </a:r>
            <a:r>
              <a:rPr lang="en-US" sz="3200" baseline="-25000" dirty="0" smtClean="0"/>
              <a:t> </a:t>
            </a:r>
            <a:r>
              <a:rPr lang="en-US" sz="3200" dirty="0" smtClean="0"/>
              <a:t>for </a:t>
            </a:r>
            <a:r>
              <a:rPr lang="el-GR" sz="3200" dirty="0" smtClean="0"/>
              <a:t>Δρ</a:t>
            </a:r>
            <a:r>
              <a:rPr lang="en-US" sz="3200" dirty="0" smtClean="0"/>
              <a:t> above a threshold</a:t>
            </a:r>
          </a:p>
        </p:txBody>
      </p:sp>
      <p:sp>
        <p:nvSpPr>
          <p:cNvPr id="19458" name="Slide Number Placeholder 3"/>
          <p:cNvSpPr>
            <a:spLocks noGrp="1"/>
          </p:cNvSpPr>
          <p:nvPr>
            <p:ph type="sldNum" sz="quarter" idx="10"/>
          </p:nvPr>
        </p:nvSpPr>
        <p:spPr>
          <a:noFill/>
        </p:spPr>
        <p:txBody>
          <a:bodyPr/>
          <a:lstStyle/>
          <a:p>
            <a:fld id="{258DA2F2-C11C-4622-AB98-7DACD90B9BE2}" type="slidenum">
              <a:rPr lang="en-US" smtClean="0"/>
              <a:pPr/>
              <a:t>9</a:t>
            </a:fld>
            <a:endParaRPr lang="en-US" smtClean="0"/>
          </a:p>
        </p:txBody>
      </p:sp>
      <p:pic>
        <p:nvPicPr>
          <p:cNvPr id="37" name="Picture 36" descr="Time_RLT_spec.jpg"/>
          <p:cNvPicPr>
            <a:picLocks noChangeAspect="1"/>
          </p:cNvPicPr>
          <p:nvPr/>
        </p:nvPicPr>
        <p:blipFill>
          <a:blip r:embed="rId4" cstate="print"/>
          <a:stretch>
            <a:fillRect/>
          </a:stretch>
        </p:blipFill>
        <p:spPr>
          <a:xfrm>
            <a:off x="539475" y="1132713"/>
            <a:ext cx="7911430" cy="5543450"/>
          </a:xfrm>
          <a:prstGeom prst="rect">
            <a:avLst/>
          </a:prstGeom>
        </p:spPr>
      </p:pic>
      <p:sp>
        <p:nvSpPr>
          <p:cNvPr id="38" name="Rectangle 37"/>
          <p:cNvSpPr/>
          <p:nvPr/>
        </p:nvSpPr>
        <p:spPr bwMode="auto">
          <a:xfrm>
            <a:off x="4610405" y="2891330"/>
            <a:ext cx="4109335" cy="3784833"/>
          </a:xfrm>
          <a:prstGeom prst="rect">
            <a:avLst/>
          </a:prstGeom>
          <a:solidFill>
            <a:schemeClr val="bg1"/>
          </a:solidFill>
          <a:ln w="12700" cap="flat" cmpd="sng" algn="ctr">
            <a:noFill/>
            <a:prstDash val="solid"/>
            <a:round/>
            <a:headEnd type="none" w="med" len="med"/>
            <a:tailEnd type="none" w="med" len="med"/>
          </a:ln>
          <a:effectLst/>
        </p:spPr>
        <p:txBody>
          <a:bodyPr vert="horz" wrap="square" lIns="91167" tIns="45583" rIns="91167" bIns="45583" numCol="1" rtlCol="0" anchor="t" anchorCtr="0" compatLnSpc="1">
            <a:prstTxWarp prst="textNoShape">
              <a:avLst/>
            </a:prstTxWarp>
          </a:bodyPr>
          <a:lstStyle/>
          <a:p>
            <a:pPr marL="0" marR="0" indent="0" algn="l" defTabSz="903288" rtl="0" eaLnBrk="0" fontAlgn="base" latinLnBrk="0" hangingPunct="0">
              <a:lnSpc>
                <a:spcPct val="100000"/>
              </a:lnSpc>
              <a:spcBef>
                <a:spcPct val="0"/>
              </a:spcBef>
              <a:spcAft>
                <a:spcPct val="0"/>
              </a:spcAft>
              <a:buClrTx/>
              <a:buSzTx/>
              <a:buFontTx/>
              <a:buChar char="•"/>
              <a:tabLst>
                <a:tab pos="3046413" algn="l"/>
              </a:tabLst>
            </a:pPr>
            <a:endParaRPr kumimoji="0" lang="en-US" sz="1200" b="1"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12.2|1.8|16.6"/>
</p:tagLst>
</file>

<file path=ppt/tags/tag10.xml><?xml version="1.0" encoding="utf-8"?>
<p:tagLst xmlns:a="http://schemas.openxmlformats.org/drawingml/2006/main" xmlns:r="http://schemas.openxmlformats.org/officeDocument/2006/relationships" xmlns:p="http://schemas.openxmlformats.org/presentationml/2006/main">
  <p:tag name="TIMING" val="|21.8|3"/>
</p:tagLst>
</file>

<file path=ppt/tags/tag11.xml><?xml version="1.0" encoding="utf-8"?>
<p:tagLst xmlns:a="http://schemas.openxmlformats.org/drawingml/2006/main" xmlns:r="http://schemas.openxmlformats.org/officeDocument/2006/relationships" xmlns:p="http://schemas.openxmlformats.org/presentationml/2006/main">
  <p:tag name="TIMING" val="|21.8|3"/>
</p:tagLst>
</file>

<file path=ppt/tags/tag12.xml><?xml version="1.0" encoding="utf-8"?>
<p:tagLst xmlns:a="http://schemas.openxmlformats.org/drawingml/2006/main" xmlns:r="http://schemas.openxmlformats.org/officeDocument/2006/relationships" xmlns:p="http://schemas.openxmlformats.org/presentationml/2006/main">
  <p:tag name="TIMING" val="|21.8|3"/>
</p:tagLst>
</file>

<file path=ppt/tags/tag13.xml><?xml version="1.0" encoding="utf-8"?>
<p:tagLst xmlns:a="http://schemas.openxmlformats.org/drawingml/2006/main" xmlns:r="http://schemas.openxmlformats.org/officeDocument/2006/relationships" xmlns:p="http://schemas.openxmlformats.org/presentationml/2006/main">
  <p:tag name="TIMING" val="|21.8|3"/>
</p:tagLst>
</file>

<file path=ppt/tags/tag14.xml><?xml version="1.0" encoding="utf-8"?>
<p:tagLst xmlns:a="http://schemas.openxmlformats.org/drawingml/2006/main" xmlns:r="http://schemas.openxmlformats.org/officeDocument/2006/relationships" xmlns:p="http://schemas.openxmlformats.org/presentationml/2006/main">
  <p:tag name="TIMING" val="|21.8|3"/>
</p:tagLst>
</file>

<file path=ppt/tags/tag15.xml><?xml version="1.0" encoding="utf-8"?>
<p:tagLst xmlns:a="http://schemas.openxmlformats.org/drawingml/2006/main" xmlns:r="http://schemas.openxmlformats.org/officeDocument/2006/relationships" xmlns:p="http://schemas.openxmlformats.org/presentationml/2006/main">
  <p:tag name="TIMING" val="|21.8|3"/>
</p:tagLst>
</file>

<file path=ppt/tags/tag2.xml><?xml version="1.0" encoding="utf-8"?>
<p:tagLst xmlns:a="http://schemas.openxmlformats.org/drawingml/2006/main" xmlns:r="http://schemas.openxmlformats.org/officeDocument/2006/relationships" xmlns:p="http://schemas.openxmlformats.org/presentationml/2006/main">
  <p:tag name="TIMING" val="|21.8|3"/>
</p:tagLst>
</file>

<file path=ppt/tags/tag3.xml><?xml version="1.0" encoding="utf-8"?>
<p:tagLst xmlns:a="http://schemas.openxmlformats.org/drawingml/2006/main" xmlns:r="http://schemas.openxmlformats.org/officeDocument/2006/relationships" xmlns:p="http://schemas.openxmlformats.org/presentationml/2006/main">
  <p:tag name="TIMING" val="|21.8|3"/>
</p:tagLst>
</file>

<file path=ppt/tags/tag4.xml><?xml version="1.0" encoding="utf-8"?>
<p:tagLst xmlns:a="http://schemas.openxmlformats.org/drawingml/2006/main" xmlns:r="http://schemas.openxmlformats.org/officeDocument/2006/relationships" xmlns:p="http://schemas.openxmlformats.org/presentationml/2006/main">
  <p:tag name="TIMING" val="|21.8|3"/>
</p:tagLst>
</file>

<file path=ppt/tags/tag5.xml><?xml version="1.0" encoding="utf-8"?>
<p:tagLst xmlns:a="http://schemas.openxmlformats.org/drawingml/2006/main" xmlns:r="http://schemas.openxmlformats.org/officeDocument/2006/relationships" xmlns:p="http://schemas.openxmlformats.org/presentationml/2006/main">
  <p:tag name="TIMING" val="|21.8|3"/>
</p:tagLst>
</file>

<file path=ppt/tags/tag6.xml><?xml version="1.0" encoding="utf-8"?>
<p:tagLst xmlns:a="http://schemas.openxmlformats.org/drawingml/2006/main" xmlns:r="http://schemas.openxmlformats.org/officeDocument/2006/relationships" xmlns:p="http://schemas.openxmlformats.org/presentationml/2006/main">
  <p:tag name="TIMING" val="|21.8|3"/>
</p:tagLst>
</file>

<file path=ppt/tags/tag7.xml><?xml version="1.0" encoding="utf-8"?>
<p:tagLst xmlns:a="http://schemas.openxmlformats.org/drawingml/2006/main" xmlns:r="http://schemas.openxmlformats.org/officeDocument/2006/relationships" xmlns:p="http://schemas.openxmlformats.org/presentationml/2006/main">
  <p:tag name="TIMING" val="|21.8|3"/>
</p:tagLst>
</file>

<file path=ppt/tags/tag8.xml><?xml version="1.0" encoding="utf-8"?>
<p:tagLst xmlns:a="http://schemas.openxmlformats.org/drawingml/2006/main" xmlns:r="http://schemas.openxmlformats.org/officeDocument/2006/relationships" xmlns:p="http://schemas.openxmlformats.org/presentationml/2006/main">
  <p:tag name="TIMING" val="|21.8|3"/>
</p:tagLst>
</file>

<file path=ppt/tags/tag9.xml><?xml version="1.0" encoding="utf-8"?>
<p:tagLst xmlns:a="http://schemas.openxmlformats.org/drawingml/2006/main" xmlns:r="http://schemas.openxmlformats.org/officeDocument/2006/relationships" xmlns:p="http://schemas.openxmlformats.org/presentationml/2006/main">
  <p:tag name="TIMING" val="|21.8|3"/>
</p:tagLst>
</file>

<file path=ppt/theme/theme1.xml><?xml version="1.0" encoding="utf-8"?>
<a:theme xmlns:a="http://schemas.openxmlformats.org/drawingml/2006/main" name="chiangtemplate_hpdj970">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0000"/>
      </a:hlink>
      <a:folHlink>
        <a:srgbClr val="000000"/>
      </a:folHlink>
    </a:clrScheme>
    <a:fontScheme name="chiangtemplate_hpdj97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167" tIns="45583" rIns="91167" bIns="45583" numCol="1" anchor="t" anchorCtr="0" compatLnSpc="1">
        <a:prstTxWarp prst="textNoShape">
          <a:avLst/>
        </a:prstTxWarp>
      </a:bodyPr>
      <a:lstStyle>
        <a:defPPr marL="0" marR="0" indent="0" algn="l" defTabSz="903288" rtl="0" eaLnBrk="0" fontAlgn="base" latinLnBrk="0" hangingPunct="0">
          <a:lnSpc>
            <a:spcPct val="100000"/>
          </a:lnSpc>
          <a:spcBef>
            <a:spcPct val="0"/>
          </a:spcBef>
          <a:spcAft>
            <a:spcPct val="0"/>
          </a:spcAft>
          <a:buClrTx/>
          <a:buSzTx/>
          <a:buFontTx/>
          <a:buChar char="•"/>
          <a:tabLst>
            <a:tab pos="3046413" algn="l"/>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167" tIns="45583" rIns="91167" bIns="45583" numCol="1" anchor="t" anchorCtr="0" compatLnSpc="1">
        <a:prstTxWarp prst="textNoShape">
          <a:avLst/>
        </a:prstTxWarp>
      </a:bodyPr>
      <a:lstStyle>
        <a:defPPr marL="0" marR="0" indent="0" algn="l" defTabSz="903288" rtl="0" eaLnBrk="0" fontAlgn="base" latinLnBrk="0" hangingPunct="0">
          <a:lnSpc>
            <a:spcPct val="100000"/>
          </a:lnSpc>
          <a:spcBef>
            <a:spcPct val="0"/>
          </a:spcBef>
          <a:spcAft>
            <a:spcPct val="0"/>
          </a:spcAft>
          <a:buClrTx/>
          <a:buSzTx/>
          <a:buFontTx/>
          <a:buChar char="•"/>
          <a:tabLst>
            <a:tab pos="3046413" algn="l"/>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chiangtemplate_hpdj97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iangtemplate_hpdj97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iangtemplate_hpdj97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iangtemplate_hpdj97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iangtemplate_hpdj97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iangtemplate_hpdj97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iangtemplate_hpdj97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D:\Users\Benunes\Presentations\chiangtemplate_hpdj970.pot</Template>
  <TotalTime>43518</TotalTime>
  <Words>1098</Words>
  <Application>Microsoft Office PowerPoint</Application>
  <PresentationFormat>On-screen Show (4:3)</PresentationFormat>
  <Paragraphs>211</Paragraphs>
  <Slides>18</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5" baseType="lpstr">
      <vt:lpstr>Arial</vt:lpstr>
      <vt:lpstr>Times New Roman</vt:lpstr>
      <vt:lpstr>Courier New</vt:lpstr>
      <vt:lpstr>Times</vt:lpstr>
      <vt:lpstr>chiangtemplate_hpdj970</vt:lpstr>
      <vt:lpstr>Bitmap Image</vt:lpstr>
      <vt:lpstr>Equation</vt:lpstr>
      <vt:lpstr> Chip-scale simulation of residual layer thickness uniformity in thermal NIL: evaluating stamp cavity-height and  ‘dummy-fill’ selection strategies  15 October 2010  Hayden Taylor and Duane Boning Massachusetts Institute of Technology  Andrew Kahng and Yen-Kuan Wu University of California, San Diego   </vt:lpstr>
      <vt:lpstr>Residual layer thickness in thermal NIL exhibits pattern dependencies</vt:lpstr>
      <vt:lpstr>Semiconductor designers are accustomed to  satisfying pattern density constraints </vt:lpstr>
      <vt:lpstr>We use simulation to investigate the potential benefit of dummy fill to thermal NIL</vt:lpstr>
      <vt:lpstr>Our NIL simulation technique has been experimentally validated</vt:lpstr>
      <vt:lpstr>Our NIL simulation technique has been experimentally validated</vt:lpstr>
      <vt:lpstr>If imprinted layer is an etch-mask, RLT specifications depend on resist properties</vt:lpstr>
      <vt:lpstr>Cavity-filling time depends on length-scale of pattern-density variation, and stamp stiffness</vt:lpstr>
      <vt:lpstr>Time to satisfy target for RLT uniformity scales as ~W2 for Δρ above a threshold</vt:lpstr>
      <vt:lpstr>We postulate a cost function to drive the insertion of dummy fill into rich designs</vt:lpstr>
      <vt:lpstr>A simple density-homogenization scheme offers faster filling and more uniform RLT</vt:lpstr>
      <vt:lpstr>A simple density-homogenization scheme offers faster filling and more uniform RLT</vt:lpstr>
      <vt:lpstr>A simple density-homogenization scheme offers faster filling and more uniform RLT</vt:lpstr>
      <vt:lpstr>If stamp cavities do not fill, smaller RLTs are possible but RLT may be less uniform</vt:lpstr>
      <vt:lpstr>Increasing ‘keep-off’ distance may reduce IC parasitics, but degrades RLT performance</vt:lpstr>
      <vt:lpstr>Summary</vt:lpstr>
      <vt:lpstr>Outlook</vt:lpstr>
      <vt:lpstr>Acknowledgements</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Chiang</dc:creator>
  <cp:lastModifiedBy> Hayden Taylor</cp:lastModifiedBy>
  <cp:revision>1648</cp:revision>
  <cp:lastPrinted>2000-04-11T18:12:10Z</cp:lastPrinted>
  <dcterms:created xsi:type="dcterms:W3CDTF">2000-04-09T23:16:36Z</dcterms:created>
  <dcterms:modified xsi:type="dcterms:W3CDTF">2011-02-23T16:25:40Z</dcterms:modified>
</cp:coreProperties>
</file>