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9" r:id="rId2"/>
    <p:sldId id="324" r:id="rId3"/>
    <p:sldId id="322" r:id="rId4"/>
    <p:sldId id="323" r:id="rId5"/>
    <p:sldId id="325" r:id="rId6"/>
    <p:sldId id="333" r:id="rId7"/>
    <p:sldId id="332" r:id="rId8"/>
    <p:sldId id="369" r:id="rId9"/>
    <p:sldId id="370" r:id="rId10"/>
    <p:sldId id="371" r:id="rId11"/>
    <p:sldId id="372" r:id="rId12"/>
    <p:sldId id="373" r:id="rId13"/>
    <p:sldId id="326" r:id="rId14"/>
    <p:sldId id="335" r:id="rId15"/>
    <p:sldId id="337" r:id="rId16"/>
    <p:sldId id="338" r:id="rId17"/>
    <p:sldId id="339" r:id="rId18"/>
    <p:sldId id="340" r:id="rId19"/>
    <p:sldId id="343" r:id="rId20"/>
    <p:sldId id="344" r:id="rId21"/>
    <p:sldId id="345" r:id="rId22"/>
    <p:sldId id="346" r:id="rId23"/>
    <p:sldId id="355" r:id="rId24"/>
    <p:sldId id="334" r:id="rId25"/>
    <p:sldId id="356" r:id="rId26"/>
    <p:sldId id="358" r:id="rId27"/>
    <p:sldId id="357" r:id="rId28"/>
    <p:sldId id="360" r:id="rId29"/>
    <p:sldId id="361" r:id="rId30"/>
    <p:sldId id="362" r:id="rId31"/>
    <p:sldId id="290" r:id="rId32"/>
    <p:sldId id="328" r:id="rId33"/>
    <p:sldId id="2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9B7943-57D6-1C41-929F-52AE0B89A258}">
          <p14:sldIdLst>
            <p14:sldId id="259"/>
            <p14:sldId id="324"/>
            <p14:sldId id="322"/>
            <p14:sldId id="323"/>
            <p14:sldId id="325"/>
            <p14:sldId id="333"/>
            <p14:sldId id="332"/>
            <p14:sldId id="369"/>
            <p14:sldId id="370"/>
            <p14:sldId id="371"/>
            <p14:sldId id="372"/>
            <p14:sldId id="373"/>
            <p14:sldId id="326"/>
            <p14:sldId id="335"/>
            <p14:sldId id="337"/>
            <p14:sldId id="338"/>
            <p14:sldId id="339"/>
            <p14:sldId id="340"/>
            <p14:sldId id="343"/>
            <p14:sldId id="344"/>
            <p14:sldId id="345"/>
            <p14:sldId id="346"/>
            <p14:sldId id="355"/>
            <p14:sldId id="334"/>
            <p14:sldId id="356"/>
            <p14:sldId id="358"/>
            <p14:sldId id="357"/>
            <p14:sldId id="360"/>
            <p14:sldId id="361"/>
            <p14:sldId id="362"/>
            <p14:sldId id="290"/>
            <p14:sldId id="328"/>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1" autoAdjust="0"/>
  </p:normalViewPr>
  <p:slideViewPr>
    <p:cSldViewPr>
      <p:cViewPr varScale="1">
        <p:scale>
          <a:sx n="78" d="100"/>
          <a:sy n="78" d="100"/>
        </p:scale>
        <p:origin x="1594"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50436-DFAE-4E0C-9625-8B4462FC1690}" type="datetimeFigureOut">
              <a:rPr lang="en-US" smtClean="0"/>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6A279-BD58-4798-AD47-A77A1DDF2383}" type="slidenum">
              <a:rPr lang="en-US" smtClean="0"/>
              <a:pPr/>
              <a:t>‹#›</a:t>
            </a:fld>
            <a:endParaRPr lang="en-US"/>
          </a:p>
        </p:txBody>
      </p:sp>
    </p:spTree>
    <p:extLst>
      <p:ext uri="{BB962C8B-B14F-4D97-AF65-F5344CB8AC3E}">
        <p14:creationId xmlns:p14="http://schemas.microsoft.com/office/powerpoint/2010/main" val="106811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2502A94-9312-3B47-8726-98F208C30031}" type="slidenum">
              <a:rPr lang="en-US">
                <a:latin typeface="Arial" charset="0"/>
              </a:rPr>
              <a:pPr/>
              <a:t>15</a:t>
            </a:fld>
            <a:endParaRPr lang="en-US">
              <a:latin typeface="Arial" charset="0"/>
            </a:endParaRPr>
          </a:p>
        </p:txBody>
      </p:sp>
      <p:sp>
        <p:nvSpPr>
          <p:cNvPr id="31746" name="Rectangle 2"/>
          <p:cNvSpPr>
            <a:spLocks noGrp="1" noRot="1" noChangeAspect="1" noChangeArrowheads="1" noTextEdit="1"/>
          </p:cNvSpPr>
          <p:nvPr>
            <p:ph type="sldImg"/>
          </p:nvPr>
        </p:nvSpPr>
        <p:spPr bwMode="auto">
          <a:xfrm>
            <a:off x="1143000" y="6731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a:latin typeface="Calibri" charset="0"/>
              </a:rPr>
              <a:t>(fig. 32, page 23 - Avalanche Handbook)</a:t>
            </a:r>
          </a:p>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6A279-BD58-4798-AD47-A77A1DDF2383}" type="slidenum">
              <a:rPr lang="en-US" smtClean="0"/>
              <a:pPr/>
              <a:t>26</a:t>
            </a:fld>
            <a:endParaRPr lang="en-US"/>
          </a:p>
        </p:txBody>
      </p:sp>
    </p:spTree>
    <p:extLst>
      <p:ext uri="{BB962C8B-B14F-4D97-AF65-F5344CB8AC3E}">
        <p14:creationId xmlns:p14="http://schemas.microsoft.com/office/powerpoint/2010/main" val="412048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Graham considers this Level 2 material. Drop it </a:t>
            </a:r>
          </a:p>
        </p:txBody>
      </p:sp>
      <p:sp>
        <p:nvSpPr>
          <p:cNvPr id="4" name="Slide Number Placeholder 3"/>
          <p:cNvSpPr>
            <a:spLocks noGrp="1"/>
          </p:cNvSpPr>
          <p:nvPr>
            <p:ph type="sldNum" sz="quarter" idx="10"/>
          </p:nvPr>
        </p:nvSpPr>
        <p:spPr/>
        <p:txBody>
          <a:bodyPr/>
          <a:lstStyle/>
          <a:p>
            <a:fld id="{1A76A279-BD58-4798-AD47-A77A1DDF2383}" type="slidenum">
              <a:rPr lang="en-US" smtClean="0"/>
              <a:pPr/>
              <a:t>27</a:t>
            </a:fld>
            <a:endParaRPr lang="en-US"/>
          </a:p>
        </p:txBody>
      </p:sp>
    </p:spTree>
    <p:extLst>
      <p:ext uri="{BB962C8B-B14F-4D97-AF65-F5344CB8AC3E}">
        <p14:creationId xmlns:p14="http://schemas.microsoft.com/office/powerpoint/2010/main" val="144550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C848A0C-52A1-420F-A3AF-53A8A848D2BE}" type="slidenum">
              <a:rPr lang="en-US"/>
              <a:pPr/>
              <a:t>31</a:t>
            </a:fld>
            <a:endParaRPr lang="en-US"/>
          </a:p>
        </p:txBody>
      </p:sp>
      <p:sp>
        <p:nvSpPr>
          <p:cNvPr id="604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25 minutes</a:t>
            </a:r>
          </a:p>
          <a:p>
            <a:r>
              <a:rPr lang="en-US" sz="1200" b="1" i="1" kern="1200" dirty="0">
                <a:solidFill>
                  <a:schemeClr val="tx1"/>
                </a:solidFill>
                <a:effectLst/>
                <a:latin typeface="+mn-lt"/>
                <a:ea typeface="+mn-ea"/>
                <a:cs typeface="+mn-cs"/>
              </a:rPr>
              <a:t>Topic 2: The Avalanche Triangle </a:t>
            </a:r>
          </a:p>
          <a:p>
            <a:r>
              <a:rPr lang="en-US" sz="1200" b="1" kern="1200" dirty="0">
                <a:solidFill>
                  <a:schemeClr val="tx1"/>
                </a:solidFill>
                <a:effectLst/>
                <a:latin typeface="+mn-lt"/>
                <a:ea typeface="+mn-ea"/>
                <a:cs typeface="+mn-cs"/>
              </a:rPr>
              <a:t>Introduction</a:t>
            </a:r>
          </a:p>
          <a:p>
            <a:r>
              <a:rPr lang="en-US" sz="1200" kern="1200" dirty="0">
                <a:solidFill>
                  <a:schemeClr val="tx1"/>
                </a:solidFill>
                <a:effectLst/>
                <a:latin typeface="+mn-lt"/>
                <a:ea typeface="+mn-ea"/>
                <a:cs typeface="+mn-cs"/>
              </a:rPr>
              <a:t>The avalanche triangle is a graphical way to organize and think about factors that contribute to avalanche hazard. The borders of the avalanche triangle represent factors that affect avalanche potential. The interior of the triangle represents consequences associated with human presence, which turns avalanche potential into avalanche hazard. Each subtopic below deals primarily with one leg of the triangle. </a:t>
            </a:r>
          </a:p>
          <a:p>
            <a:r>
              <a:rPr lang="en-US" sz="1200" kern="1200" dirty="0">
                <a:solidFill>
                  <a:schemeClr val="tx1"/>
                </a:solidFill>
                <a:effectLst/>
                <a:latin typeface="+mn-lt"/>
                <a:ea typeface="+mn-ea"/>
                <a:cs typeface="+mn-cs"/>
              </a:rPr>
              <a:t>Though initially treated separately, students should become aware that all factors interact with each other in complex ways. </a:t>
            </a:r>
          </a:p>
          <a:p>
            <a:r>
              <a:rPr lang="en-US" sz="1200" b="1" i="1" kern="1200" dirty="0">
                <a:solidFill>
                  <a:schemeClr val="tx1"/>
                </a:solidFill>
                <a:effectLst/>
                <a:latin typeface="+mn-lt"/>
                <a:ea typeface="+mn-ea"/>
                <a:cs typeface="+mn-cs"/>
              </a:rPr>
              <a:t>2A:  Weather Factors (25 minutes)</a:t>
            </a:r>
          </a:p>
          <a:p>
            <a:r>
              <a:rPr lang="en-US" sz="1200" b="1" kern="1200" dirty="0">
                <a:solidFill>
                  <a:schemeClr val="tx1"/>
                </a:solidFill>
                <a:effectLst/>
                <a:latin typeface="+mn-lt"/>
                <a:ea typeface="+mn-ea"/>
                <a:cs typeface="+mn-cs"/>
              </a:rPr>
              <a:t>Overview</a:t>
            </a:r>
          </a:p>
          <a:p>
            <a:r>
              <a:rPr lang="en-US" sz="1200" kern="1200" dirty="0">
                <a:solidFill>
                  <a:schemeClr val="tx1"/>
                </a:solidFill>
                <a:effectLst/>
                <a:latin typeface="+mn-lt"/>
                <a:ea typeface="+mn-ea"/>
                <a:cs typeface="+mn-cs"/>
              </a:rPr>
              <a:t>Students should be able to express concepts of how temperature, wind and precipitation influence how the snowpack develops.  </a:t>
            </a:r>
          </a:p>
          <a:p>
            <a:r>
              <a:rPr lang="en-US" sz="1200" kern="1200" dirty="0">
                <a:solidFill>
                  <a:schemeClr val="tx1"/>
                </a:solidFill>
                <a:effectLst/>
                <a:latin typeface="+mn-lt"/>
                <a:ea typeface="+mn-ea"/>
                <a:cs typeface="+mn-cs"/>
              </a:rPr>
              <a:t>At this level, students are exposed to the </a:t>
            </a:r>
            <a:r>
              <a:rPr lang="en-US" sz="1200" u="sng" kern="1200" dirty="0">
                <a:solidFill>
                  <a:schemeClr val="tx1"/>
                </a:solidFill>
                <a:effectLst/>
                <a:latin typeface="+mn-lt"/>
                <a:ea typeface="+mn-ea"/>
                <a:cs typeface="+mn-cs"/>
              </a:rPr>
              <a:t>effects</a:t>
            </a:r>
            <a:r>
              <a:rPr lang="en-US" sz="1200" kern="1200" dirty="0">
                <a:solidFill>
                  <a:schemeClr val="tx1"/>
                </a:solidFill>
                <a:effectLst/>
                <a:latin typeface="+mn-lt"/>
                <a:ea typeface="+mn-ea"/>
                <a:cs typeface="+mn-cs"/>
              </a:rPr>
              <a:t> (not causes) of observed or predicted weather. One possible exception is the role of radiation in warming and cooling the snow surface because it is not directly observable. Instructors need to ensure that this important factor is not overlooked. </a:t>
            </a:r>
          </a:p>
          <a:p>
            <a:r>
              <a:rPr lang="en-US" sz="1200" kern="1200" dirty="0">
                <a:solidFill>
                  <a:schemeClr val="tx1"/>
                </a:solidFill>
                <a:effectLst/>
                <a:latin typeface="+mn-lt"/>
                <a:ea typeface="+mn-ea"/>
                <a:cs typeface="+mn-cs"/>
              </a:rPr>
              <a:t>The relationships between weather and snowpack will be developed in 2C: Snowpack Factors.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Terms</a:t>
            </a:r>
          </a:p>
          <a:p>
            <a:pPr lvl="0"/>
            <a:r>
              <a:rPr lang="en-US" sz="1200" kern="1200" dirty="0">
                <a:solidFill>
                  <a:schemeClr val="tx1"/>
                </a:solidFill>
                <a:effectLst/>
                <a:latin typeface="+mn-lt"/>
                <a:ea typeface="+mn-ea"/>
                <a:cs typeface="+mn-cs"/>
              </a:rPr>
              <a:t>Climate</a:t>
            </a:r>
          </a:p>
          <a:p>
            <a:pPr lvl="0"/>
            <a:r>
              <a:rPr lang="en-US" sz="1200" kern="1200" dirty="0">
                <a:solidFill>
                  <a:schemeClr val="tx1"/>
                </a:solidFill>
                <a:effectLst/>
                <a:latin typeface="+mn-lt"/>
                <a:ea typeface="+mn-ea"/>
                <a:cs typeface="+mn-cs"/>
              </a:rPr>
              <a:t>Density</a:t>
            </a:r>
          </a:p>
          <a:p>
            <a:pPr lvl="0"/>
            <a:r>
              <a:rPr lang="en-US" sz="1200" kern="1200" dirty="0">
                <a:solidFill>
                  <a:schemeClr val="tx1"/>
                </a:solidFill>
                <a:effectLst/>
                <a:latin typeface="+mn-lt"/>
                <a:ea typeface="+mn-ea"/>
                <a:cs typeface="+mn-cs"/>
              </a:rPr>
              <a:t>Humidity</a:t>
            </a:r>
          </a:p>
          <a:p>
            <a:pPr lvl="0"/>
            <a:r>
              <a:rPr lang="en-US" sz="1200" kern="1200" dirty="0">
                <a:solidFill>
                  <a:schemeClr val="tx1"/>
                </a:solidFill>
                <a:effectLst/>
                <a:latin typeface="+mn-lt"/>
                <a:ea typeface="+mn-ea"/>
                <a:cs typeface="+mn-cs"/>
              </a:rPr>
              <a:t>Loading</a:t>
            </a:r>
          </a:p>
          <a:p>
            <a:pPr lvl="0"/>
            <a:r>
              <a:rPr lang="en-US" sz="1200" kern="1200" dirty="0">
                <a:solidFill>
                  <a:schemeClr val="tx1"/>
                </a:solidFill>
                <a:effectLst/>
                <a:latin typeface="+mn-lt"/>
                <a:ea typeface="+mn-ea"/>
                <a:cs typeface="+mn-cs"/>
              </a:rPr>
              <a:t>Orographic lifting</a:t>
            </a:r>
          </a:p>
          <a:p>
            <a:pPr lvl="0"/>
            <a:r>
              <a:rPr lang="en-US" sz="1200" kern="1200" dirty="0">
                <a:solidFill>
                  <a:schemeClr val="tx1"/>
                </a:solidFill>
                <a:effectLst/>
                <a:latin typeface="+mn-lt"/>
                <a:ea typeface="+mn-ea"/>
                <a:cs typeface="+mn-cs"/>
              </a:rPr>
              <a:t>Precipitation</a:t>
            </a:r>
          </a:p>
          <a:p>
            <a:pPr lvl="0"/>
            <a:r>
              <a:rPr lang="en-US" sz="1200" kern="1200" dirty="0">
                <a:solidFill>
                  <a:schemeClr val="tx1"/>
                </a:solidFill>
                <a:effectLst/>
                <a:latin typeface="+mn-lt"/>
                <a:ea typeface="+mn-ea"/>
                <a:cs typeface="+mn-cs"/>
              </a:rPr>
              <a:t>Precipitation intensity</a:t>
            </a:r>
          </a:p>
          <a:p>
            <a:pPr lvl="0"/>
            <a:r>
              <a:rPr lang="en-US" sz="1200" kern="1200" dirty="0">
                <a:solidFill>
                  <a:schemeClr val="tx1"/>
                </a:solidFill>
                <a:effectLst/>
                <a:latin typeface="+mn-lt"/>
                <a:ea typeface="+mn-ea"/>
                <a:cs typeface="+mn-cs"/>
              </a:rPr>
              <a:t>Radiation</a:t>
            </a:r>
          </a:p>
          <a:p>
            <a:pPr lvl="0"/>
            <a:r>
              <a:rPr lang="en-US" sz="1200" kern="1200" dirty="0">
                <a:solidFill>
                  <a:schemeClr val="tx1"/>
                </a:solidFill>
                <a:effectLst/>
                <a:latin typeface="+mn-lt"/>
                <a:ea typeface="+mn-ea"/>
                <a:cs typeface="+mn-cs"/>
              </a:rPr>
              <a:t>Relative humidity</a:t>
            </a:r>
          </a:p>
          <a:p>
            <a:pPr lvl="0"/>
            <a:r>
              <a:rPr lang="en-US" sz="1200" kern="1200" dirty="0">
                <a:solidFill>
                  <a:schemeClr val="tx1"/>
                </a:solidFill>
                <a:effectLst/>
                <a:latin typeface="+mn-lt"/>
                <a:ea typeface="+mn-ea"/>
                <a:cs typeface="+mn-cs"/>
              </a:rPr>
              <a:t>Snow crystal</a:t>
            </a:r>
          </a:p>
          <a:p>
            <a:pPr lvl="0"/>
            <a:r>
              <a:rPr lang="en-US" sz="1200" kern="1200" dirty="0">
                <a:solidFill>
                  <a:schemeClr val="tx1"/>
                </a:solidFill>
                <a:effectLst/>
                <a:latin typeface="+mn-lt"/>
                <a:ea typeface="+mn-ea"/>
                <a:cs typeface="+mn-cs"/>
              </a:rPr>
              <a:t>Vapor</a:t>
            </a:r>
          </a:p>
          <a:p>
            <a:pPr lvl="0"/>
            <a:r>
              <a:rPr lang="en-US" sz="1200" kern="1200" dirty="0">
                <a:solidFill>
                  <a:schemeClr val="tx1"/>
                </a:solidFill>
                <a:effectLst/>
                <a:latin typeface="+mn-lt"/>
                <a:ea typeface="+mn-ea"/>
                <a:cs typeface="+mn-cs"/>
              </a:rPr>
              <a:t>Weather</a:t>
            </a:r>
          </a:p>
          <a:p>
            <a:r>
              <a:rPr lang="en-US" sz="1200" b="1" kern="1200" dirty="0">
                <a:solidFill>
                  <a:schemeClr val="tx1"/>
                </a:solidFill>
                <a:effectLst/>
                <a:latin typeface="+mn-lt"/>
                <a:ea typeface="+mn-ea"/>
                <a:cs typeface="+mn-cs"/>
              </a:rPr>
              <a:t>Sample Set</a:t>
            </a:r>
          </a:p>
          <a:p>
            <a:r>
              <a:rPr lang="en-US" sz="1200" kern="1200" dirty="0">
                <a:solidFill>
                  <a:schemeClr val="tx1"/>
                </a:solidFill>
                <a:effectLst/>
                <a:latin typeface="+mn-lt"/>
                <a:ea typeface="+mn-ea"/>
                <a:cs typeface="+mn-cs"/>
              </a:rPr>
              <a:t>Weather is often referred to as the architect of avalanches.  It not only produces the snow in the first place, but it influences the snowpack in many other ways, even during “fair” weather. At this level, we will focus on observable weather events that serve as warnings of increasing avalanche potential.</a:t>
            </a:r>
          </a:p>
          <a:p>
            <a:r>
              <a:rPr lang="en-US" sz="1200" b="1" kern="1200" dirty="0">
                <a:solidFill>
                  <a:schemeClr val="tx1"/>
                </a:solidFill>
                <a:effectLst/>
                <a:latin typeface="+mn-lt"/>
                <a:ea typeface="+mn-ea"/>
                <a:cs typeface="+mn-cs"/>
              </a:rPr>
              <a:t>Content </a:t>
            </a:r>
          </a:p>
          <a:p>
            <a:pPr lvl="0"/>
            <a:r>
              <a:rPr lang="en-US" sz="1200" kern="1200" dirty="0">
                <a:solidFill>
                  <a:schemeClr val="tx1"/>
                </a:solidFill>
                <a:effectLst/>
                <a:latin typeface="+mn-lt"/>
                <a:ea typeface="+mn-ea"/>
                <a:cs typeface="+mn-cs"/>
              </a:rPr>
              <a:t>Temperature</a:t>
            </a:r>
          </a:p>
          <a:p>
            <a:pPr lvl="1"/>
            <a:r>
              <a:rPr lang="en-US" sz="1200" kern="1200" dirty="0">
                <a:solidFill>
                  <a:schemeClr val="tx1"/>
                </a:solidFill>
                <a:effectLst/>
                <a:latin typeface="+mn-lt"/>
                <a:ea typeface="+mn-ea"/>
                <a:cs typeface="+mn-cs"/>
              </a:rPr>
              <a:t>Surface and atmospheric warming and cooling</a:t>
            </a:r>
          </a:p>
          <a:p>
            <a:pPr lvl="2"/>
            <a:r>
              <a:rPr lang="en-US" sz="1200" kern="1200" dirty="0">
                <a:solidFill>
                  <a:schemeClr val="tx1"/>
                </a:solidFill>
                <a:effectLst/>
                <a:latin typeface="+mn-lt"/>
                <a:ea typeface="+mn-ea"/>
                <a:cs typeface="+mn-cs"/>
              </a:rPr>
              <a:t>Radiation</a:t>
            </a:r>
          </a:p>
          <a:p>
            <a:pPr lvl="3"/>
            <a:r>
              <a:rPr lang="en-US" sz="1200" kern="1200" dirty="0">
                <a:solidFill>
                  <a:schemeClr val="tx1"/>
                </a:solidFill>
                <a:effectLst/>
                <a:latin typeface="+mn-lt"/>
                <a:ea typeface="+mn-ea"/>
                <a:cs typeface="+mn-cs"/>
              </a:rPr>
              <a:t>Short wave in</a:t>
            </a:r>
          </a:p>
          <a:p>
            <a:pPr lvl="3"/>
            <a:r>
              <a:rPr lang="en-US" sz="1200" kern="1200" dirty="0">
                <a:solidFill>
                  <a:schemeClr val="tx1"/>
                </a:solidFill>
                <a:effectLst/>
                <a:latin typeface="+mn-lt"/>
                <a:ea typeface="+mn-ea"/>
                <a:cs typeface="+mn-cs"/>
              </a:rPr>
              <a:t>Long wave out</a:t>
            </a:r>
          </a:p>
          <a:p>
            <a:pPr lvl="2"/>
            <a:r>
              <a:rPr lang="en-US" sz="1200" kern="1200" dirty="0">
                <a:solidFill>
                  <a:schemeClr val="tx1"/>
                </a:solidFill>
                <a:effectLst/>
                <a:latin typeface="+mn-lt"/>
                <a:ea typeface="+mn-ea"/>
                <a:cs typeface="+mn-cs"/>
              </a:rPr>
              <a:t>Conduction</a:t>
            </a:r>
          </a:p>
          <a:p>
            <a:pPr lvl="2"/>
            <a:r>
              <a:rPr lang="en-US" sz="1200" kern="1200" dirty="0">
                <a:solidFill>
                  <a:schemeClr val="tx1"/>
                </a:solidFill>
                <a:effectLst/>
                <a:latin typeface="+mn-lt"/>
                <a:ea typeface="+mn-ea"/>
                <a:cs typeface="+mn-cs"/>
              </a:rPr>
              <a:t>Convection</a:t>
            </a:r>
          </a:p>
          <a:p>
            <a:pPr lvl="1"/>
            <a:r>
              <a:rPr lang="en-US" sz="1200" kern="1200" dirty="0">
                <a:solidFill>
                  <a:schemeClr val="tx1"/>
                </a:solidFill>
                <a:effectLst/>
                <a:latin typeface="+mn-lt"/>
                <a:ea typeface="+mn-ea"/>
                <a:cs typeface="+mn-cs"/>
              </a:rPr>
              <a:t>Altitude and air temperature</a:t>
            </a:r>
          </a:p>
          <a:p>
            <a:pPr lvl="1"/>
            <a:r>
              <a:rPr lang="en-US" sz="1200" kern="1200" dirty="0">
                <a:solidFill>
                  <a:schemeClr val="tx1"/>
                </a:solidFill>
                <a:effectLst/>
                <a:latin typeface="+mn-lt"/>
                <a:ea typeface="+mn-ea"/>
                <a:cs typeface="+mn-cs"/>
              </a:rPr>
              <a:t>Air temperature and snowpack temperature</a:t>
            </a:r>
          </a:p>
          <a:p>
            <a:pPr lvl="0"/>
            <a:r>
              <a:rPr lang="en-US" sz="1200" kern="1200" dirty="0">
                <a:solidFill>
                  <a:schemeClr val="tx1"/>
                </a:solidFill>
                <a:effectLst/>
                <a:latin typeface="+mn-lt"/>
                <a:ea typeface="+mn-ea"/>
                <a:cs typeface="+mn-cs"/>
              </a:rPr>
              <a:t>Precipitation</a:t>
            </a:r>
          </a:p>
          <a:p>
            <a:pPr lvl="1"/>
            <a:r>
              <a:rPr lang="en-US" sz="1200" kern="1200" dirty="0">
                <a:solidFill>
                  <a:schemeClr val="tx1"/>
                </a:solidFill>
                <a:effectLst/>
                <a:latin typeface="+mn-lt"/>
                <a:ea typeface="+mn-ea"/>
                <a:cs typeface="+mn-cs"/>
              </a:rPr>
              <a:t>Temperature and precipitation relationships</a:t>
            </a:r>
          </a:p>
          <a:p>
            <a:pPr lvl="2"/>
            <a:r>
              <a:rPr lang="en-US" sz="1200" kern="1200" dirty="0">
                <a:solidFill>
                  <a:schemeClr val="tx1"/>
                </a:solidFill>
                <a:effectLst/>
                <a:latin typeface="+mn-lt"/>
                <a:ea typeface="+mn-ea"/>
                <a:cs typeface="+mn-cs"/>
              </a:rPr>
              <a:t>Effect on relative humidity and precipitation</a:t>
            </a:r>
          </a:p>
          <a:p>
            <a:pPr lvl="2"/>
            <a:r>
              <a:rPr lang="en-US" sz="1200" kern="1200" dirty="0">
                <a:solidFill>
                  <a:schemeClr val="tx1"/>
                </a:solidFill>
                <a:effectLst/>
                <a:latin typeface="+mn-lt"/>
                <a:ea typeface="+mn-ea"/>
                <a:cs typeface="+mn-cs"/>
              </a:rPr>
              <a:t>Effect on precipitation types</a:t>
            </a:r>
          </a:p>
          <a:p>
            <a:pPr lvl="3"/>
            <a:r>
              <a:rPr lang="en-US" sz="1200" kern="1200" dirty="0">
                <a:solidFill>
                  <a:schemeClr val="tx1"/>
                </a:solidFill>
                <a:effectLst/>
                <a:latin typeface="+mn-lt"/>
                <a:ea typeface="+mn-ea"/>
                <a:cs typeface="+mn-cs"/>
              </a:rPr>
              <a:t>Rain</a:t>
            </a:r>
          </a:p>
          <a:p>
            <a:pPr lvl="3"/>
            <a:r>
              <a:rPr lang="en-US" sz="1200" kern="1200" dirty="0">
                <a:solidFill>
                  <a:schemeClr val="tx1"/>
                </a:solidFill>
                <a:effectLst/>
                <a:latin typeface="+mn-lt"/>
                <a:ea typeface="+mn-ea"/>
                <a:cs typeface="+mn-cs"/>
              </a:rPr>
              <a:t>Snow</a:t>
            </a:r>
          </a:p>
          <a:p>
            <a:pPr lvl="3"/>
            <a:r>
              <a:rPr lang="en-US" sz="1200" kern="1200" dirty="0">
                <a:solidFill>
                  <a:schemeClr val="tx1"/>
                </a:solidFill>
                <a:effectLst/>
                <a:latin typeface="+mn-lt"/>
                <a:ea typeface="+mn-ea"/>
                <a:cs typeface="+mn-cs"/>
              </a:rPr>
              <a:t>Hail</a:t>
            </a:r>
          </a:p>
          <a:p>
            <a:pPr lvl="3"/>
            <a:r>
              <a:rPr lang="en-US" sz="1200" kern="1200" dirty="0">
                <a:solidFill>
                  <a:schemeClr val="tx1"/>
                </a:solidFill>
                <a:effectLst/>
                <a:latin typeface="+mn-lt"/>
                <a:ea typeface="+mn-ea"/>
                <a:cs typeface="+mn-cs"/>
              </a:rPr>
              <a:t>Sleet</a:t>
            </a:r>
          </a:p>
          <a:p>
            <a:pPr lvl="1"/>
            <a:r>
              <a:rPr lang="en-US" sz="1200" kern="1200" dirty="0">
                <a:solidFill>
                  <a:schemeClr val="tx1"/>
                </a:solidFill>
                <a:effectLst/>
                <a:latin typeface="+mn-lt"/>
                <a:ea typeface="+mn-ea"/>
                <a:cs typeface="+mn-cs"/>
              </a:rPr>
              <a:t>Precipitation Snow Classification (as opposed to snowpack grain structure)</a:t>
            </a:r>
          </a:p>
          <a:p>
            <a:pPr lvl="2"/>
            <a:r>
              <a:rPr lang="en-US" sz="1200" kern="1200" dirty="0">
                <a:solidFill>
                  <a:schemeClr val="tx1"/>
                </a:solidFill>
                <a:effectLst/>
                <a:latin typeface="+mn-lt"/>
                <a:ea typeface="+mn-ea"/>
                <a:cs typeface="+mn-cs"/>
              </a:rPr>
              <a:t>Basic forms</a:t>
            </a:r>
          </a:p>
          <a:p>
            <a:pPr lvl="3"/>
            <a:r>
              <a:rPr lang="en-US" sz="1200" kern="1200" dirty="0">
                <a:solidFill>
                  <a:schemeClr val="tx1"/>
                </a:solidFill>
                <a:effectLst/>
                <a:latin typeface="+mn-lt"/>
                <a:ea typeface="+mn-ea"/>
                <a:cs typeface="+mn-cs"/>
              </a:rPr>
              <a:t>Unbranched  </a:t>
            </a:r>
          </a:p>
          <a:p>
            <a:pPr lvl="3"/>
            <a:r>
              <a:rPr lang="en-US" sz="1200" kern="1200" dirty="0">
                <a:solidFill>
                  <a:schemeClr val="tx1"/>
                </a:solidFill>
                <a:effectLst/>
                <a:latin typeface="+mn-lt"/>
                <a:ea typeface="+mn-ea"/>
                <a:cs typeface="+mn-cs"/>
              </a:rPr>
              <a:t>Branched</a:t>
            </a:r>
          </a:p>
          <a:p>
            <a:pPr lvl="3"/>
            <a:r>
              <a:rPr lang="en-US" sz="1200" kern="1200" dirty="0">
                <a:solidFill>
                  <a:schemeClr val="tx1"/>
                </a:solidFill>
                <a:effectLst/>
                <a:latin typeface="+mn-lt"/>
                <a:ea typeface="+mn-ea"/>
                <a:cs typeface="+mn-cs"/>
              </a:rPr>
              <a:t>Irregular</a:t>
            </a:r>
          </a:p>
          <a:p>
            <a:pPr lvl="2"/>
            <a:r>
              <a:rPr lang="en-US" sz="1200" kern="1200" dirty="0">
                <a:solidFill>
                  <a:schemeClr val="tx1"/>
                </a:solidFill>
                <a:effectLst/>
                <a:latin typeface="+mn-lt"/>
                <a:ea typeface="+mn-ea"/>
                <a:cs typeface="+mn-cs"/>
              </a:rPr>
              <a:t>Special forms</a:t>
            </a:r>
          </a:p>
          <a:p>
            <a:pPr lvl="3"/>
            <a:r>
              <a:rPr lang="en-US" sz="1200" kern="1200" dirty="0">
                <a:solidFill>
                  <a:schemeClr val="tx1"/>
                </a:solidFill>
                <a:effectLst/>
                <a:latin typeface="+mn-lt"/>
                <a:ea typeface="+mn-ea"/>
                <a:cs typeface="+mn-cs"/>
              </a:rPr>
              <a:t>Rime</a:t>
            </a:r>
          </a:p>
          <a:p>
            <a:pPr lvl="4"/>
            <a:r>
              <a:rPr lang="en-US" sz="1200" kern="1200" dirty="0">
                <a:solidFill>
                  <a:schemeClr val="tx1"/>
                </a:solidFill>
                <a:effectLst/>
                <a:latin typeface="+mn-lt"/>
                <a:ea typeface="+mn-ea"/>
                <a:cs typeface="+mn-cs"/>
              </a:rPr>
              <a:t>Structure and appearance</a:t>
            </a:r>
          </a:p>
          <a:p>
            <a:pPr lvl="4"/>
            <a:r>
              <a:rPr lang="en-US" sz="1200" kern="1200" dirty="0">
                <a:solidFill>
                  <a:schemeClr val="tx1"/>
                </a:solidFill>
                <a:effectLst/>
                <a:latin typeface="+mn-lt"/>
                <a:ea typeface="+mn-ea"/>
                <a:cs typeface="+mn-cs"/>
              </a:rPr>
              <a:t>Atmospheric conditions</a:t>
            </a:r>
          </a:p>
          <a:p>
            <a:pPr lvl="4"/>
            <a:r>
              <a:rPr lang="en-US" sz="1200" kern="1200" dirty="0">
                <a:solidFill>
                  <a:schemeClr val="tx1"/>
                </a:solidFill>
                <a:effectLst/>
                <a:latin typeface="+mn-lt"/>
                <a:ea typeface="+mn-ea"/>
                <a:cs typeface="+mn-cs"/>
              </a:rPr>
              <a:t>Effects</a:t>
            </a:r>
          </a:p>
          <a:p>
            <a:pPr lvl="5"/>
            <a:r>
              <a:rPr lang="en-US" sz="1200" kern="1200" dirty="0">
                <a:solidFill>
                  <a:schemeClr val="tx1"/>
                </a:solidFill>
                <a:effectLst/>
                <a:latin typeface="+mn-lt"/>
                <a:ea typeface="+mn-ea"/>
                <a:cs typeface="+mn-cs"/>
              </a:rPr>
              <a:t>Rime on snow crystals (</a:t>
            </a:r>
            <a:r>
              <a:rPr lang="en-US" sz="1200" kern="1200" dirty="0" err="1">
                <a:solidFill>
                  <a:schemeClr val="tx1"/>
                </a:solidFill>
                <a:effectLst/>
                <a:latin typeface="+mn-lt"/>
                <a:ea typeface="+mn-ea"/>
                <a:cs typeface="+mn-cs"/>
              </a:rPr>
              <a:t>graupel</a:t>
            </a:r>
            <a:r>
              <a:rPr lang="en-US" sz="1200" kern="1200" dirty="0">
                <a:solidFill>
                  <a:schemeClr val="tx1"/>
                </a:solidFill>
                <a:effectLst/>
                <a:latin typeface="+mn-lt"/>
                <a:ea typeface="+mn-ea"/>
                <a:cs typeface="+mn-cs"/>
              </a:rPr>
              <a:t>)</a:t>
            </a:r>
          </a:p>
          <a:p>
            <a:pPr lvl="5"/>
            <a:r>
              <a:rPr lang="en-US" sz="1200" kern="1200" dirty="0">
                <a:solidFill>
                  <a:schemeClr val="tx1"/>
                </a:solidFill>
                <a:effectLst/>
                <a:latin typeface="+mn-lt"/>
                <a:ea typeface="+mn-ea"/>
                <a:cs typeface="+mn-cs"/>
              </a:rPr>
              <a:t>Rime on objects</a:t>
            </a:r>
          </a:p>
          <a:p>
            <a:pPr lvl="5"/>
            <a:r>
              <a:rPr lang="en-US" sz="1200" kern="1200" dirty="0">
                <a:solidFill>
                  <a:schemeClr val="tx1"/>
                </a:solidFill>
                <a:effectLst/>
                <a:latin typeface="+mn-lt"/>
                <a:ea typeface="+mn-ea"/>
                <a:cs typeface="+mn-cs"/>
              </a:rPr>
              <a:t>Rime on snow surface</a:t>
            </a:r>
          </a:p>
          <a:p>
            <a:pPr lvl="3"/>
            <a:r>
              <a:rPr lang="en-US" sz="1200" kern="1200" dirty="0">
                <a:solidFill>
                  <a:schemeClr val="tx1"/>
                </a:solidFill>
                <a:effectLst/>
                <a:latin typeface="+mn-lt"/>
                <a:ea typeface="+mn-ea"/>
                <a:cs typeface="+mn-cs"/>
              </a:rPr>
              <a:t>Frost (Surface hoar) </a:t>
            </a:r>
          </a:p>
          <a:p>
            <a:pPr lvl="4"/>
            <a:r>
              <a:rPr lang="en-US" sz="1200" kern="1200" dirty="0">
                <a:solidFill>
                  <a:schemeClr val="tx1"/>
                </a:solidFill>
                <a:effectLst/>
                <a:latin typeface="+mn-lt"/>
                <a:ea typeface="+mn-ea"/>
                <a:cs typeface="+mn-cs"/>
              </a:rPr>
              <a:t>Structure and appearance</a:t>
            </a:r>
          </a:p>
          <a:p>
            <a:pPr lvl="4"/>
            <a:r>
              <a:rPr lang="en-US" sz="1200" kern="1200" dirty="0">
                <a:solidFill>
                  <a:schemeClr val="tx1"/>
                </a:solidFill>
                <a:effectLst/>
                <a:latin typeface="+mn-lt"/>
                <a:ea typeface="+mn-ea"/>
                <a:cs typeface="+mn-cs"/>
              </a:rPr>
              <a:t>Atmospheric conditions</a:t>
            </a:r>
          </a:p>
          <a:p>
            <a:pPr lvl="4"/>
            <a:r>
              <a:rPr lang="en-US" sz="1200" kern="1200" dirty="0">
                <a:solidFill>
                  <a:schemeClr val="tx1"/>
                </a:solidFill>
                <a:effectLst/>
                <a:latin typeface="+mn-lt"/>
                <a:ea typeface="+mn-ea"/>
                <a:cs typeface="+mn-cs"/>
              </a:rPr>
              <a:t>Effects</a:t>
            </a:r>
          </a:p>
          <a:p>
            <a:pPr lvl="3"/>
            <a:r>
              <a:rPr lang="en-US" sz="1200" kern="1200" dirty="0">
                <a:solidFill>
                  <a:schemeClr val="tx1"/>
                </a:solidFill>
                <a:effectLst/>
                <a:latin typeface="+mn-lt"/>
                <a:ea typeface="+mn-ea"/>
                <a:cs typeface="+mn-cs"/>
              </a:rPr>
              <a:t>In the snowpack, simpler forms tend to pack closer together and bond with each other faster than more complex forms</a:t>
            </a:r>
          </a:p>
          <a:p>
            <a:pPr lvl="1"/>
            <a:r>
              <a:rPr lang="en-US" sz="1200" kern="1200" dirty="0">
                <a:solidFill>
                  <a:schemeClr val="tx1"/>
                </a:solidFill>
                <a:effectLst/>
                <a:latin typeface="+mn-lt"/>
                <a:ea typeface="+mn-ea"/>
                <a:cs typeface="+mn-cs"/>
              </a:rPr>
              <a:t>Snowfall rate</a:t>
            </a:r>
          </a:p>
          <a:p>
            <a:pPr lvl="2"/>
            <a:r>
              <a:rPr lang="en-US" sz="1200" kern="1200" dirty="0">
                <a:solidFill>
                  <a:schemeClr val="tx1"/>
                </a:solidFill>
                <a:effectLst/>
                <a:latin typeface="+mn-lt"/>
                <a:ea typeface="+mn-ea"/>
                <a:cs typeface="+mn-cs"/>
              </a:rPr>
              <a:t>Concept of loading</a:t>
            </a:r>
          </a:p>
          <a:p>
            <a:pPr lvl="2"/>
            <a:r>
              <a:rPr lang="en-US" sz="1200" kern="1200" dirty="0">
                <a:solidFill>
                  <a:schemeClr val="tx1"/>
                </a:solidFill>
                <a:effectLst/>
                <a:latin typeface="+mn-lt"/>
                <a:ea typeface="+mn-ea"/>
                <a:cs typeface="+mn-cs"/>
              </a:rPr>
              <a:t>Snowfall Measurement</a:t>
            </a:r>
          </a:p>
          <a:p>
            <a:pPr lvl="3"/>
            <a:r>
              <a:rPr lang="en-US" sz="1200" kern="1200" dirty="0">
                <a:solidFill>
                  <a:schemeClr val="tx1"/>
                </a:solidFill>
                <a:effectLst/>
                <a:latin typeface="+mn-lt"/>
                <a:ea typeface="+mn-ea"/>
                <a:cs typeface="+mn-cs"/>
              </a:rPr>
              <a:t>Storm total</a:t>
            </a:r>
          </a:p>
          <a:p>
            <a:pPr lvl="3"/>
            <a:r>
              <a:rPr lang="en-US" sz="1200" kern="1200" dirty="0">
                <a:solidFill>
                  <a:schemeClr val="tx1"/>
                </a:solidFill>
                <a:effectLst/>
                <a:latin typeface="+mn-lt"/>
                <a:ea typeface="+mn-ea"/>
                <a:cs typeface="+mn-cs"/>
              </a:rPr>
              <a:t>Snowfall intensity (Based on SWAG but no codes) </a:t>
            </a:r>
          </a:p>
          <a:p>
            <a:pPr lvl="4"/>
            <a:r>
              <a:rPr lang="en-US" sz="1200" kern="1200" dirty="0">
                <a:solidFill>
                  <a:schemeClr val="tx1"/>
                </a:solidFill>
                <a:effectLst/>
                <a:latin typeface="+mn-lt"/>
                <a:ea typeface="+mn-ea"/>
                <a:cs typeface="+mn-cs"/>
              </a:rPr>
              <a:t>Very light		trace to ≈0.25” (0.5 cm)/h</a:t>
            </a:r>
          </a:p>
          <a:p>
            <a:pPr lvl="4"/>
            <a:r>
              <a:rPr lang="en-US" sz="1200" kern="1200" dirty="0">
                <a:solidFill>
                  <a:schemeClr val="tx1"/>
                </a:solidFill>
                <a:effectLst/>
                <a:latin typeface="+mn-lt"/>
                <a:ea typeface="+mn-ea"/>
                <a:cs typeface="+mn-cs"/>
              </a:rPr>
              <a:t>Light 		≈0.5 – 0.75” (1 - 2 cm)/h </a:t>
            </a:r>
          </a:p>
          <a:p>
            <a:pPr lvl="4"/>
            <a:r>
              <a:rPr lang="en-US" sz="1200" kern="1200" dirty="0">
                <a:solidFill>
                  <a:schemeClr val="tx1"/>
                </a:solidFill>
                <a:effectLst/>
                <a:latin typeface="+mn-lt"/>
                <a:ea typeface="+mn-ea"/>
                <a:cs typeface="+mn-cs"/>
              </a:rPr>
              <a:t>Moderate		≈0.75 - 2” (2 - 5 cm)/h </a:t>
            </a:r>
          </a:p>
          <a:p>
            <a:pPr lvl="4"/>
            <a:r>
              <a:rPr lang="en-US" sz="1200" kern="1200" dirty="0">
                <a:solidFill>
                  <a:schemeClr val="tx1"/>
                </a:solidFill>
                <a:effectLst/>
                <a:latin typeface="+mn-lt"/>
                <a:ea typeface="+mn-ea"/>
                <a:cs typeface="+mn-cs"/>
              </a:rPr>
              <a:t>Heavy		≈2 - 4” (5 - 10 cm)/h </a:t>
            </a:r>
          </a:p>
          <a:p>
            <a:pPr lvl="4"/>
            <a:r>
              <a:rPr lang="en-US" sz="1200" kern="1200" dirty="0">
                <a:solidFill>
                  <a:schemeClr val="tx1"/>
                </a:solidFill>
                <a:effectLst/>
                <a:latin typeface="+mn-lt"/>
                <a:ea typeface="+mn-ea"/>
                <a:cs typeface="+mn-cs"/>
              </a:rPr>
              <a:t>Very heavy		≥4” (10 cm)/h</a:t>
            </a:r>
          </a:p>
          <a:p>
            <a:pPr lvl="1"/>
            <a:r>
              <a:rPr lang="en-US" sz="1200" kern="1200" dirty="0">
                <a:solidFill>
                  <a:schemeClr val="tx1"/>
                </a:solidFill>
                <a:effectLst/>
                <a:latin typeface="+mn-lt"/>
                <a:ea typeface="+mn-ea"/>
                <a:cs typeface="+mn-cs"/>
              </a:rPr>
              <a:t>Snow Density</a:t>
            </a:r>
          </a:p>
          <a:p>
            <a:pPr lvl="2"/>
            <a:r>
              <a:rPr lang="en-US" sz="1200" kern="1200" dirty="0">
                <a:solidFill>
                  <a:schemeClr val="tx1"/>
                </a:solidFill>
                <a:effectLst/>
                <a:latin typeface="+mn-lt"/>
                <a:ea typeface="+mn-ea"/>
                <a:cs typeface="+mn-cs"/>
              </a:rPr>
              <a:t>Definition</a:t>
            </a:r>
          </a:p>
          <a:p>
            <a:pPr lvl="2"/>
            <a:r>
              <a:rPr lang="en-US" sz="1200" kern="1200" dirty="0">
                <a:solidFill>
                  <a:schemeClr val="tx1"/>
                </a:solidFill>
                <a:effectLst/>
                <a:latin typeface="+mn-lt"/>
                <a:ea typeface="+mn-ea"/>
                <a:cs typeface="+mn-cs"/>
              </a:rPr>
              <a:t>Relate to crystal type, size, moisture and packing</a:t>
            </a:r>
          </a:p>
          <a:p>
            <a:pPr lvl="2"/>
            <a:r>
              <a:rPr lang="en-US" sz="1200" kern="1200" dirty="0">
                <a:solidFill>
                  <a:schemeClr val="tx1"/>
                </a:solidFill>
                <a:effectLst/>
                <a:latin typeface="+mn-lt"/>
                <a:ea typeface="+mn-ea"/>
                <a:cs typeface="+mn-cs"/>
              </a:rPr>
              <a:t>Denser snow adds greater weight load to snowpack than equal depth of less dense snow</a:t>
            </a:r>
          </a:p>
          <a:p>
            <a:pPr lvl="2"/>
            <a:r>
              <a:rPr lang="en-US" sz="1200" kern="1200" dirty="0">
                <a:solidFill>
                  <a:schemeClr val="tx1"/>
                </a:solidFill>
                <a:effectLst/>
                <a:latin typeface="+mn-lt"/>
                <a:ea typeface="+mn-ea"/>
                <a:cs typeface="+mn-cs"/>
              </a:rPr>
              <a:t>Often reported as snow water equivalent (SWE), or simply “precipitation rate”.</a:t>
            </a:r>
          </a:p>
          <a:p>
            <a:pPr lvl="0"/>
            <a:r>
              <a:rPr lang="en-US" sz="1200" kern="1200" dirty="0">
                <a:solidFill>
                  <a:schemeClr val="tx1"/>
                </a:solidFill>
                <a:effectLst/>
                <a:latin typeface="+mn-lt"/>
                <a:ea typeface="+mn-ea"/>
                <a:cs typeface="+mn-cs"/>
              </a:rPr>
              <a:t>Wind</a:t>
            </a:r>
          </a:p>
          <a:p>
            <a:pPr lvl="1"/>
            <a:r>
              <a:rPr lang="en-US" sz="1200" kern="1200" dirty="0">
                <a:solidFill>
                  <a:schemeClr val="tx1"/>
                </a:solidFill>
                <a:effectLst/>
                <a:latin typeface="+mn-lt"/>
                <a:ea typeface="+mn-ea"/>
                <a:cs typeface="+mn-cs"/>
              </a:rPr>
              <a:t>Direction</a:t>
            </a:r>
          </a:p>
          <a:p>
            <a:pPr lvl="2"/>
            <a:r>
              <a:rPr lang="en-US" sz="1200" kern="1200" dirty="0">
                <a:solidFill>
                  <a:schemeClr val="tx1"/>
                </a:solidFill>
                <a:effectLst/>
                <a:latin typeface="+mn-lt"/>
                <a:ea typeface="+mn-ea"/>
                <a:cs typeface="+mn-cs"/>
              </a:rPr>
              <a:t>Changes</a:t>
            </a:r>
          </a:p>
          <a:p>
            <a:pPr lvl="1"/>
            <a:r>
              <a:rPr lang="en-US" sz="1200" kern="1200" dirty="0">
                <a:solidFill>
                  <a:schemeClr val="tx1"/>
                </a:solidFill>
                <a:effectLst/>
                <a:latin typeface="+mn-lt"/>
                <a:ea typeface="+mn-ea"/>
                <a:cs typeface="+mn-cs"/>
              </a:rPr>
              <a:t>Speed</a:t>
            </a:r>
          </a:p>
          <a:p>
            <a:pPr lvl="2"/>
            <a:r>
              <a:rPr lang="en-US" sz="1200" kern="1200" dirty="0">
                <a:solidFill>
                  <a:schemeClr val="tx1"/>
                </a:solidFill>
                <a:effectLst/>
                <a:latin typeface="+mn-lt"/>
                <a:ea typeface="+mn-ea"/>
                <a:cs typeface="+mn-cs"/>
              </a:rPr>
              <a:t>Average</a:t>
            </a:r>
          </a:p>
          <a:p>
            <a:pPr lvl="2"/>
            <a:r>
              <a:rPr lang="en-US" sz="1200" kern="1200" dirty="0">
                <a:solidFill>
                  <a:schemeClr val="tx1"/>
                </a:solidFill>
                <a:effectLst/>
                <a:latin typeface="+mn-lt"/>
                <a:ea typeface="+mn-ea"/>
                <a:cs typeface="+mn-cs"/>
              </a:rPr>
              <a:t>Gusting</a:t>
            </a:r>
          </a:p>
          <a:p>
            <a:pPr lvl="2"/>
            <a:r>
              <a:rPr lang="en-US" sz="1200" kern="1200" dirty="0">
                <a:solidFill>
                  <a:schemeClr val="tx1"/>
                </a:solidFill>
                <a:effectLst/>
                <a:latin typeface="+mn-lt"/>
                <a:ea typeface="+mn-ea"/>
                <a:cs typeface="+mn-cs"/>
              </a:rPr>
              <a:t>Duration</a:t>
            </a:r>
          </a:p>
          <a:p>
            <a:pPr lvl="1"/>
            <a:r>
              <a:rPr lang="en-US" sz="1200" kern="1200" dirty="0">
                <a:solidFill>
                  <a:schemeClr val="tx1"/>
                </a:solidFill>
                <a:effectLst/>
                <a:latin typeface="+mn-lt"/>
                <a:ea typeface="+mn-ea"/>
                <a:cs typeface="+mn-cs"/>
              </a:rPr>
              <a:t>Snow transport by wind</a:t>
            </a:r>
          </a:p>
          <a:p>
            <a:pPr lvl="2"/>
            <a:r>
              <a:rPr lang="en-US" sz="1200" kern="1200" dirty="0">
                <a:solidFill>
                  <a:schemeClr val="tx1"/>
                </a:solidFill>
                <a:effectLst/>
                <a:latin typeface="+mn-lt"/>
                <a:ea typeface="+mn-ea"/>
                <a:cs typeface="+mn-cs"/>
              </a:rPr>
              <a:t>Evidence</a:t>
            </a:r>
          </a:p>
          <a:p>
            <a:pPr lvl="3"/>
            <a:r>
              <a:rPr lang="en-US" sz="1200" kern="1200" dirty="0">
                <a:solidFill>
                  <a:schemeClr val="tx1"/>
                </a:solidFill>
                <a:effectLst/>
                <a:latin typeface="+mn-lt"/>
                <a:ea typeface="+mn-ea"/>
                <a:cs typeface="+mn-cs"/>
              </a:rPr>
              <a:t>Scouring </a:t>
            </a:r>
          </a:p>
          <a:p>
            <a:pPr lvl="3"/>
            <a:r>
              <a:rPr lang="en-US" sz="1200" kern="1200" dirty="0">
                <a:solidFill>
                  <a:schemeClr val="tx1"/>
                </a:solidFill>
                <a:effectLst/>
                <a:latin typeface="+mn-lt"/>
                <a:ea typeface="+mn-ea"/>
                <a:cs typeface="+mn-cs"/>
              </a:rPr>
              <a:t>Pillows</a:t>
            </a:r>
          </a:p>
          <a:p>
            <a:pPr lvl="3"/>
            <a:r>
              <a:rPr lang="en-US" sz="1200" kern="1200" dirty="0">
                <a:solidFill>
                  <a:schemeClr val="tx1"/>
                </a:solidFill>
                <a:effectLst/>
                <a:latin typeface="+mn-lt"/>
                <a:ea typeface="+mn-ea"/>
                <a:cs typeface="+mn-cs"/>
              </a:rPr>
              <a:t>Wind slabs</a:t>
            </a:r>
          </a:p>
          <a:p>
            <a:pPr lvl="2"/>
            <a:r>
              <a:rPr lang="en-US" sz="1200" kern="1200" dirty="0">
                <a:solidFill>
                  <a:schemeClr val="tx1"/>
                </a:solidFill>
                <a:effectLst/>
                <a:latin typeface="+mn-lt"/>
                <a:ea typeface="+mn-ea"/>
                <a:cs typeface="+mn-cs"/>
              </a:rPr>
              <a:t>Critical speeds</a:t>
            </a:r>
          </a:p>
          <a:p>
            <a:pPr lvl="2"/>
            <a:r>
              <a:rPr lang="en-US" sz="1200" kern="1200" dirty="0">
                <a:solidFill>
                  <a:schemeClr val="tx1"/>
                </a:solidFill>
                <a:effectLst/>
                <a:latin typeface="+mn-lt"/>
                <a:ea typeface="+mn-ea"/>
                <a:cs typeface="+mn-cs"/>
              </a:rPr>
              <a:t>Wind runs (fetch)</a:t>
            </a:r>
          </a:p>
          <a:p>
            <a:pPr lvl="2"/>
            <a:r>
              <a:rPr lang="en-US" sz="1200" kern="1200" dirty="0">
                <a:solidFill>
                  <a:schemeClr val="tx1"/>
                </a:solidFill>
                <a:effectLst/>
                <a:latin typeface="+mn-lt"/>
                <a:ea typeface="+mn-ea"/>
                <a:cs typeface="+mn-cs"/>
              </a:rPr>
              <a:t>Significance</a:t>
            </a:r>
          </a:p>
          <a:p>
            <a:pPr lvl="0"/>
            <a:r>
              <a:rPr lang="en-US" sz="1200" kern="1200" dirty="0">
                <a:solidFill>
                  <a:schemeClr val="tx1"/>
                </a:solidFill>
                <a:effectLst/>
                <a:latin typeface="+mn-lt"/>
                <a:ea typeface="+mn-ea"/>
                <a:cs typeface="+mn-cs"/>
              </a:rPr>
              <a:t>North American snow climate zones</a:t>
            </a:r>
          </a:p>
          <a:p>
            <a:pPr lvl="1"/>
            <a:r>
              <a:rPr lang="en-US" sz="1200" kern="1200" dirty="0">
                <a:solidFill>
                  <a:schemeClr val="tx1"/>
                </a:solidFill>
                <a:effectLst/>
                <a:latin typeface="+mn-lt"/>
                <a:ea typeface="+mn-ea"/>
                <a:cs typeface="+mn-cs"/>
              </a:rPr>
              <a:t>Maritime</a:t>
            </a:r>
          </a:p>
          <a:p>
            <a:pPr lvl="1"/>
            <a:r>
              <a:rPr lang="en-US" sz="1200" kern="1200" dirty="0">
                <a:solidFill>
                  <a:schemeClr val="tx1"/>
                </a:solidFill>
                <a:effectLst/>
                <a:latin typeface="+mn-lt"/>
                <a:ea typeface="+mn-ea"/>
                <a:cs typeface="+mn-cs"/>
              </a:rPr>
              <a:t>Intermountain</a:t>
            </a:r>
          </a:p>
          <a:p>
            <a:pPr lvl="1"/>
            <a:r>
              <a:rPr lang="en-US" sz="1200" kern="1200" dirty="0">
                <a:solidFill>
                  <a:schemeClr val="tx1"/>
                </a:solidFill>
                <a:effectLst/>
                <a:latin typeface="+mn-lt"/>
                <a:ea typeface="+mn-ea"/>
                <a:cs typeface="+mn-cs"/>
              </a:rPr>
              <a:t>Continental</a:t>
            </a:r>
          </a:p>
          <a:p>
            <a:pPr lvl="0"/>
            <a:r>
              <a:rPr lang="en-US" sz="1200" kern="1200" dirty="0">
                <a:solidFill>
                  <a:schemeClr val="tx1"/>
                </a:solidFill>
                <a:effectLst/>
                <a:latin typeface="+mn-lt"/>
                <a:ea typeface="+mn-ea"/>
                <a:cs typeface="+mn-cs"/>
              </a:rPr>
              <a:t>Avalanche cycles related to weather</a:t>
            </a:r>
          </a:p>
          <a:p>
            <a:pPr lvl="1"/>
            <a:r>
              <a:rPr lang="en-US" sz="1200" kern="1200" dirty="0">
                <a:solidFill>
                  <a:schemeClr val="tx1"/>
                </a:solidFill>
                <a:effectLst/>
                <a:latin typeface="+mn-lt"/>
                <a:ea typeface="+mn-ea"/>
                <a:cs typeface="+mn-cs"/>
              </a:rPr>
              <a:t>During storms</a:t>
            </a:r>
          </a:p>
          <a:p>
            <a:pPr lvl="2"/>
            <a:r>
              <a:rPr lang="en-US" sz="1200" kern="1200" dirty="0">
                <a:solidFill>
                  <a:schemeClr val="tx1"/>
                </a:solidFill>
                <a:effectLst/>
                <a:latin typeface="+mn-lt"/>
                <a:ea typeface="+mn-ea"/>
                <a:cs typeface="+mn-cs"/>
              </a:rPr>
              <a:t>Warm storms</a:t>
            </a:r>
          </a:p>
          <a:p>
            <a:pPr lvl="2"/>
            <a:r>
              <a:rPr lang="en-US" sz="1200" kern="1200" dirty="0">
                <a:solidFill>
                  <a:schemeClr val="tx1"/>
                </a:solidFill>
                <a:effectLst/>
                <a:latin typeface="+mn-lt"/>
                <a:ea typeface="+mn-ea"/>
                <a:cs typeface="+mn-cs"/>
              </a:rPr>
              <a:t>Cold storms</a:t>
            </a:r>
          </a:p>
          <a:p>
            <a:pPr lvl="2"/>
            <a:r>
              <a:rPr lang="en-US" sz="1200" kern="1200" dirty="0">
                <a:solidFill>
                  <a:schemeClr val="tx1"/>
                </a:solidFill>
                <a:effectLst/>
                <a:latin typeface="+mn-lt"/>
                <a:ea typeface="+mn-ea"/>
                <a:cs typeface="+mn-cs"/>
              </a:rPr>
              <a:t>Warm-to-cold storms</a:t>
            </a:r>
          </a:p>
          <a:p>
            <a:pPr lvl="2"/>
            <a:r>
              <a:rPr lang="en-US" sz="1200" kern="1200" dirty="0">
                <a:solidFill>
                  <a:schemeClr val="tx1"/>
                </a:solidFill>
                <a:effectLst/>
                <a:latin typeface="+mn-lt"/>
                <a:ea typeface="+mn-ea"/>
                <a:cs typeface="+mn-cs"/>
              </a:rPr>
              <a:t>Cold-to-warm storms</a:t>
            </a:r>
          </a:p>
          <a:p>
            <a:pPr lvl="1"/>
            <a:r>
              <a:rPr lang="en-US" sz="1200" kern="1200" dirty="0">
                <a:solidFill>
                  <a:schemeClr val="tx1"/>
                </a:solidFill>
                <a:effectLst/>
                <a:latin typeface="+mn-lt"/>
                <a:ea typeface="+mn-ea"/>
                <a:cs typeface="+mn-cs"/>
              </a:rPr>
              <a:t>After storms</a:t>
            </a:r>
          </a:p>
          <a:p>
            <a:pPr lvl="2"/>
            <a:r>
              <a:rPr lang="en-US" sz="1200" kern="1200" dirty="0">
                <a:solidFill>
                  <a:schemeClr val="tx1"/>
                </a:solidFill>
                <a:effectLst/>
                <a:latin typeface="+mn-lt"/>
                <a:ea typeface="+mn-ea"/>
                <a:cs typeface="+mn-cs"/>
              </a:rPr>
              <a:t>Cooling trends</a:t>
            </a:r>
          </a:p>
          <a:p>
            <a:pPr lvl="2"/>
            <a:r>
              <a:rPr lang="en-US" sz="1200" kern="1200" dirty="0">
                <a:solidFill>
                  <a:schemeClr val="tx1"/>
                </a:solidFill>
                <a:effectLst/>
                <a:latin typeface="+mn-lt"/>
                <a:ea typeface="+mn-ea"/>
                <a:cs typeface="+mn-cs"/>
              </a:rPr>
              <a:t>Prolonged cold</a:t>
            </a:r>
          </a:p>
          <a:p>
            <a:pPr lvl="2"/>
            <a:r>
              <a:rPr lang="en-US" sz="1200" kern="1200" dirty="0">
                <a:solidFill>
                  <a:schemeClr val="tx1"/>
                </a:solidFill>
                <a:effectLst/>
                <a:latin typeface="+mn-lt"/>
                <a:ea typeface="+mn-ea"/>
                <a:cs typeface="+mn-cs"/>
              </a:rPr>
              <a:t>Warming trends</a:t>
            </a:r>
          </a:p>
          <a:p>
            <a:pPr lvl="2"/>
            <a:r>
              <a:rPr lang="en-US" sz="1200" kern="1200" dirty="0">
                <a:solidFill>
                  <a:schemeClr val="tx1"/>
                </a:solidFill>
                <a:effectLst/>
                <a:latin typeface="+mn-lt"/>
                <a:ea typeface="+mn-ea"/>
                <a:cs typeface="+mn-cs"/>
              </a:rPr>
              <a:t>Prolonged relative warmth</a:t>
            </a:r>
          </a:p>
          <a:p>
            <a:pPr lvl="0"/>
            <a:r>
              <a:rPr lang="en-US" sz="1200" kern="1200" dirty="0">
                <a:solidFill>
                  <a:schemeClr val="tx1"/>
                </a:solidFill>
                <a:effectLst/>
                <a:latin typeface="+mn-lt"/>
                <a:ea typeface="+mn-ea"/>
                <a:cs typeface="+mn-cs"/>
              </a:rPr>
              <a:t>Sources of Weather Data (advantages/disadvantages of each)</a:t>
            </a:r>
          </a:p>
          <a:p>
            <a:pPr lvl="1"/>
            <a:r>
              <a:rPr lang="en-US" sz="1200" kern="1200" dirty="0">
                <a:solidFill>
                  <a:schemeClr val="tx1"/>
                </a:solidFill>
                <a:effectLst/>
                <a:latin typeface="+mn-lt"/>
                <a:ea typeface="+mn-ea"/>
                <a:cs typeface="+mn-cs"/>
              </a:rPr>
              <a:t>General weather reports (radio, other media)</a:t>
            </a:r>
          </a:p>
          <a:p>
            <a:pPr lvl="1"/>
            <a:r>
              <a:rPr lang="en-US" sz="1200" kern="1200" dirty="0">
                <a:solidFill>
                  <a:schemeClr val="tx1"/>
                </a:solidFill>
                <a:effectLst/>
                <a:latin typeface="+mn-lt"/>
                <a:ea typeface="+mn-ea"/>
                <a:cs typeface="+mn-cs"/>
              </a:rPr>
              <a:t>Avalanche Center reports</a:t>
            </a:r>
          </a:p>
          <a:p>
            <a:pPr lvl="1"/>
            <a:r>
              <a:rPr lang="en-US" sz="1200" kern="1200" dirty="0">
                <a:solidFill>
                  <a:schemeClr val="tx1"/>
                </a:solidFill>
                <a:effectLst/>
                <a:latin typeface="+mn-lt"/>
                <a:ea typeface="+mn-ea"/>
                <a:cs typeface="+mn-cs"/>
              </a:rPr>
              <a:t>Ski area reports</a:t>
            </a:r>
          </a:p>
          <a:p>
            <a:pPr lvl="1"/>
            <a:r>
              <a:rPr lang="en-US" sz="1200" kern="1200" dirty="0">
                <a:solidFill>
                  <a:schemeClr val="tx1"/>
                </a:solidFill>
                <a:effectLst/>
                <a:latin typeface="+mn-lt"/>
                <a:ea typeface="+mn-ea"/>
                <a:cs typeface="+mn-cs"/>
              </a:rPr>
              <a:t>Remote weather observation stations (via internet)</a:t>
            </a:r>
          </a:p>
          <a:p>
            <a:pPr lvl="1"/>
            <a:r>
              <a:rPr lang="en-US" sz="1200" kern="1200" dirty="0">
                <a:solidFill>
                  <a:schemeClr val="tx1"/>
                </a:solidFill>
                <a:effectLst/>
                <a:latin typeface="+mn-lt"/>
                <a:ea typeface="+mn-ea"/>
                <a:cs typeface="+mn-cs"/>
              </a:rPr>
              <a:t>Personal observations</a:t>
            </a:r>
          </a:p>
          <a:p>
            <a:r>
              <a:rPr lang="en-US" sz="1200" b="1" kern="1200" dirty="0">
                <a:solidFill>
                  <a:schemeClr val="tx1"/>
                </a:solidFill>
                <a:effectLst/>
                <a:latin typeface="+mn-lt"/>
                <a:ea typeface="+mn-ea"/>
                <a:cs typeface="+mn-cs"/>
              </a:rPr>
              <a:t>Suggested Demonstrations/Student-Centered Activities </a:t>
            </a:r>
          </a:p>
          <a:p>
            <a:pPr lvl="0"/>
            <a:r>
              <a:rPr lang="en-US" sz="1200" kern="1200" dirty="0">
                <a:solidFill>
                  <a:schemeClr val="tx1"/>
                </a:solidFill>
                <a:effectLst/>
                <a:latin typeface="+mn-lt"/>
                <a:ea typeface="+mn-ea"/>
                <a:cs typeface="+mn-cs"/>
              </a:rPr>
              <a:t>Give students examples of actual weather and avalanche data. Have them speculate on relationships.</a:t>
            </a:r>
          </a:p>
          <a:p>
            <a:pPr lvl="0"/>
            <a:r>
              <a:rPr lang="en-US" sz="1200" kern="1200" dirty="0">
                <a:solidFill>
                  <a:schemeClr val="tx1"/>
                </a:solidFill>
                <a:effectLst/>
                <a:latin typeface="+mn-lt"/>
                <a:ea typeface="+mn-ea"/>
                <a:cs typeface="+mn-cs"/>
              </a:rPr>
              <a:t>Show photos of relative snow depths from windward &amp; leeward aspects of the same ridge (from a single storm, or total depth) to illustrate the immediate and cumulative significance of wind transport.</a:t>
            </a:r>
          </a:p>
          <a:p>
            <a:r>
              <a:rPr lang="en-US" sz="1200" b="1" kern="1200" dirty="0">
                <a:solidFill>
                  <a:schemeClr val="tx1"/>
                </a:solidFill>
                <a:effectLst/>
                <a:latin typeface="+mn-lt"/>
                <a:ea typeface="+mn-ea"/>
                <a:cs typeface="+mn-cs"/>
              </a:rPr>
              <a:t>Suggested Questions for Summary/Evaluation</a:t>
            </a:r>
          </a:p>
          <a:p>
            <a:pPr lvl="0"/>
            <a:r>
              <a:rPr lang="en-US" sz="1200" kern="1200" dirty="0">
                <a:solidFill>
                  <a:schemeClr val="tx1"/>
                </a:solidFill>
                <a:effectLst/>
                <a:latin typeface="+mn-lt"/>
                <a:ea typeface="+mn-ea"/>
                <a:cs typeface="+mn-cs"/>
              </a:rPr>
              <a:t>What did you learn from this presentation?  What else?</a:t>
            </a:r>
          </a:p>
          <a:p>
            <a:pPr lvl="0"/>
            <a:r>
              <a:rPr lang="en-US" sz="1200" kern="1200" dirty="0">
                <a:solidFill>
                  <a:schemeClr val="tx1"/>
                </a:solidFill>
                <a:effectLst/>
                <a:latin typeface="+mn-lt"/>
                <a:ea typeface="+mn-ea"/>
                <a:cs typeface="+mn-cs"/>
              </a:rPr>
              <a:t>What is the difference between weather and climate?</a:t>
            </a:r>
          </a:p>
          <a:p>
            <a:pPr lvl="0"/>
            <a:r>
              <a:rPr lang="en-US" sz="1200" kern="1200" dirty="0">
                <a:solidFill>
                  <a:schemeClr val="tx1"/>
                </a:solidFill>
                <a:effectLst/>
                <a:latin typeface="+mn-lt"/>
                <a:ea typeface="+mn-ea"/>
                <a:cs typeface="+mn-cs"/>
              </a:rPr>
              <a:t>What are the three basic snow climate zones in the U.S.?  Where are they located?  What are some characteristics of each zone?</a:t>
            </a:r>
          </a:p>
          <a:p>
            <a:pPr lvl="0"/>
            <a:r>
              <a:rPr lang="en-US" sz="1200" kern="1200" dirty="0">
                <a:solidFill>
                  <a:schemeClr val="tx1"/>
                </a:solidFill>
                <a:effectLst/>
                <a:latin typeface="+mn-lt"/>
                <a:ea typeface="+mn-ea"/>
                <a:cs typeface="+mn-cs"/>
              </a:rPr>
              <a:t>Why is wind an important factor from an avalanche perspective?</a:t>
            </a:r>
          </a:p>
          <a:p>
            <a:pPr lvl="0"/>
            <a:r>
              <a:rPr lang="en-US" sz="1200" kern="1200" dirty="0">
                <a:solidFill>
                  <a:schemeClr val="tx1"/>
                </a:solidFill>
                <a:effectLst/>
                <a:latin typeface="+mn-lt"/>
                <a:ea typeface="+mn-ea"/>
                <a:cs typeface="+mn-cs"/>
              </a:rPr>
              <a:t>What is snow density? Why is it important to be aware of?  How can differences in density be estimated in the field?</a:t>
            </a:r>
          </a:p>
          <a:p>
            <a:pPr lvl="0"/>
            <a:r>
              <a:rPr lang="en-US" sz="1200" kern="1200" dirty="0">
                <a:solidFill>
                  <a:schemeClr val="tx1"/>
                </a:solidFill>
                <a:effectLst/>
                <a:latin typeface="+mn-lt"/>
                <a:ea typeface="+mn-ea"/>
                <a:cs typeface="+mn-cs"/>
              </a:rPr>
              <a:t>What is the best way to estimate loading of a slope by precipitation? By wind?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76A279-BD58-4798-AD47-A77A1DDF2383}" type="slidenum">
              <a:rPr lang="en-US" smtClean="0"/>
              <a:pPr/>
              <a:t>33</a:t>
            </a:fld>
            <a:endParaRPr lang="en-US"/>
          </a:p>
        </p:txBody>
      </p:sp>
    </p:spTree>
    <p:extLst>
      <p:ext uri="{BB962C8B-B14F-4D97-AF65-F5344CB8AC3E}">
        <p14:creationId xmlns:p14="http://schemas.microsoft.com/office/powerpoint/2010/main" val="325829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E24EFAE-9E69-4B53-9EB8-573111AD2DE0}" type="datetime1">
              <a:rPr lang="en-US" smtClean="0"/>
              <a:pPr/>
              <a:t>1/22/2019</a:t>
            </a:fld>
            <a:endParaRPr lang="en-US"/>
          </a:p>
        </p:txBody>
      </p:sp>
      <p:sp>
        <p:nvSpPr>
          <p:cNvPr id="19" name="Footer Placeholder 18"/>
          <p:cNvSpPr>
            <a:spLocks noGrp="1"/>
          </p:cNvSpPr>
          <p:nvPr>
            <p:ph type="ftr" sz="quarter" idx="11"/>
          </p:nvPr>
        </p:nvSpPr>
        <p:spPr/>
        <p:txBody>
          <a:bodyPr/>
          <a:lstStyle/>
          <a:p>
            <a:r>
              <a:rPr lang="en-US"/>
              <a:t>Topic 2A - Avalanche Triangle - Weather</a:t>
            </a:r>
            <a:endParaRPr lang="en-US" dirty="0"/>
          </a:p>
        </p:txBody>
      </p:sp>
      <p:sp>
        <p:nvSpPr>
          <p:cNvPr id="27" name="Slide Number Placeholder 26"/>
          <p:cNvSpPr>
            <a:spLocks noGrp="1"/>
          </p:cNvSpPr>
          <p:nvPr>
            <p:ph type="sldNum" sz="quarter" idx="12"/>
          </p:nvPr>
        </p:nvSpPr>
        <p:spPr/>
        <p:txBody>
          <a:bodyPr/>
          <a:lstStyle/>
          <a:p>
            <a:fld id="{7BDCD633-A886-486C-B713-973650E7BA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53B08D-A55C-4118-8DCC-33F1B4E1E6EC}" type="datetime1">
              <a:rPr lang="en-US" smtClean="0"/>
              <a:pPr/>
              <a:t>1/22/2019</a:t>
            </a:fld>
            <a:endParaRPr lang="en-US"/>
          </a:p>
        </p:txBody>
      </p:sp>
      <p:sp>
        <p:nvSpPr>
          <p:cNvPr id="5" name="Footer Placeholder 4"/>
          <p:cNvSpPr>
            <a:spLocks noGrp="1"/>
          </p:cNvSpPr>
          <p:nvPr>
            <p:ph type="ftr" sz="quarter" idx="11"/>
          </p:nvPr>
        </p:nvSpPr>
        <p:spPr/>
        <p:txBody>
          <a:bodyPr/>
          <a:lstStyle/>
          <a:p>
            <a:r>
              <a:rPr lang="en-US"/>
              <a:t>Topic 2A - Avalanche Triangle - Weather</a:t>
            </a:r>
          </a:p>
        </p:txBody>
      </p:sp>
      <p:sp>
        <p:nvSpPr>
          <p:cNvPr id="6" name="Slide Number Placeholder 5"/>
          <p:cNvSpPr>
            <a:spLocks noGrp="1"/>
          </p:cNvSpPr>
          <p:nvPr>
            <p:ph type="sldNum" sz="quarter" idx="12"/>
          </p:nvPr>
        </p:nvSpPr>
        <p:spPr/>
        <p:txBody>
          <a:bodyPr/>
          <a:lstStyle/>
          <a:p>
            <a:fld id="{7BDCD633-A886-486C-B713-973650E7BA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AE09D7-C40C-4313-B7D7-E9D39C72659F}" type="datetime1">
              <a:rPr lang="en-US" smtClean="0"/>
              <a:pPr/>
              <a:t>1/22/2019</a:t>
            </a:fld>
            <a:endParaRPr lang="en-US"/>
          </a:p>
        </p:txBody>
      </p:sp>
      <p:sp>
        <p:nvSpPr>
          <p:cNvPr id="5" name="Footer Placeholder 4"/>
          <p:cNvSpPr>
            <a:spLocks noGrp="1"/>
          </p:cNvSpPr>
          <p:nvPr>
            <p:ph type="ftr" sz="quarter" idx="11"/>
          </p:nvPr>
        </p:nvSpPr>
        <p:spPr/>
        <p:txBody>
          <a:bodyPr/>
          <a:lstStyle/>
          <a:p>
            <a:r>
              <a:rPr lang="en-US"/>
              <a:t>Topic 2A - Avalanche Triangle - Weather</a:t>
            </a:r>
          </a:p>
        </p:txBody>
      </p:sp>
      <p:sp>
        <p:nvSpPr>
          <p:cNvPr id="6" name="Slide Number Placeholder 5"/>
          <p:cNvSpPr>
            <a:spLocks noGrp="1"/>
          </p:cNvSpPr>
          <p:nvPr>
            <p:ph type="sldNum" sz="quarter" idx="12"/>
          </p:nvPr>
        </p:nvSpPr>
        <p:spPr/>
        <p:txBody>
          <a:bodyPr/>
          <a:lstStyle/>
          <a:p>
            <a:fld id="{7BDCD633-A886-486C-B713-973650E7BA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EB69BA-7097-433D-A52D-4DABE38AD255}"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Topic 2A - Avalanche Triangle - Weather</a:t>
            </a:r>
            <a:endParaRPr lang="en-US" dirty="0"/>
          </a:p>
        </p:txBody>
      </p:sp>
      <p:sp>
        <p:nvSpPr>
          <p:cNvPr id="6" name="Slide Number Placeholder 5"/>
          <p:cNvSpPr>
            <a:spLocks noGrp="1"/>
          </p:cNvSpPr>
          <p:nvPr>
            <p:ph type="sldNum" sz="quarter" idx="12"/>
          </p:nvPr>
        </p:nvSpPr>
        <p:spPr/>
        <p:txBody>
          <a:bodyPr/>
          <a:lstStyle/>
          <a:p>
            <a:r>
              <a:rPr lang="en-US"/>
              <a:t>Slide </a:t>
            </a:r>
            <a:fld id="{7BDCD633-A886-486C-B713-973650E7BA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5292611-89A5-4E81-BEA6-19355EB53568}" type="datetime1">
              <a:rPr lang="en-US" smtClean="0"/>
              <a:pPr/>
              <a:t>1/22/2019</a:t>
            </a:fld>
            <a:endParaRPr lang="en-US"/>
          </a:p>
        </p:txBody>
      </p:sp>
      <p:sp>
        <p:nvSpPr>
          <p:cNvPr id="5" name="Footer Placeholder 4"/>
          <p:cNvSpPr>
            <a:spLocks noGrp="1"/>
          </p:cNvSpPr>
          <p:nvPr>
            <p:ph type="ftr" sz="quarter" idx="11"/>
          </p:nvPr>
        </p:nvSpPr>
        <p:spPr/>
        <p:txBody>
          <a:bodyPr/>
          <a:lstStyle/>
          <a:p>
            <a:r>
              <a:rPr lang="en-US"/>
              <a:t>Topic 2A - Avalanche Triangle - Weather</a:t>
            </a:r>
          </a:p>
        </p:txBody>
      </p:sp>
      <p:sp>
        <p:nvSpPr>
          <p:cNvPr id="6" name="Slide Number Placeholder 5"/>
          <p:cNvSpPr>
            <a:spLocks noGrp="1"/>
          </p:cNvSpPr>
          <p:nvPr>
            <p:ph type="sldNum" sz="quarter" idx="12"/>
          </p:nvPr>
        </p:nvSpPr>
        <p:spPr/>
        <p:txBody>
          <a:bodyPr/>
          <a:lstStyle/>
          <a:p>
            <a:fld id="{7BDCD633-A886-486C-B713-973650E7BA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7547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7547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120873-D2F2-41BA-B99D-3830C41486A4}" type="datetime1">
              <a:rPr lang="en-US" smtClean="0"/>
              <a:pPr/>
              <a:t>1/22/2019</a:t>
            </a:fld>
            <a:endParaRPr lang="en-US"/>
          </a:p>
        </p:txBody>
      </p:sp>
      <p:sp>
        <p:nvSpPr>
          <p:cNvPr id="6" name="Footer Placeholder 5"/>
          <p:cNvSpPr>
            <a:spLocks noGrp="1"/>
          </p:cNvSpPr>
          <p:nvPr>
            <p:ph type="ftr" sz="quarter" idx="11"/>
          </p:nvPr>
        </p:nvSpPr>
        <p:spPr/>
        <p:txBody>
          <a:bodyPr/>
          <a:lstStyle/>
          <a:p>
            <a:r>
              <a:rPr lang="en-US"/>
              <a:t>Topic 2A - Avalanche Triangle - Weather</a:t>
            </a:r>
          </a:p>
        </p:txBody>
      </p:sp>
      <p:sp>
        <p:nvSpPr>
          <p:cNvPr id="7" name="Slide Number Placeholder 6"/>
          <p:cNvSpPr>
            <a:spLocks noGrp="1"/>
          </p:cNvSpPr>
          <p:nvPr>
            <p:ph type="sldNum" sz="quarter" idx="12"/>
          </p:nvPr>
        </p:nvSpPr>
        <p:spPr/>
        <p:txBody>
          <a:bodyPr/>
          <a:lstStyle/>
          <a:p>
            <a:fld id="{7BDCD633-A886-486C-B713-973650E7BAEF}" type="slidenum">
              <a:rPr lang="en-US" smtClean="0"/>
              <a:pPr/>
              <a:t>‹#›</a:t>
            </a:fld>
            <a:endParaRPr lang="en-US"/>
          </a:p>
        </p:txBody>
      </p:sp>
      <p:sp>
        <p:nvSpPr>
          <p:cNvPr id="8" name="Title Placeholder 8"/>
          <p:cNvSpPr>
            <a:spLocks noGrp="1"/>
          </p:cNvSpPr>
          <p:nvPr>
            <p:ph type="title"/>
          </p:nvPr>
        </p:nvSpPr>
        <p:spPr>
          <a:xfrm>
            <a:off x="457200" y="228600"/>
            <a:ext cx="8229600" cy="1143000"/>
          </a:xfrm>
          <a:prstGeom prst="rect">
            <a:avLst/>
          </a:prstGeom>
        </p:spPr>
        <p:txBody>
          <a:bodyPr vert="horz" lIns="0" rIns="0" bIns="0" anchor="b">
            <a:normAutofit/>
          </a:bodyPr>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EA997E2-4E73-4962-8846-CE0E20DE2157}" type="datetime1">
              <a:rPr lang="en-US" smtClean="0"/>
              <a:pPr/>
              <a:t>1/22/2019</a:t>
            </a:fld>
            <a:endParaRPr lang="en-US"/>
          </a:p>
        </p:txBody>
      </p:sp>
      <p:sp>
        <p:nvSpPr>
          <p:cNvPr id="8" name="Footer Placeholder 7"/>
          <p:cNvSpPr>
            <a:spLocks noGrp="1"/>
          </p:cNvSpPr>
          <p:nvPr>
            <p:ph type="ftr" sz="quarter" idx="11"/>
          </p:nvPr>
        </p:nvSpPr>
        <p:spPr/>
        <p:txBody>
          <a:bodyPr/>
          <a:lstStyle/>
          <a:p>
            <a:r>
              <a:rPr lang="en-US"/>
              <a:t>Topic 2A - Avalanche Triangle - Weather</a:t>
            </a:r>
          </a:p>
        </p:txBody>
      </p:sp>
      <p:sp>
        <p:nvSpPr>
          <p:cNvPr id="9" name="Slide Number Placeholder 8"/>
          <p:cNvSpPr>
            <a:spLocks noGrp="1"/>
          </p:cNvSpPr>
          <p:nvPr>
            <p:ph type="sldNum" sz="quarter" idx="12"/>
          </p:nvPr>
        </p:nvSpPr>
        <p:spPr/>
        <p:txBody>
          <a:bodyPr/>
          <a:lstStyle/>
          <a:p>
            <a:fld id="{7BDCD633-A886-486C-B713-973650E7BA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37B5DCF-6A9D-4BAA-A7CC-8AE54C1F9642}" type="datetime1">
              <a:rPr lang="en-US" smtClean="0"/>
              <a:pPr/>
              <a:t>1/22/2019</a:t>
            </a:fld>
            <a:endParaRPr lang="en-US"/>
          </a:p>
        </p:txBody>
      </p:sp>
      <p:sp>
        <p:nvSpPr>
          <p:cNvPr id="4" name="Footer Placeholder 3"/>
          <p:cNvSpPr>
            <a:spLocks noGrp="1"/>
          </p:cNvSpPr>
          <p:nvPr>
            <p:ph type="ftr" sz="quarter" idx="11"/>
          </p:nvPr>
        </p:nvSpPr>
        <p:spPr/>
        <p:txBody>
          <a:bodyPr/>
          <a:lstStyle/>
          <a:p>
            <a:r>
              <a:rPr lang="en-US"/>
              <a:t>Topic 2A - Avalanche Triangle - Weather</a:t>
            </a:r>
          </a:p>
        </p:txBody>
      </p:sp>
      <p:sp>
        <p:nvSpPr>
          <p:cNvPr id="5" name="Slide Number Placeholder 4"/>
          <p:cNvSpPr>
            <a:spLocks noGrp="1"/>
          </p:cNvSpPr>
          <p:nvPr>
            <p:ph type="sldNum" sz="quarter" idx="12"/>
          </p:nvPr>
        </p:nvSpPr>
        <p:spPr/>
        <p:txBody>
          <a:bodyPr/>
          <a:lstStyle/>
          <a:p>
            <a:fld id="{7BDCD633-A886-486C-B713-973650E7BA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13B59-9F68-4BE2-8320-92739FA7CD95}" type="datetime1">
              <a:rPr lang="en-US" smtClean="0"/>
              <a:pPr/>
              <a:t>1/22/2019</a:t>
            </a:fld>
            <a:endParaRPr lang="en-US"/>
          </a:p>
        </p:txBody>
      </p:sp>
      <p:sp>
        <p:nvSpPr>
          <p:cNvPr id="3" name="Footer Placeholder 2"/>
          <p:cNvSpPr>
            <a:spLocks noGrp="1"/>
          </p:cNvSpPr>
          <p:nvPr>
            <p:ph type="ftr" sz="quarter" idx="11"/>
          </p:nvPr>
        </p:nvSpPr>
        <p:spPr/>
        <p:txBody>
          <a:bodyPr/>
          <a:lstStyle/>
          <a:p>
            <a:r>
              <a:rPr lang="en-US"/>
              <a:t>Topic 2A - Avalanche Triangle - Weather</a:t>
            </a:r>
          </a:p>
        </p:txBody>
      </p:sp>
      <p:sp>
        <p:nvSpPr>
          <p:cNvPr id="4" name="Slide Number Placeholder 3"/>
          <p:cNvSpPr>
            <a:spLocks noGrp="1"/>
          </p:cNvSpPr>
          <p:nvPr>
            <p:ph type="sldNum" sz="quarter" idx="12"/>
          </p:nvPr>
        </p:nvSpPr>
        <p:spPr/>
        <p:txBody>
          <a:bodyPr/>
          <a:lstStyle/>
          <a:p>
            <a:fld id="{7BDCD633-A886-486C-B713-973650E7BA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EAFD62-B7C6-4C03-B559-BD4D784FB86D}"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Topic 2A - Avalanche Triangle - Weather</a:t>
            </a:r>
          </a:p>
        </p:txBody>
      </p:sp>
      <p:sp>
        <p:nvSpPr>
          <p:cNvPr id="7" name="Slide Number Placeholder 6"/>
          <p:cNvSpPr>
            <a:spLocks noGrp="1"/>
          </p:cNvSpPr>
          <p:nvPr>
            <p:ph type="sldNum" sz="quarter" idx="12"/>
          </p:nvPr>
        </p:nvSpPr>
        <p:spPr/>
        <p:txBody>
          <a:bodyPr/>
          <a:lstStyle/>
          <a:p>
            <a:fld id="{7BDCD633-A886-486C-B713-973650E7BA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5539AA4-E7C3-4584-AA5C-7DCB6F3DADA8}" type="datetime1">
              <a:rPr lang="en-US" smtClean="0"/>
              <a:pPr/>
              <a:t>1/22/2019</a:t>
            </a:fld>
            <a:endParaRPr lang="en-US"/>
          </a:p>
        </p:txBody>
      </p:sp>
      <p:sp>
        <p:nvSpPr>
          <p:cNvPr id="6" name="Footer Placeholder 5"/>
          <p:cNvSpPr>
            <a:spLocks noGrp="1"/>
          </p:cNvSpPr>
          <p:nvPr>
            <p:ph type="ftr" sz="quarter" idx="11"/>
          </p:nvPr>
        </p:nvSpPr>
        <p:spPr/>
        <p:txBody>
          <a:bodyPr/>
          <a:lstStyle/>
          <a:p>
            <a:r>
              <a:rPr lang="en-US"/>
              <a:t>Topic 2A - Avalanche Triangle - Weather</a:t>
            </a:r>
          </a:p>
        </p:txBody>
      </p:sp>
      <p:sp>
        <p:nvSpPr>
          <p:cNvPr id="7" name="Slide Number Placeholder 6"/>
          <p:cNvSpPr>
            <a:spLocks noGrp="1"/>
          </p:cNvSpPr>
          <p:nvPr>
            <p:ph type="sldNum" sz="quarter" idx="12"/>
          </p:nvPr>
        </p:nvSpPr>
        <p:spPr>
          <a:xfrm>
            <a:off x="8077200" y="6356350"/>
            <a:ext cx="609600" cy="365125"/>
          </a:xfrm>
        </p:spPr>
        <p:txBody>
          <a:bodyPr/>
          <a:lstStyle/>
          <a:p>
            <a:fld id="{7BDCD633-A886-486C-B713-973650E7BAE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152400"/>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143000"/>
            <a:ext cx="8229600" cy="51816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25F933A-FB3B-49AA-B7FB-77C508ECE51D}" type="datetime1">
              <a:rPr lang="en-US" smtClean="0"/>
              <a:pPr/>
              <a:t>1/22/2019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Topic 2A - Avalanche Triangle - Weather</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r>
              <a:rPr lang="en-US"/>
              <a:t>Slide </a:t>
            </a:r>
            <a:fld id="{7BDCD633-A886-486C-B713-973650E7BAEF}" type="slidenum">
              <a:rPr lang="en-US" smtClean="0"/>
              <a:pPr/>
              <a:t>‹#›</a:t>
            </a:fld>
            <a:endParaRPr lang="en-US" dirty="0"/>
          </a:p>
        </p:txBody>
      </p:sp>
      <p:grpSp>
        <p:nvGrpSpPr>
          <p:cNvPr id="2" name="Group 1"/>
          <p:cNvGrpSpPr/>
          <p:nvPr/>
        </p:nvGrpSpPr>
        <p:grpSpPr>
          <a:xfrm>
            <a:off x="0" y="-152400"/>
            <a:ext cx="9180548" cy="4572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339840"/>
            <a:ext cx="342900" cy="365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4921094"/>
          </a:xfrm>
          <a:prstGeom prst="rect">
            <a:avLst/>
          </a:prstGeom>
          <a:noFill/>
          <a:ln w="9525">
            <a:noFill/>
            <a:miter lim="800000"/>
            <a:headEnd/>
            <a:tailEnd/>
          </a:ln>
        </p:spPr>
      </p:pic>
      <p:sp>
        <p:nvSpPr>
          <p:cNvPr id="2" name="Title 1"/>
          <p:cNvSpPr>
            <a:spLocks noGrp="1"/>
          </p:cNvSpPr>
          <p:nvPr>
            <p:ph type="ctrTitle"/>
          </p:nvPr>
        </p:nvSpPr>
        <p:spPr>
          <a:xfrm>
            <a:off x="1219200" y="2257864"/>
            <a:ext cx="7851648" cy="1828800"/>
          </a:xfrm>
        </p:spPr>
        <p:txBody>
          <a:bodyPr/>
          <a:lstStyle/>
          <a:p>
            <a:r>
              <a:rPr lang="en-US" dirty="0"/>
              <a:t>Level 1 Module 1</a:t>
            </a:r>
          </a:p>
        </p:txBody>
      </p:sp>
      <p:sp>
        <p:nvSpPr>
          <p:cNvPr id="3" name="Subtitle 2"/>
          <p:cNvSpPr>
            <a:spLocks noGrp="1"/>
          </p:cNvSpPr>
          <p:nvPr>
            <p:ph type="subTitle" idx="1"/>
          </p:nvPr>
        </p:nvSpPr>
        <p:spPr>
          <a:xfrm>
            <a:off x="0" y="4114800"/>
            <a:ext cx="9073896" cy="1752600"/>
          </a:xfrm>
        </p:spPr>
        <p:txBody>
          <a:bodyPr>
            <a:normAutofit/>
          </a:bodyPr>
          <a:lstStyle/>
          <a:p>
            <a:r>
              <a:rPr lang="en-US" sz="2800" b="1" dirty="0"/>
              <a:t>Topic 2A: The Avalanche Triangle – Weather Factors</a:t>
            </a:r>
          </a:p>
        </p:txBody>
      </p:sp>
      <p:sp>
        <p:nvSpPr>
          <p:cNvPr id="8" name="Rectangle 5"/>
          <p:cNvSpPr txBox="1">
            <a:spLocks noChangeArrowheads="1"/>
          </p:cNvSpPr>
          <p:nvPr/>
        </p:nvSpPr>
        <p:spPr>
          <a:xfrm>
            <a:off x="2667000" y="5029200"/>
            <a:ext cx="6400800" cy="1143000"/>
          </a:xfrm>
          <a:prstGeom prst="rect">
            <a:avLst/>
          </a:prstGeom>
          <a:noFill/>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Tahoe Backcountry Ski Patrol</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January 2019</a:t>
            </a:r>
          </a:p>
        </p:txBody>
      </p:sp>
      <p:pic>
        <p:nvPicPr>
          <p:cNvPr id="9" name="Picture 4" descr="C:\Downloads\135px_tbsp_logo_black.png"/>
          <p:cNvPicPr>
            <a:picLocks noChangeAspect="1" noChangeArrowheads="1"/>
          </p:cNvPicPr>
          <p:nvPr/>
        </p:nvPicPr>
        <p:blipFill>
          <a:blip r:embed="rId3" cstate="print"/>
          <a:srcRect/>
          <a:stretch>
            <a:fillRect/>
          </a:stretch>
        </p:blipFill>
        <p:spPr bwMode="auto">
          <a:xfrm>
            <a:off x="8013700" y="6088063"/>
            <a:ext cx="977900" cy="617537"/>
          </a:xfrm>
          <a:prstGeom prst="rect">
            <a:avLst/>
          </a:prstGeom>
          <a:noFill/>
        </p:spPr>
      </p:pic>
      <p:pic>
        <p:nvPicPr>
          <p:cNvPr id="13" name="Picture 3"/>
          <p:cNvPicPr>
            <a:picLocks noChangeArrowheads="1"/>
          </p:cNvPicPr>
          <p:nvPr/>
        </p:nvPicPr>
        <p:blipFill>
          <a:blip r:embed="rId4" cstate="print"/>
          <a:srcRect/>
          <a:stretch>
            <a:fillRect/>
          </a:stretch>
        </p:blipFill>
        <p:spPr bwMode="auto">
          <a:xfrm>
            <a:off x="381000" y="6096000"/>
            <a:ext cx="838200" cy="838200"/>
          </a:xfrm>
          <a:prstGeom prst="rect">
            <a:avLst/>
          </a:prstGeom>
          <a:noFill/>
          <a:ln w="12700">
            <a:noFill/>
            <a:miter lim="800000"/>
            <a:headEnd/>
            <a:tailEnd/>
          </a:ln>
        </p:spPr>
      </p:pic>
      <p:sp>
        <p:nvSpPr>
          <p:cNvPr id="10" name="Slide Number Placeholder 9"/>
          <p:cNvSpPr>
            <a:spLocks noGrp="1"/>
          </p:cNvSpPr>
          <p:nvPr>
            <p:ph type="sldNum" sz="quarter" idx="12"/>
          </p:nvPr>
        </p:nvSpPr>
        <p:spPr/>
        <p:txBody>
          <a:bodyPr/>
          <a:lstStyle/>
          <a:p>
            <a:fld id="{7BDCD633-A886-486C-B713-973650E7BAEF}" type="slidenum">
              <a:rPr lang="en-US" smtClean="0"/>
              <a:pPr/>
              <a:t>1</a:t>
            </a:fld>
            <a:endParaRPr lang="en-US"/>
          </a:p>
        </p:txBody>
      </p:sp>
      <p:sp>
        <p:nvSpPr>
          <p:cNvPr id="4" name="TextBox 3">
            <a:extLst>
              <a:ext uri="{FF2B5EF4-FFF2-40B4-BE49-F238E27FC236}">
                <a16:creationId xmlns:a16="http://schemas.microsoft.com/office/drawing/2014/main" id="{2F43FDEA-F092-4264-A4E3-CA1BAC462AEF}"/>
              </a:ext>
            </a:extLst>
          </p:cNvPr>
          <p:cNvSpPr txBox="1"/>
          <p:nvPr/>
        </p:nvSpPr>
        <p:spPr>
          <a:xfrm>
            <a:off x="1308100" y="6044446"/>
            <a:ext cx="5486400" cy="600164"/>
          </a:xfrm>
          <a:prstGeom prst="rect">
            <a:avLst/>
          </a:prstGeom>
          <a:noFill/>
        </p:spPr>
        <p:txBody>
          <a:bodyPr wrap="square" rtlCol="0">
            <a:spAutoFit/>
          </a:bodyPr>
          <a:lstStyle/>
          <a:p>
            <a:r>
              <a:rPr lang="en-US" sz="1100" dirty="0"/>
              <a:t>© 2019, Tahoe Backcountry Ski Patrol. This document may be freely used, modified or copied for any non-profit purpose as long as this copyright notice is maintained. Not reviewed by NSP. User has responsibility for determining fitness for use.</a:t>
            </a:r>
          </a:p>
        </p:txBody>
      </p:sp>
    </p:spTree>
    <p:extLst>
      <p:ext uri="{BB962C8B-B14F-4D97-AF65-F5344CB8AC3E}">
        <p14:creationId xmlns:p14="http://schemas.microsoft.com/office/powerpoint/2010/main" val="100719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7E0BF-9AEC-4665-989E-BF707881DC80}"/>
              </a:ext>
            </a:extLst>
          </p:cNvPr>
          <p:cNvSpPr>
            <a:spLocks noGrp="1"/>
          </p:cNvSpPr>
          <p:nvPr>
            <p:ph type="sldNum" sz="quarter" idx="12"/>
          </p:nvPr>
        </p:nvSpPr>
        <p:spPr/>
        <p:txBody>
          <a:bodyPr/>
          <a:lstStyle/>
          <a:p>
            <a:r>
              <a:rPr lang="en-US"/>
              <a:t>Slide </a:t>
            </a:r>
            <a:fld id="{7BDCD633-A886-486C-B713-973650E7BAEF}" type="slidenum">
              <a:rPr lang="en-US" smtClean="0"/>
              <a:pPr/>
              <a:t>10</a:t>
            </a:fld>
            <a:endParaRPr lang="en-US" dirty="0"/>
          </a:p>
        </p:txBody>
      </p:sp>
      <p:pic>
        <p:nvPicPr>
          <p:cNvPr id="6" name="Graphic 5" descr="Mountains">
            <a:extLst>
              <a:ext uri="{FF2B5EF4-FFF2-40B4-BE49-F238E27FC236}">
                <a16:creationId xmlns:a16="http://schemas.microsoft.com/office/drawing/2014/main" id="{D5B08E8E-4313-4A1D-9349-2B627D4C07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8468" y="2438400"/>
            <a:ext cx="3984732" cy="3984732"/>
          </a:xfrm>
          <a:prstGeom prst="rect">
            <a:avLst/>
          </a:prstGeom>
        </p:spPr>
      </p:pic>
      <p:sp>
        <p:nvSpPr>
          <p:cNvPr id="7" name="Title 1">
            <a:extLst>
              <a:ext uri="{FF2B5EF4-FFF2-40B4-BE49-F238E27FC236}">
                <a16:creationId xmlns:a16="http://schemas.microsoft.com/office/drawing/2014/main" id="{7CE66B63-741A-4DA4-9D27-31E1CE0172B8}"/>
              </a:ext>
            </a:extLst>
          </p:cNvPr>
          <p:cNvSpPr>
            <a:spLocks noGrp="1"/>
          </p:cNvSpPr>
          <p:nvPr>
            <p:ph type="title"/>
          </p:nvPr>
        </p:nvSpPr>
        <p:spPr/>
        <p:txBody>
          <a:bodyPr/>
          <a:lstStyle/>
          <a:p>
            <a:r>
              <a:rPr lang="en-US" dirty="0"/>
              <a:t>Radiation</a:t>
            </a:r>
          </a:p>
        </p:txBody>
      </p:sp>
      <p:sp>
        <p:nvSpPr>
          <p:cNvPr id="10" name="TextBox 9">
            <a:extLst>
              <a:ext uri="{FF2B5EF4-FFF2-40B4-BE49-F238E27FC236}">
                <a16:creationId xmlns:a16="http://schemas.microsoft.com/office/drawing/2014/main" id="{E8434279-D3DD-4569-AD4A-A11954289363}"/>
              </a:ext>
            </a:extLst>
          </p:cNvPr>
          <p:cNvSpPr txBox="1"/>
          <p:nvPr/>
        </p:nvSpPr>
        <p:spPr>
          <a:xfrm>
            <a:off x="838200" y="5613737"/>
            <a:ext cx="3810000" cy="1015663"/>
          </a:xfrm>
          <a:prstGeom prst="rect">
            <a:avLst/>
          </a:prstGeom>
          <a:noFill/>
        </p:spPr>
        <p:txBody>
          <a:bodyPr wrap="square" rtlCol="0">
            <a:spAutoFit/>
          </a:bodyPr>
          <a:lstStyle/>
          <a:p>
            <a:r>
              <a:rPr lang="en-US" sz="2000" dirty="0">
                <a:solidFill>
                  <a:srgbClr val="FF0000"/>
                </a:solidFill>
              </a:rPr>
              <a:t>Shortwave “visible” radiation </a:t>
            </a:r>
          </a:p>
          <a:p>
            <a:pPr marL="285750" indent="-285750">
              <a:buFont typeface="Arial" panose="020B0604020202020204" pitchFamily="34" charset="0"/>
              <a:buChar char="•"/>
            </a:pPr>
            <a:r>
              <a:rPr lang="en-US" sz="2000" dirty="0"/>
              <a:t>Latitude, season, time of day</a:t>
            </a:r>
          </a:p>
          <a:p>
            <a:pPr marL="285750" indent="-285750">
              <a:buFont typeface="Arial" panose="020B0604020202020204" pitchFamily="34" charset="0"/>
              <a:buChar char="•"/>
            </a:pPr>
            <a:r>
              <a:rPr lang="en-US" sz="2000" dirty="0"/>
              <a:t>Slope angle, aspect</a:t>
            </a:r>
          </a:p>
        </p:txBody>
      </p:sp>
      <p:cxnSp>
        <p:nvCxnSpPr>
          <p:cNvPr id="11" name="Straight Arrow Connector 10">
            <a:extLst>
              <a:ext uri="{FF2B5EF4-FFF2-40B4-BE49-F238E27FC236}">
                <a16:creationId xmlns:a16="http://schemas.microsoft.com/office/drawing/2014/main" id="{07DA4FCD-007C-4F22-8C3E-FDD98DA0E3E3}"/>
              </a:ext>
            </a:extLst>
          </p:cNvPr>
          <p:cNvCxnSpPr>
            <a:cxnSpLocks/>
          </p:cNvCxnSpPr>
          <p:nvPr/>
        </p:nvCxnSpPr>
        <p:spPr>
          <a:xfrm flipH="1" flipV="1">
            <a:off x="2971800" y="2438400"/>
            <a:ext cx="685800" cy="1400506"/>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B377B392-F5C9-4F38-BBD2-F9A7C3CBA565}"/>
              </a:ext>
            </a:extLst>
          </p:cNvPr>
          <p:cNvCxnSpPr>
            <a:cxnSpLocks/>
          </p:cNvCxnSpPr>
          <p:nvPr/>
        </p:nvCxnSpPr>
        <p:spPr>
          <a:xfrm flipV="1">
            <a:off x="4648200" y="2563401"/>
            <a:ext cx="739668" cy="1246600"/>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07E1E2C2-8AD6-4289-A6E2-2EFB1D2B8B98}"/>
              </a:ext>
            </a:extLst>
          </p:cNvPr>
          <p:cNvSpPr txBox="1"/>
          <p:nvPr/>
        </p:nvSpPr>
        <p:spPr>
          <a:xfrm>
            <a:off x="4572000" y="5613737"/>
            <a:ext cx="3810000" cy="1015663"/>
          </a:xfrm>
          <a:prstGeom prst="rect">
            <a:avLst/>
          </a:prstGeom>
          <a:noFill/>
        </p:spPr>
        <p:txBody>
          <a:bodyPr wrap="square" rtlCol="0">
            <a:spAutoFit/>
          </a:bodyPr>
          <a:lstStyle/>
          <a:p>
            <a:r>
              <a:rPr lang="en-US" sz="2000" dirty="0">
                <a:solidFill>
                  <a:srgbClr val="00B050"/>
                </a:solidFill>
              </a:rPr>
              <a:t>Longwave infrared radiation</a:t>
            </a:r>
            <a:r>
              <a:rPr lang="en-US" sz="2000" dirty="0">
                <a:solidFill>
                  <a:srgbClr val="FF0000"/>
                </a:solidFill>
              </a:rPr>
              <a:t> </a:t>
            </a:r>
          </a:p>
          <a:p>
            <a:pPr marL="285750" indent="-285750">
              <a:buFont typeface="Arial" panose="020B0604020202020204" pitchFamily="34" charset="0"/>
              <a:buChar char="•"/>
            </a:pPr>
            <a:r>
              <a:rPr lang="en-US" sz="2000" dirty="0"/>
              <a:t>Snow absorbs and emits effectively</a:t>
            </a:r>
          </a:p>
        </p:txBody>
      </p:sp>
      <p:sp>
        <p:nvSpPr>
          <p:cNvPr id="19" name="TextBox 18">
            <a:extLst>
              <a:ext uri="{FF2B5EF4-FFF2-40B4-BE49-F238E27FC236}">
                <a16:creationId xmlns:a16="http://schemas.microsoft.com/office/drawing/2014/main" id="{D2061449-2823-459A-90F4-9BA569EDED6F}"/>
              </a:ext>
            </a:extLst>
          </p:cNvPr>
          <p:cNvSpPr txBox="1"/>
          <p:nvPr/>
        </p:nvSpPr>
        <p:spPr>
          <a:xfrm>
            <a:off x="5230866" y="3318183"/>
            <a:ext cx="3810000" cy="707886"/>
          </a:xfrm>
          <a:prstGeom prst="rect">
            <a:avLst/>
          </a:prstGeom>
          <a:noFill/>
        </p:spPr>
        <p:txBody>
          <a:bodyPr wrap="square" rtlCol="0">
            <a:spAutoFit/>
          </a:bodyPr>
          <a:lstStyle/>
          <a:p>
            <a:r>
              <a:rPr lang="en-US" sz="2000" b="1" dirty="0"/>
              <a:t>Snow surface cools down. Surface hoar? </a:t>
            </a:r>
          </a:p>
        </p:txBody>
      </p:sp>
      <p:pic>
        <p:nvPicPr>
          <p:cNvPr id="18" name="Graphic 17" descr="Moon and stars">
            <a:extLst>
              <a:ext uri="{FF2B5EF4-FFF2-40B4-BE49-F238E27FC236}">
                <a16:creationId xmlns:a16="http://schemas.microsoft.com/office/drawing/2014/main" id="{1D2ED99A-5B52-478E-BD3B-C373A6D11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0" y="1371600"/>
            <a:ext cx="1752600" cy="1752600"/>
          </a:xfrm>
          <a:prstGeom prst="rect">
            <a:avLst/>
          </a:prstGeom>
        </p:spPr>
      </p:pic>
      <p:pic>
        <p:nvPicPr>
          <p:cNvPr id="3" name="Picture 2">
            <a:extLst>
              <a:ext uri="{FF2B5EF4-FFF2-40B4-BE49-F238E27FC236}">
                <a16:creationId xmlns:a16="http://schemas.microsoft.com/office/drawing/2014/main" id="{0BC5AA1A-559C-42A1-987B-61CAAC3A5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9743" y="1146819"/>
            <a:ext cx="6222181" cy="4666635"/>
          </a:xfrm>
          <a:prstGeom prst="rect">
            <a:avLst/>
          </a:prstGeom>
        </p:spPr>
      </p:pic>
    </p:spTree>
    <p:extLst>
      <p:ext uri="{BB962C8B-B14F-4D97-AF65-F5344CB8AC3E}">
        <p14:creationId xmlns:p14="http://schemas.microsoft.com/office/powerpoint/2010/main" val="14279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7E0BF-9AEC-4665-989E-BF707881DC80}"/>
              </a:ext>
            </a:extLst>
          </p:cNvPr>
          <p:cNvSpPr>
            <a:spLocks noGrp="1"/>
          </p:cNvSpPr>
          <p:nvPr>
            <p:ph type="sldNum" sz="quarter" idx="12"/>
          </p:nvPr>
        </p:nvSpPr>
        <p:spPr/>
        <p:txBody>
          <a:bodyPr/>
          <a:lstStyle/>
          <a:p>
            <a:r>
              <a:rPr lang="en-US"/>
              <a:t>Slide </a:t>
            </a:r>
            <a:fld id="{7BDCD633-A886-486C-B713-973650E7BAEF}" type="slidenum">
              <a:rPr lang="en-US" smtClean="0"/>
              <a:pPr/>
              <a:t>11</a:t>
            </a:fld>
            <a:endParaRPr lang="en-US" dirty="0"/>
          </a:p>
        </p:txBody>
      </p:sp>
      <p:pic>
        <p:nvPicPr>
          <p:cNvPr id="6" name="Graphic 5" descr="Mountains">
            <a:extLst>
              <a:ext uri="{FF2B5EF4-FFF2-40B4-BE49-F238E27FC236}">
                <a16:creationId xmlns:a16="http://schemas.microsoft.com/office/drawing/2014/main" id="{D5B08E8E-4313-4A1D-9349-2B627D4C07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8468" y="2438400"/>
            <a:ext cx="3984732" cy="3984732"/>
          </a:xfrm>
          <a:prstGeom prst="rect">
            <a:avLst/>
          </a:prstGeom>
        </p:spPr>
      </p:pic>
      <p:sp>
        <p:nvSpPr>
          <p:cNvPr id="7" name="Title 1">
            <a:extLst>
              <a:ext uri="{FF2B5EF4-FFF2-40B4-BE49-F238E27FC236}">
                <a16:creationId xmlns:a16="http://schemas.microsoft.com/office/drawing/2014/main" id="{7CE66B63-741A-4DA4-9D27-31E1CE0172B8}"/>
              </a:ext>
            </a:extLst>
          </p:cNvPr>
          <p:cNvSpPr>
            <a:spLocks noGrp="1"/>
          </p:cNvSpPr>
          <p:nvPr>
            <p:ph type="title"/>
          </p:nvPr>
        </p:nvSpPr>
        <p:spPr/>
        <p:txBody>
          <a:bodyPr/>
          <a:lstStyle/>
          <a:p>
            <a:r>
              <a:rPr lang="en-US" dirty="0"/>
              <a:t>Radiation</a:t>
            </a:r>
          </a:p>
        </p:txBody>
      </p:sp>
      <p:sp>
        <p:nvSpPr>
          <p:cNvPr id="10" name="TextBox 9">
            <a:extLst>
              <a:ext uri="{FF2B5EF4-FFF2-40B4-BE49-F238E27FC236}">
                <a16:creationId xmlns:a16="http://schemas.microsoft.com/office/drawing/2014/main" id="{E8434279-D3DD-4569-AD4A-A11954289363}"/>
              </a:ext>
            </a:extLst>
          </p:cNvPr>
          <p:cNvSpPr txBox="1"/>
          <p:nvPr/>
        </p:nvSpPr>
        <p:spPr>
          <a:xfrm>
            <a:off x="838200" y="5613737"/>
            <a:ext cx="3810000" cy="1015663"/>
          </a:xfrm>
          <a:prstGeom prst="rect">
            <a:avLst/>
          </a:prstGeom>
          <a:noFill/>
        </p:spPr>
        <p:txBody>
          <a:bodyPr wrap="square" rtlCol="0">
            <a:spAutoFit/>
          </a:bodyPr>
          <a:lstStyle/>
          <a:p>
            <a:r>
              <a:rPr lang="en-US" sz="2000" dirty="0">
                <a:solidFill>
                  <a:srgbClr val="FF0000"/>
                </a:solidFill>
              </a:rPr>
              <a:t>Shortwave “visible” radiation </a:t>
            </a:r>
          </a:p>
          <a:p>
            <a:pPr marL="285750" indent="-285750">
              <a:buFont typeface="Arial" panose="020B0604020202020204" pitchFamily="34" charset="0"/>
              <a:buChar char="•"/>
            </a:pPr>
            <a:r>
              <a:rPr lang="en-US" sz="2000" dirty="0"/>
              <a:t>Latitude, season, time of day</a:t>
            </a:r>
          </a:p>
          <a:p>
            <a:pPr marL="285750" indent="-285750">
              <a:buFont typeface="Arial" panose="020B0604020202020204" pitchFamily="34" charset="0"/>
              <a:buChar char="•"/>
            </a:pPr>
            <a:r>
              <a:rPr lang="en-US" sz="2000" dirty="0"/>
              <a:t>Slope angle, aspect</a:t>
            </a:r>
          </a:p>
        </p:txBody>
      </p:sp>
      <p:cxnSp>
        <p:nvCxnSpPr>
          <p:cNvPr id="11" name="Straight Arrow Connector 10">
            <a:extLst>
              <a:ext uri="{FF2B5EF4-FFF2-40B4-BE49-F238E27FC236}">
                <a16:creationId xmlns:a16="http://schemas.microsoft.com/office/drawing/2014/main" id="{07DA4FCD-007C-4F22-8C3E-FDD98DA0E3E3}"/>
              </a:ext>
            </a:extLst>
          </p:cNvPr>
          <p:cNvCxnSpPr>
            <a:cxnSpLocks/>
          </p:cNvCxnSpPr>
          <p:nvPr/>
        </p:nvCxnSpPr>
        <p:spPr>
          <a:xfrm flipH="1" flipV="1">
            <a:off x="2971800" y="2438400"/>
            <a:ext cx="685800" cy="1400506"/>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B377B392-F5C9-4F38-BBD2-F9A7C3CBA565}"/>
              </a:ext>
            </a:extLst>
          </p:cNvPr>
          <p:cNvCxnSpPr>
            <a:cxnSpLocks/>
          </p:cNvCxnSpPr>
          <p:nvPr/>
        </p:nvCxnSpPr>
        <p:spPr>
          <a:xfrm flipV="1">
            <a:off x="4648200" y="2563401"/>
            <a:ext cx="739668" cy="1246600"/>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07E1E2C2-8AD6-4289-A6E2-2EFB1D2B8B98}"/>
              </a:ext>
            </a:extLst>
          </p:cNvPr>
          <p:cNvSpPr txBox="1"/>
          <p:nvPr/>
        </p:nvSpPr>
        <p:spPr>
          <a:xfrm>
            <a:off x="4572000" y="5613737"/>
            <a:ext cx="3810000" cy="1015663"/>
          </a:xfrm>
          <a:prstGeom prst="rect">
            <a:avLst/>
          </a:prstGeom>
          <a:noFill/>
        </p:spPr>
        <p:txBody>
          <a:bodyPr wrap="square" rtlCol="0">
            <a:spAutoFit/>
          </a:bodyPr>
          <a:lstStyle/>
          <a:p>
            <a:r>
              <a:rPr lang="en-US" sz="2000" dirty="0">
                <a:solidFill>
                  <a:srgbClr val="00B050"/>
                </a:solidFill>
              </a:rPr>
              <a:t>Longwave infrared radiation</a:t>
            </a:r>
            <a:r>
              <a:rPr lang="en-US" sz="2000" dirty="0">
                <a:solidFill>
                  <a:srgbClr val="FF0000"/>
                </a:solidFill>
              </a:rPr>
              <a:t> </a:t>
            </a:r>
          </a:p>
          <a:p>
            <a:pPr marL="285750" indent="-285750">
              <a:buFont typeface="Arial" panose="020B0604020202020204" pitchFamily="34" charset="0"/>
              <a:buChar char="•"/>
            </a:pPr>
            <a:r>
              <a:rPr lang="en-US" sz="2000" dirty="0"/>
              <a:t>Snow absorbs and emits effectively</a:t>
            </a:r>
          </a:p>
        </p:txBody>
      </p:sp>
      <p:sp>
        <p:nvSpPr>
          <p:cNvPr id="19" name="TextBox 18">
            <a:extLst>
              <a:ext uri="{FF2B5EF4-FFF2-40B4-BE49-F238E27FC236}">
                <a16:creationId xmlns:a16="http://schemas.microsoft.com/office/drawing/2014/main" id="{D2061449-2823-459A-90F4-9BA569EDED6F}"/>
              </a:ext>
            </a:extLst>
          </p:cNvPr>
          <p:cNvSpPr txBox="1"/>
          <p:nvPr/>
        </p:nvSpPr>
        <p:spPr>
          <a:xfrm>
            <a:off x="5230866" y="3318183"/>
            <a:ext cx="3810000" cy="707886"/>
          </a:xfrm>
          <a:prstGeom prst="rect">
            <a:avLst/>
          </a:prstGeom>
          <a:noFill/>
        </p:spPr>
        <p:txBody>
          <a:bodyPr wrap="square" rtlCol="0">
            <a:spAutoFit/>
          </a:bodyPr>
          <a:lstStyle/>
          <a:p>
            <a:r>
              <a:rPr lang="en-US" sz="2000" b="1" dirty="0"/>
              <a:t>Snow surface cools much less.  </a:t>
            </a:r>
          </a:p>
        </p:txBody>
      </p:sp>
      <p:pic>
        <p:nvPicPr>
          <p:cNvPr id="18" name="Graphic 17" descr="Moon and stars">
            <a:extLst>
              <a:ext uri="{FF2B5EF4-FFF2-40B4-BE49-F238E27FC236}">
                <a16:creationId xmlns:a16="http://schemas.microsoft.com/office/drawing/2014/main" id="{1D2ED99A-5B52-478E-BD3B-C373A6D11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0" y="1371600"/>
            <a:ext cx="1752600" cy="1752600"/>
          </a:xfrm>
          <a:prstGeom prst="rect">
            <a:avLst/>
          </a:prstGeom>
        </p:spPr>
      </p:pic>
      <p:grpSp>
        <p:nvGrpSpPr>
          <p:cNvPr id="12" name="Group 11">
            <a:extLst>
              <a:ext uri="{FF2B5EF4-FFF2-40B4-BE49-F238E27FC236}">
                <a16:creationId xmlns:a16="http://schemas.microsoft.com/office/drawing/2014/main" id="{AE02C2D0-68C2-463B-BEF3-899B272D23D2}"/>
              </a:ext>
            </a:extLst>
          </p:cNvPr>
          <p:cNvGrpSpPr/>
          <p:nvPr/>
        </p:nvGrpSpPr>
        <p:grpSpPr>
          <a:xfrm>
            <a:off x="457200" y="2276435"/>
            <a:ext cx="8077200" cy="1228765"/>
            <a:chOff x="457200" y="2276435"/>
            <a:chExt cx="8077200" cy="1228765"/>
          </a:xfrm>
        </p:grpSpPr>
        <p:pic>
          <p:nvPicPr>
            <p:cNvPr id="14" name="Graphic 13" descr="Cloud">
              <a:extLst>
                <a:ext uri="{FF2B5EF4-FFF2-40B4-BE49-F238E27FC236}">
                  <a16:creationId xmlns:a16="http://schemas.microsoft.com/office/drawing/2014/main" id="{5728CD50-9F1B-4EAB-9590-65E31F915118}"/>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 y="2276435"/>
              <a:ext cx="8077200" cy="482640"/>
            </a:xfrm>
            <a:prstGeom prst="rect">
              <a:avLst/>
            </a:prstGeom>
          </p:spPr>
        </p:pic>
        <p:cxnSp>
          <p:nvCxnSpPr>
            <p:cNvPr id="15" name="Straight Arrow Connector 14">
              <a:extLst>
                <a:ext uri="{FF2B5EF4-FFF2-40B4-BE49-F238E27FC236}">
                  <a16:creationId xmlns:a16="http://schemas.microsoft.com/office/drawing/2014/main" id="{359450B5-9A25-4F3E-96DF-05638D995045}"/>
                </a:ext>
              </a:extLst>
            </p:cNvPr>
            <p:cNvCxnSpPr>
              <a:cxnSpLocks/>
            </p:cNvCxnSpPr>
            <p:nvPr/>
          </p:nvCxnSpPr>
          <p:spPr>
            <a:xfrm>
              <a:off x="3352800" y="2563401"/>
              <a:ext cx="457200" cy="941799"/>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grpSp>
      <p:cxnSp>
        <p:nvCxnSpPr>
          <p:cNvPr id="20" name="Straight Arrow Connector 19">
            <a:extLst>
              <a:ext uri="{FF2B5EF4-FFF2-40B4-BE49-F238E27FC236}">
                <a16:creationId xmlns:a16="http://schemas.microsoft.com/office/drawing/2014/main" id="{6DD88FCF-7E9C-4116-8830-9AF736024E2A}"/>
              </a:ext>
            </a:extLst>
          </p:cNvPr>
          <p:cNvCxnSpPr>
            <a:cxnSpLocks/>
          </p:cNvCxnSpPr>
          <p:nvPr/>
        </p:nvCxnSpPr>
        <p:spPr>
          <a:xfrm flipH="1">
            <a:off x="4800600" y="2661238"/>
            <a:ext cx="676606" cy="1184024"/>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376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B956-71FC-43B7-B249-868E600ACBF6}"/>
              </a:ext>
            </a:extLst>
          </p:cNvPr>
          <p:cNvSpPr>
            <a:spLocks noGrp="1"/>
          </p:cNvSpPr>
          <p:nvPr>
            <p:ph type="title"/>
          </p:nvPr>
        </p:nvSpPr>
        <p:spPr/>
        <p:txBody>
          <a:bodyPr/>
          <a:lstStyle/>
          <a:p>
            <a:r>
              <a:rPr lang="en-US" dirty="0"/>
              <a:t>Wrap up …</a:t>
            </a:r>
          </a:p>
        </p:txBody>
      </p:sp>
      <p:sp>
        <p:nvSpPr>
          <p:cNvPr id="3" name="Content Placeholder 2">
            <a:extLst>
              <a:ext uri="{FF2B5EF4-FFF2-40B4-BE49-F238E27FC236}">
                <a16:creationId xmlns:a16="http://schemas.microsoft.com/office/drawing/2014/main" id="{4D9EC186-82E8-47F6-94F5-D0B6D72475C0}"/>
              </a:ext>
            </a:extLst>
          </p:cNvPr>
          <p:cNvSpPr>
            <a:spLocks noGrp="1"/>
          </p:cNvSpPr>
          <p:nvPr>
            <p:ph idx="1"/>
          </p:nvPr>
        </p:nvSpPr>
        <p:spPr/>
        <p:txBody>
          <a:bodyPr/>
          <a:lstStyle/>
          <a:p>
            <a:r>
              <a:rPr lang="en-US" dirty="0"/>
              <a:t>Question: Why do facet layers typically tend to persist longer in Colorado than in the Sierras?</a:t>
            </a:r>
          </a:p>
          <a:p>
            <a:pPr lvl="1"/>
            <a:r>
              <a:rPr lang="en-US" dirty="0"/>
              <a:t>Continental snow climate</a:t>
            </a:r>
          </a:p>
          <a:p>
            <a:pPr lvl="1"/>
            <a:r>
              <a:rPr lang="en-US" dirty="0"/>
              <a:t>Cold temperatures</a:t>
            </a:r>
          </a:p>
          <a:p>
            <a:pPr lvl="1"/>
            <a:r>
              <a:rPr lang="en-US" dirty="0"/>
              <a:t>Shallow snow pack</a:t>
            </a:r>
          </a:p>
          <a:p>
            <a:pPr lvl="1"/>
            <a:endParaRPr lang="en-US" dirty="0"/>
          </a:p>
        </p:txBody>
      </p:sp>
      <p:sp>
        <p:nvSpPr>
          <p:cNvPr id="4" name="Slide Number Placeholder 3">
            <a:extLst>
              <a:ext uri="{FF2B5EF4-FFF2-40B4-BE49-F238E27FC236}">
                <a16:creationId xmlns:a16="http://schemas.microsoft.com/office/drawing/2014/main" id="{0754DEA3-D918-4F4F-B284-BF92D093EA99}"/>
              </a:ext>
            </a:extLst>
          </p:cNvPr>
          <p:cNvSpPr>
            <a:spLocks noGrp="1"/>
          </p:cNvSpPr>
          <p:nvPr>
            <p:ph type="sldNum" sz="quarter" idx="12"/>
          </p:nvPr>
        </p:nvSpPr>
        <p:spPr/>
        <p:txBody>
          <a:bodyPr/>
          <a:lstStyle/>
          <a:p>
            <a:r>
              <a:rPr lang="en-US"/>
              <a:t>Slide </a:t>
            </a:r>
            <a:fld id="{7BDCD633-A886-486C-B713-973650E7BAEF}" type="slidenum">
              <a:rPr lang="en-US" smtClean="0"/>
              <a:pPr/>
              <a:t>12</a:t>
            </a:fld>
            <a:endParaRPr lang="en-US" dirty="0"/>
          </a:p>
        </p:txBody>
      </p:sp>
    </p:spTree>
    <p:extLst>
      <p:ext uri="{BB962C8B-B14F-4D97-AF65-F5344CB8AC3E}">
        <p14:creationId xmlns:p14="http://schemas.microsoft.com/office/powerpoint/2010/main" val="5171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Isosceles Triangle 6"/>
          <p:cNvSpPr>
            <a:spLocks noChangeArrowheads="1"/>
          </p:cNvSpPr>
          <p:nvPr/>
        </p:nvSpPr>
        <p:spPr bwMode="auto">
          <a:xfrm>
            <a:off x="3060700" y="2081213"/>
            <a:ext cx="3170238" cy="1731962"/>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26" name="Title 1"/>
          <p:cNvSpPr>
            <a:spLocks noGrp="1" noChangeArrowheads="1"/>
          </p:cNvSpPr>
          <p:nvPr>
            <p:ph type="title"/>
          </p:nvPr>
        </p:nvSpPr>
        <p:spPr/>
        <p:txBody>
          <a:bodyPr/>
          <a:lstStyle/>
          <a:p>
            <a:r>
              <a:rPr lang="en-US" dirty="0">
                <a:latin typeface="Tahoma" charset="0"/>
                <a:cs typeface="Arial" charset="0"/>
              </a:rPr>
              <a:t>Weather Triangle</a:t>
            </a:r>
          </a:p>
        </p:txBody>
      </p:sp>
      <p:sp>
        <p:nvSpPr>
          <p:cNvPr id="26629" name="Isosceles Triangle 8"/>
          <p:cNvSpPr>
            <a:spLocks noChangeArrowheads="1"/>
          </p:cNvSpPr>
          <p:nvPr/>
        </p:nvSpPr>
        <p:spPr bwMode="auto">
          <a:xfrm>
            <a:off x="4876800" y="3756025"/>
            <a:ext cx="2971800" cy="1755775"/>
          </a:xfrm>
          <a:prstGeom prst="triangle">
            <a:avLst>
              <a:gd name="adj" fmla="val 50000"/>
            </a:avLst>
          </a:prstGeom>
          <a:solidFill>
            <a:srgbClr val="0000FF"/>
          </a:solidFill>
          <a:ln w="9525">
            <a:solidFill>
              <a:schemeClr val="tx1"/>
            </a:solidFill>
            <a:round/>
            <a:headEnd/>
            <a:tailEnd/>
          </a:ln>
        </p:spPr>
        <p:txBody>
          <a:bodyPr/>
          <a:lstStyle/>
          <a:p>
            <a:endParaRPr lang="en-US"/>
          </a:p>
        </p:txBody>
      </p:sp>
      <p:sp>
        <p:nvSpPr>
          <p:cNvPr id="26630" name="Isosceles Triangle 7"/>
          <p:cNvSpPr>
            <a:spLocks noChangeArrowheads="1"/>
          </p:cNvSpPr>
          <p:nvPr/>
        </p:nvSpPr>
        <p:spPr bwMode="auto">
          <a:xfrm>
            <a:off x="1370013" y="3813175"/>
            <a:ext cx="3381375" cy="1676400"/>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a:t>Temperature</a:t>
            </a:r>
          </a:p>
        </p:txBody>
      </p:sp>
      <p:sp>
        <p:nvSpPr>
          <p:cNvPr id="26631" name="TextBox 11"/>
          <p:cNvSpPr txBox="1">
            <a:spLocks noChangeArrowheads="1"/>
          </p:cNvSpPr>
          <p:nvPr/>
        </p:nvSpPr>
        <p:spPr bwMode="auto">
          <a:xfrm>
            <a:off x="4024313" y="3124200"/>
            <a:ext cx="145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eaLnBrk="1" hangingPunct="1"/>
            <a:r>
              <a:rPr lang="en-US" sz="1800">
                <a:latin typeface="Arial" charset="0"/>
              </a:rPr>
              <a:t>Precipitation</a:t>
            </a:r>
          </a:p>
        </p:txBody>
      </p:sp>
      <p:sp>
        <p:nvSpPr>
          <p:cNvPr id="26632" name="TextBox 12"/>
          <p:cNvSpPr txBox="1">
            <a:spLocks noChangeArrowheads="1"/>
          </p:cNvSpPr>
          <p:nvPr/>
        </p:nvSpPr>
        <p:spPr bwMode="auto">
          <a:xfrm>
            <a:off x="6007100" y="4651375"/>
            <a:ext cx="711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eaLnBrk="1" hangingPunct="1"/>
            <a:r>
              <a:rPr lang="en-US" sz="1800">
                <a:latin typeface="Arial" charset="0"/>
              </a:rPr>
              <a:t>Wind</a:t>
            </a:r>
          </a:p>
        </p:txBody>
      </p:sp>
    </p:spTree>
    <p:extLst>
      <p:ext uri="{BB962C8B-B14F-4D97-AF65-F5344CB8AC3E}">
        <p14:creationId xmlns:p14="http://schemas.microsoft.com/office/powerpoint/2010/main" val="321393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latin typeface="Tahoma" charset="0"/>
                <a:cs typeface="Arial" charset="0"/>
              </a:rPr>
              <a:t>Effects of Wind</a:t>
            </a:r>
          </a:p>
        </p:txBody>
      </p:sp>
      <p:sp>
        <p:nvSpPr>
          <p:cNvPr id="27650" name="Rectangle 3"/>
          <p:cNvSpPr>
            <a:spLocks noGrp="1" noChangeArrowheads="1"/>
          </p:cNvSpPr>
          <p:nvPr>
            <p:ph type="body" idx="1"/>
          </p:nvPr>
        </p:nvSpPr>
        <p:spPr/>
        <p:txBody>
          <a:bodyPr/>
          <a:lstStyle/>
          <a:p>
            <a:pPr eaLnBrk="1" hangingPunct="1"/>
            <a:r>
              <a:rPr lang="en-US" dirty="0">
                <a:latin typeface="Tahoma" charset="0"/>
                <a:cs typeface="Arial" charset="0"/>
              </a:rPr>
              <a:t>Uneven distribution of precipitation (deposition patterns)</a:t>
            </a:r>
          </a:p>
          <a:p>
            <a:pPr eaLnBrk="1" hangingPunct="1"/>
            <a:r>
              <a:rPr lang="en-US" dirty="0">
                <a:latin typeface="Tahoma" charset="0"/>
                <a:cs typeface="Arial" charset="0"/>
              </a:rPr>
              <a:t>Transport of already fallen snow </a:t>
            </a:r>
          </a:p>
          <a:p>
            <a:pPr eaLnBrk="1" hangingPunct="1"/>
            <a:r>
              <a:rPr lang="en-US" dirty="0">
                <a:latin typeface="Tahoma" charset="0"/>
                <a:cs typeface="Arial" charset="0"/>
              </a:rPr>
              <a:t>Fragmentation of crystals</a:t>
            </a:r>
          </a:p>
          <a:p>
            <a:pPr eaLnBrk="1" hangingPunct="1"/>
            <a:r>
              <a:rPr lang="en-US" dirty="0">
                <a:latin typeface="Tahoma" charset="0"/>
                <a:cs typeface="Arial" charset="0"/>
              </a:rPr>
              <a:t>Packing</a:t>
            </a:r>
          </a:p>
          <a:p>
            <a:pPr lvl="1"/>
            <a:r>
              <a:rPr lang="en-US" dirty="0">
                <a:latin typeface="Tahoma" charset="0"/>
                <a:cs typeface="Arial" charset="0"/>
              </a:rPr>
              <a:t>Wind slab (loading rate larger than precipitation rate)</a:t>
            </a:r>
          </a:p>
          <a:p>
            <a:pPr eaLnBrk="1" hangingPunct="1"/>
            <a:r>
              <a:rPr lang="en-US" dirty="0">
                <a:latin typeface="Tahoma" charset="0"/>
                <a:cs typeface="Arial" charset="0"/>
              </a:rPr>
              <a:t>Scouring</a:t>
            </a:r>
          </a:p>
          <a:p>
            <a:pPr lvl="1" eaLnBrk="1" hangingPunct="1"/>
            <a:r>
              <a:rPr lang="en-US" dirty="0">
                <a:latin typeface="Tahoma" charset="0"/>
                <a:cs typeface="Arial" charset="0"/>
              </a:rPr>
              <a:t>Wind crust</a:t>
            </a:r>
          </a:p>
          <a:p>
            <a:pPr lvl="1" eaLnBrk="1" hangingPunct="1"/>
            <a:endParaRPr lang="en-US" dirty="0">
              <a:latin typeface="Tahoma" charset="0"/>
              <a:cs typeface="Arial" charset="0"/>
            </a:endParaRPr>
          </a:p>
        </p:txBody>
      </p:sp>
    </p:spTree>
    <p:extLst>
      <p:ext uri="{BB962C8B-B14F-4D97-AF65-F5344CB8AC3E}">
        <p14:creationId xmlns:p14="http://schemas.microsoft.com/office/powerpoint/2010/main" val="386600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685800" y="1447800"/>
            <a:ext cx="7848600" cy="4800600"/>
          </a:xfrm>
        </p:spPr>
        <p:txBody>
          <a:bodyPr/>
          <a:lstStyle/>
          <a:p>
            <a:pPr eaLnBrk="1" hangingPunct="1">
              <a:lnSpc>
                <a:spcPct val="80000"/>
              </a:lnSpc>
            </a:pPr>
            <a:r>
              <a:rPr lang="en-US" sz="2800" dirty="0">
                <a:latin typeface="Tahoma" charset="0"/>
                <a:cs typeface="Arial" charset="0"/>
              </a:rPr>
              <a:t>Wind accelerates up slopes (picks up snow) and decelerates down slope (drops snow)</a:t>
            </a:r>
          </a:p>
          <a:p>
            <a:pPr eaLnBrk="1" hangingPunct="1">
              <a:lnSpc>
                <a:spcPct val="80000"/>
              </a:lnSpc>
            </a:pPr>
            <a:endParaRPr lang="en-US" sz="2800" dirty="0">
              <a:latin typeface="Tahoma" charset="0"/>
              <a:cs typeface="Arial" charset="0"/>
            </a:endParaRPr>
          </a:p>
          <a:p>
            <a:pPr eaLnBrk="1" hangingPunct="1">
              <a:lnSpc>
                <a:spcPct val="80000"/>
              </a:lnSpc>
            </a:pPr>
            <a:r>
              <a:rPr lang="en-US" sz="2800" dirty="0">
                <a:latin typeface="Tahoma" charset="0"/>
                <a:cs typeface="Arial" charset="0"/>
              </a:rPr>
              <a:t>Wind starts to transport snow at </a:t>
            </a:r>
            <a:r>
              <a:rPr lang="en-US" sz="2800" b="1" dirty="0">
                <a:latin typeface="Tahoma" charset="0"/>
                <a:cs typeface="Arial" charset="0"/>
              </a:rPr>
              <a:t>5-10mph</a:t>
            </a:r>
            <a:r>
              <a:rPr lang="en-US" sz="2800" dirty="0">
                <a:latin typeface="Tahoma" charset="0"/>
                <a:cs typeface="Arial" charset="0"/>
              </a:rPr>
              <a:t>, most transport from 15-50mph</a:t>
            </a:r>
          </a:p>
          <a:p>
            <a:pPr eaLnBrk="1" hangingPunct="1">
              <a:lnSpc>
                <a:spcPct val="80000"/>
              </a:lnSpc>
            </a:pPr>
            <a:endParaRPr lang="en-US" sz="2800" dirty="0">
              <a:latin typeface="Tahoma" charset="0"/>
              <a:cs typeface="Arial"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05200"/>
            <a:ext cx="4953000" cy="3069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a:extLst>
              <a:ext uri="{FF2B5EF4-FFF2-40B4-BE49-F238E27FC236}">
                <a16:creationId xmlns:a16="http://schemas.microsoft.com/office/drawing/2014/main" id="{0EF49B3C-A5EA-4A93-A8D2-EA6749096D45}"/>
              </a:ext>
            </a:extLst>
          </p:cNvPr>
          <p:cNvSpPr>
            <a:spLocks noGrp="1" noChangeArrowheads="1"/>
          </p:cNvSpPr>
          <p:nvPr>
            <p:ph type="title"/>
          </p:nvPr>
        </p:nvSpPr>
        <p:spPr/>
        <p:txBody>
          <a:bodyPr/>
          <a:lstStyle/>
          <a:p>
            <a:pPr eaLnBrk="1" hangingPunct="1"/>
            <a:r>
              <a:rPr lang="en-US" dirty="0">
                <a:latin typeface="Tahoma" charset="0"/>
                <a:cs typeface="Arial" charset="0"/>
              </a:rPr>
              <a:t>Wind speed</a:t>
            </a:r>
          </a:p>
        </p:txBody>
      </p:sp>
    </p:spTree>
    <p:extLst>
      <p:ext uri="{BB962C8B-B14F-4D97-AF65-F5344CB8AC3E}">
        <p14:creationId xmlns:p14="http://schemas.microsoft.com/office/powerpoint/2010/main" val="7391202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b="0">
                <a:latin typeface="Tahoma" charset="0"/>
                <a:cs typeface="Arial" charset="0"/>
              </a:rPr>
              <a:t>Wind Direction and Duration</a:t>
            </a:r>
          </a:p>
        </p:txBody>
      </p:sp>
      <p:sp>
        <p:nvSpPr>
          <p:cNvPr id="32770" name="Rectangle 3"/>
          <p:cNvSpPr>
            <a:spLocks noGrp="1" noChangeArrowheads="1"/>
          </p:cNvSpPr>
          <p:nvPr>
            <p:ph idx="1"/>
          </p:nvPr>
        </p:nvSpPr>
        <p:spPr/>
        <p:txBody>
          <a:bodyPr/>
          <a:lstStyle/>
          <a:p>
            <a:pPr eaLnBrk="1" hangingPunct="1"/>
            <a:r>
              <a:rPr lang="en-US" dirty="0">
                <a:latin typeface="Tahoma" charset="0"/>
                <a:cs typeface="Arial" charset="0"/>
              </a:rPr>
              <a:t>Direction is key factor in determining wind loading patterns</a:t>
            </a:r>
          </a:p>
          <a:p>
            <a:pPr lvl="1" eaLnBrk="1" hangingPunct="1"/>
            <a:r>
              <a:rPr lang="en-US" dirty="0">
                <a:latin typeface="Tahoma" charset="0"/>
                <a:cs typeface="Arial" charset="0"/>
              </a:rPr>
              <a:t>Large-scale prevailing winds are predictable Q: Where to look?</a:t>
            </a:r>
          </a:p>
          <a:p>
            <a:pPr lvl="1" eaLnBrk="1" hangingPunct="1"/>
            <a:r>
              <a:rPr lang="en-US" dirty="0">
                <a:latin typeface="Tahoma" charset="0"/>
                <a:cs typeface="Arial" charset="0"/>
              </a:rPr>
              <a:t>Local wind direction highly dependent on surrounding terrain and daily weather</a:t>
            </a:r>
          </a:p>
          <a:p>
            <a:pPr lvl="1" eaLnBrk="1" hangingPunct="1"/>
            <a:r>
              <a:rPr lang="en-US" dirty="0">
                <a:latin typeface="Tahoma" charset="0"/>
                <a:cs typeface="Arial" charset="0"/>
              </a:rPr>
              <a:t>Cross-loading</a:t>
            </a:r>
          </a:p>
          <a:p>
            <a:pPr eaLnBrk="1" hangingPunct="1"/>
            <a:r>
              <a:rPr lang="en-US" dirty="0">
                <a:latin typeface="Tahoma" charset="0"/>
                <a:cs typeface="Arial" charset="0"/>
              </a:rPr>
              <a:t>Duration: the longer the wind event,</a:t>
            </a:r>
          </a:p>
          <a:p>
            <a:pPr marL="0" indent="0" eaLnBrk="1" hangingPunct="1">
              <a:buNone/>
            </a:pPr>
            <a:r>
              <a:rPr lang="en-US" dirty="0">
                <a:latin typeface="Tahoma" charset="0"/>
                <a:cs typeface="Arial" charset="0"/>
              </a:rPr>
              <a:t> the more snow transported</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26111" t="10370" r="11667" b="10741"/>
          <a:stretch>
            <a:fillRect/>
          </a:stretch>
        </p:blipFill>
        <p:spPr bwMode="auto">
          <a:xfrm>
            <a:off x="6400800" y="4191000"/>
            <a:ext cx="2636838" cy="250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479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371600"/>
            <a:ext cx="8305800" cy="4724400"/>
          </a:xfrm>
        </p:spPr>
        <p:txBody>
          <a:bodyPr/>
          <a:lstStyle/>
          <a:p>
            <a:pPr eaLnBrk="1" hangingPunct="1"/>
            <a:r>
              <a:rPr lang="en-US" sz="2400">
                <a:latin typeface="Tahoma" charset="0"/>
                <a:cs typeface="Arial" charset="0"/>
              </a:rPr>
              <a:t>Fragmentation: As snow crystals are transported, they are modified by collisions with other crystals</a:t>
            </a:r>
          </a:p>
          <a:p>
            <a:pPr lvl="1" eaLnBrk="1" hangingPunct="1"/>
            <a:r>
              <a:rPr lang="en-US" sz="2000">
                <a:latin typeface="Tahoma" charset="0"/>
                <a:cs typeface="Arial" charset="0"/>
              </a:rPr>
              <a:t>Lose crystals structure, become more rounded</a:t>
            </a:r>
          </a:p>
          <a:p>
            <a:pPr lvl="1" eaLnBrk="1" hangingPunct="1"/>
            <a:r>
              <a:rPr lang="en-US" sz="2000">
                <a:latin typeface="Tahoma" charset="0"/>
                <a:cs typeface="Arial" charset="0"/>
              </a:rPr>
              <a:t>Become denser and more cohesive</a:t>
            </a:r>
          </a:p>
          <a:p>
            <a:pPr eaLnBrk="1" hangingPunct="1"/>
            <a:r>
              <a:rPr lang="en-US" sz="2400">
                <a:latin typeface="Tahoma" charset="0"/>
                <a:cs typeface="Arial" charset="0"/>
              </a:rPr>
              <a:t>Cornices</a:t>
            </a:r>
          </a:p>
          <a:p>
            <a:pPr lvl="1" eaLnBrk="1" hangingPunct="1"/>
            <a:r>
              <a:rPr lang="en-US" sz="2000">
                <a:latin typeface="Tahoma" charset="0"/>
                <a:cs typeface="Arial" charset="0"/>
              </a:rPr>
              <a:t>Good evidence of wind deposition</a:t>
            </a:r>
            <a:endParaRPr lang="en-US" sz="2400">
              <a:latin typeface="Tahoma" charset="0"/>
              <a:cs typeface="Arial" charset="0"/>
            </a:endParaRPr>
          </a:p>
          <a:p>
            <a:pPr eaLnBrk="1" hangingPunct="1"/>
            <a:r>
              <a:rPr lang="en-US" sz="2400">
                <a:latin typeface="Tahoma" charset="0"/>
                <a:cs typeface="Arial" charset="0"/>
              </a:rPr>
              <a:t>Wind Slab</a:t>
            </a:r>
          </a:p>
          <a:p>
            <a:pPr lvl="1" eaLnBrk="1" hangingPunct="1"/>
            <a:r>
              <a:rPr lang="en-US" sz="2000">
                <a:latin typeface="Tahoma" charset="0"/>
                <a:cs typeface="Arial" charset="0"/>
              </a:rPr>
              <a:t>Built up snow on lee side of ridge</a:t>
            </a:r>
          </a:p>
          <a:p>
            <a:pPr lvl="1" eaLnBrk="1" hangingPunct="1"/>
            <a:r>
              <a:rPr lang="en-US" sz="2000">
                <a:latin typeface="Tahoma" charset="0"/>
                <a:cs typeface="Arial" charset="0"/>
              </a:rPr>
              <a:t>Particularly dangerous at changes in slope angle (convexity)			</a:t>
            </a:r>
          </a:p>
        </p:txBody>
      </p:sp>
      <p:sp>
        <p:nvSpPr>
          <p:cNvPr id="3" name="Title 2">
            <a:extLst>
              <a:ext uri="{FF2B5EF4-FFF2-40B4-BE49-F238E27FC236}">
                <a16:creationId xmlns:a16="http://schemas.microsoft.com/office/drawing/2014/main" id="{DB92C6F8-F3CF-4A9F-943E-C04DE937240F}"/>
              </a:ext>
            </a:extLst>
          </p:cNvPr>
          <p:cNvSpPr>
            <a:spLocks noGrp="1"/>
          </p:cNvSpPr>
          <p:nvPr>
            <p:ph type="title"/>
          </p:nvPr>
        </p:nvSpPr>
        <p:spPr/>
        <p:txBody>
          <a:bodyPr/>
          <a:lstStyle/>
          <a:p>
            <a:r>
              <a:rPr lang="en-US" dirty="0"/>
              <a:t>Wind Deposition Patterns</a:t>
            </a:r>
          </a:p>
        </p:txBody>
      </p:sp>
    </p:spTree>
    <p:extLst>
      <p:ext uri="{BB962C8B-B14F-4D97-AF65-F5344CB8AC3E}">
        <p14:creationId xmlns:p14="http://schemas.microsoft.com/office/powerpoint/2010/main" val="228806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188"/>
            <a:ext cx="9082088" cy="418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id="{366E7FFA-4831-4B38-89B1-AE5F9D20244C}"/>
              </a:ext>
            </a:extLst>
          </p:cNvPr>
          <p:cNvSpPr>
            <a:spLocks noGrp="1"/>
          </p:cNvSpPr>
          <p:nvPr>
            <p:ph type="title"/>
          </p:nvPr>
        </p:nvSpPr>
        <p:spPr/>
        <p:txBody>
          <a:bodyPr/>
          <a:lstStyle/>
          <a:p>
            <a:r>
              <a:rPr lang="en-US" dirty="0"/>
              <a:t>Wind direction</a:t>
            </a:r>
          </a:p>
        </p:txBody>
      </p:sp>
    </p:spTree>
    <p:extLst>
      <p:ext uri="{BB962C8B-B14F-4D97-AF65-F5344CB8AC3E}">
        <p14:creationId xmlns:p14="http://schemas.microsoft.com/office/powerpoint/2010/main" val="282014640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Title 1"/>
          <p:cNvSpPr>
            <a:spLocks noGrp="1" noChangeArrowheads="1"/>
          </p:cNvSpPr>
          <p:nvPr>
            <p:ph type="title"/>
          </p:nvPr>
        </p:nvSpPr>
        <p:spPr>
          <a:xfrm>
            <a:off x="457200" y="46038"/>
            <a:ext cx="8229600" cy="715962"/>
          </a:xfrm>
        </p:spPr>
        <p:txBody>
          <a:bodyPr>
            <a:normAutofit fontScale="90000"/>
          </a:bodyPr>
          <a:lstStyle/>
          <a:p>
            <a:pPr eaLnBrk="1" hangingPunct="1"/>
            <a:r>
              <a:rPr lang="en-US">
                <a:latin typeface="Tahoma" charset="0"/>
                <a:cs typeface="Arial" charset="0"/>
              </a:rPr>
              <a:t>Wind Loading</a:t>
            </a:r>
          </a:p>
        </p:txBody>
      </p:sp>
      <p:sp>
        <p:nvSpPr>
          <p:cNvPr id="37890" name="Date Placeholder 3"/>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000">
                <a:latin typeface="Arial" charset="0"/>
              </a:rPr>
              <a:t>(c) Wolfgang Langhans &amp; Keith Gale</a:t>
            </a:r>
          </a:p>
        </p:txBody>
      </p:sp>
      <p:sp>
        <p:nvSpPr>
          <p:cNvPr id="37891" name="Footer Placeholder 4"/>
          <p:cNvSpPr>
            <a:spLocks noGrp="1"/>
          </p:cNvSpPr>
          <p:nvPr>
            <p:ph type="ftr"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000">
                <a:latin typeface="Arial" charset="0"/>
              </a:rPr>
              <a:t>February 2018</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1050"/>
            <a:ext cx="9144000" cy="60579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7893" name="AutoShape 5"/>
          <p:cNvSpPr>
            <a:spLocks noChangeArrowheads="1"/>
          </p:cNvSpPr>
          <p:nvPr/>
        </p:nvSpPr>
        <p:spPr bwMode="auto">
          <a:xfrm>
            <a:off x="5029200" y="2743200"/>
            <a:ext cx="457200" cy="1447800"/>
          </a:xfrm>
          <a:prstGeom prst="curvedLeftArrow">
            <a:avLst>
              <a:gd name="adj1" fmla="val 35904"/>
              <a:gd name="adj2" fmla="val 117709"/>
              <a:gd name="adj3" fmla="val 33333"/>
            </a:avLst>
          </a:prstGeom>
          <a:solidFill>
            <a:schemeClr val="accent2"/>
          </a:solidFill>
          <a:ln w="9525">
            <a:solidFill>
              <a:schemeClr val="bg2"/>
            </a:solidFill>
            <a:miter lim="800000"/>
            <a:headEnd/>
            <a:tailEnd/>
          </a:ln>
        </p:spPr>
        <p:txBody>
          <a:bodyPr wrap="none" anchor="ctr"/>
          <a:lstStyle/>
          <a:p>
            <a:pPr eaLnBrk="1" hangingPunct="1"/>
            <a:endParaRPr lang="en-US"/>
          </a:p>
        </p:txBody>
      </p:sp>
      <p:sp>
        <p:nvSpPr>
          <p:cNvPr id="37894" name="AutoShape 6"/>
          <p:cNvSpPr>
            <a:spLocks noChangeArrowheads="1"/>
          </p:cNvSpPr>
          <p:nvPr/>
        </p:nvSpPr>
        <p:spPr bwMode="auto">
          <a:xfrm rot="-1610636">
            <a:off x="1295400" y="3581400"/>
            <a:ext cx="538163" cy="1046163"/>
          </a:xfrm>
          <a:prstGeom prst="curvedRightArrow">
            <a:avLst>
              <a:gd name="adj1" fmla="val 23363"/>
              <a:gd name="adj2" fmla="val 64402"/>
              <a:gd name="adj3" fmla="val 15458"/>
            </a:avLst>
          </a:prstGeom>
          <a:solidFill>
            <a:schemeClr val="accent2"/>
          </a:solidFill>
          <a:ln w="9525">
            <a:solidFill>
              <a:schemeClr val="bg2"/>
            </a:solidFill>
            <a:miter lim="800000"/>
            <a:headEnd/>
            <a:tailEnd/>
          </a:ln>
        </p:spPr>
        <p:txBody>
          <a:bodyPr wrap="none" anchor="ctr"/>
          <a:lstStyle/>
          <a:p>
            <a:pPr eaLnBrk="1" hangingPunct="1"/>
            <a:endParaRPr lang="en-US"/>
          </a:p>
        </p:txBody>
      </p:sp>
      <p:sp>
        <p:nvSpPr>
          <p:cNvPr id="37895" name="AutoShape 7"/>
          <p:cNvSpPr>
            <a:spLocks noChangeArrowheads="1"/>
          </p:cNvSpPr>
          <p:nvPr/>
        </p:nvSpPr>
        <p:spPr bwMode="auto">
          <a:xfrm>
            <a:off x="2514600" y="2362200"/>
            <a:ext cx="1295400" cy="762000"/>
          </a:xfrm>
          <a:prstGeom prst="curvedDownArrow">
            <a:avLst>
              <a:gd name="adj1" fmla="val 22509"/>
              <a:gd name="adj2" fmla="val 68000"/>
              <a:gd name="adj3" fmla="val 29685"/>
            </a:avLst>
          </a:prstGeom>
          <a:solidFill>
            <a:schemeClr val="accent2"/>
          </a:solidFill>
          <a:ln w="9525">
            <a:solidFill>
              <a:schemeClr val="bg2"/>
            </a:solidFill>
            <a:miter lim="800000"/>
            <a:headEnd/>
            <a:tailEnd/>
          </a:ln>
        </p:spPr>
        <p:txBody>
          <a:bodyPr wrap="none" anchor="ctr"/>
          <a:lstStyle/>
          <a:p>
            <a:pPr eaLnBrk="1" hangingPunct="1"/>
            <a:endParaRPr lang="en-US"/>
          </a:p>
        </p:txBody>
      </p:sp>
    </p:spTree>
    <p:extLst>
      <p:ext uri="{BB962C8B-B14F-4D97-AF65-F5344CB8AC3E}">
        <p14:creationId xmlns:p14="http://schemas.microsoft.com/office/powerpoint/2010/main" val="347212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Isosceles Triangle 6"/>
          <p:cNvSpPr>
            <a:spLocks noChangeArrowheads="1"/>
          </p:cNvSpPr>
          <p:nvPr/>
        </p:nvSpPr>
        <p:spPr bwMode="auto">
          <a:xfrm>
            <a:off x="3060700" y="2081213"/>
            <a:ext cx="3170238" cy="1731962"/>
          </a:xfrm>
          <a:prstGeom prst="triangle">
            <a:avLst>
              <a:gd name="adj" fmla="val 50000"/>
            </a:avLst>
          </a:prstGeom>
          <a:solidFill>
            <a:srgbClr val="FFC000"/>
          </a:solidFill>
          <a:ln w="9525">
            <a:solidFill>
              <a:schemeClr val="tx1"/>
            </a:solidFill>
            <a:round/>
            <a:headEnd/>
            <a:tailEnd/>
          </a:ln>
        </p:spPr>
        <p:txBody>
          <a:bodyPr/>
          <a:lstStyle/>
          <a:p>
            <a:endParaRPr lang="en-US"/>
          </a:p>
        </p:txBody>
      </p:sp>
      <p:sp>
        <p:nvSpPr>
          <p:cNvPr id="21506" name="Title 1"/>
          <p:cNvSpPr>
            <a:spLocks noGrp="1" noChangeArrowheads="1"/>
          </p:cNvSpPr>
          <p:nvPr>
            <p:ph type="title"/>
          </p:nvPr>
        </p:nvSpPr>
        <p:spPr/>
        <p:txBody>
          <a:bodyPr/>
          <a:lstStyle/>
          <a:p>
            <a:r>
              <a:rPr lang="en-US" dirty="0">
                <a:latin typeface="Tahoma" charset="0"/>
                <a:cs typeface="Arial" charset="0"/>
              </a:rPr>
              <a:t>Weather Triangle</a:t>
            </a:r>
          </a:p>
        </p:txBody>
      </p:sp>
      <p:sp>
        <p:nvSpPr>
          <p:cNvPr id="21509" name="Isosceles Triangle 8"/>
          <p:cNvSpPr>
            <a:spLocks noChangeArrowheads="1"/>
          </p:cNvSpPr>
          <p:nvPr/>
        </p:nvSpPr>
        <p:spPr bwMode="auto">
          <a:xfrm>
            <a:off x="4876800" y="3756025"/>
            <a:ext cx="2971800" cy="1755775"/>
          </a:xfrm>
          <a:prstGeom prst="triangle">
            <a:avLst>
              <a:gd name="adj" fmla="val 50000"/>
            </a:avLst>
          </a:prstGeom>
          <a:solidFill>
            <a:srgbClr val="0000FF"/>
          </a:solidFill>
          <a:ln w="9525">
            <a:solidFill>
              <a:schemeClr val="tx1"/>
            </a:solidFill>
            <a:round/>
            <a:headEnd/>
            <a:tailEnd/>
          </a:ln>
        </p:spPr>
        <p:txBody>
          <a:bodyPr/>
          <a:lstStyle/>
          <a:p>
            <a:endParaRPr lang="en-US"/>
          </a:p>
        </p:txBody>
      </p:sp>
      <p:sp>
        <p:nvSpPr>
          <p:cNvPr id="21510" name="Isosceles Triangle 7"/>
          <p:cNvSpPr>
            <a:spLocks noChangeArrowheads="1"/>
          </p:cNvSpPr>
          <p:nvPr/>
        </p:nvSpPr>
        <p:spPr bwMode="auto">
          <a:xfrm>
            <a:off x="1370013" y="3813175"/>
            <a:ext cx="3381375" cy="1676400"/>
          </a:xfrm>
          <a:prstGeom prst="triangle">
            <a:avLst>
              <a:gd name="adj" fmla="val 50000"/>
            </a:avLst>
          </a:prstGeom>
          <a:solidFill>
            <a:srgbClr val="C00000"/>
          </a:solidFill>
          <a:ln w="9525">
            <a:solidFill>
              <a:schemeClr val="tx1"/>
            </a:solidFill>
            <a:round/>
            <a:headEnd/>
            <a:tailEnd/>
          </a:ln>
        </p:spPr>
        <p:txBody>
          <a:bodyPr/>
          <a:lstStyle/>
          <a:p>
            <a:r>
              <a:rPr lang="en-US"/>
              <a:t>Temperature</a:t>
            </a:r>
          </a:p>
        </p:txBody>
      </p:sp>
      <p:sp>
        <p:nvSpPr>
          <p:cNvPr id="21511" name="TextBox 11"/>
          <p:cNvSpPr txBox="1">
            <a:spLocks noChangeArrowheads="1"/>
          </p:cNvSpPr>
          <p:nvPr/>
        </p:nvSpPr>
        <p:spPr bwMode="auto">
          <a:xfrm>
            <a:off x="4024313" y="3124200"/>
            <a:ext cx="145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eaLnBrk="1" hangingPunct="1"/>
            <a:r>
              <a:rPr lang="en-US" sz="1800">
                <a:latin typeface="Arial" charset="0"/>
              </a:rPr>
              <a:t>Precipitation</a:t>
            </a:r>
          </a:p>
        </p:txBody>
      </p:sp>
      <p:sp>
        <p:nvSpPr>
          <p:cNvPr id="21512" name="TextBox 12"/>
          <p:cNvSpPr txBox="1">
            <a:spLocks noChangeArrowheads="1"/>
          </p:cNvSpPr>
          <p:nvPr/>
        </p:nvSpPr>
        <p:spPr bwMode="auto">
          <a:xfrm>
            <a:off x="6007100" y="4651375"/>
            <a:ext cx="711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eaLnBrk="1" hangingPunct="1"/>
            <a:r>
              <a:rPr lang="en-US" sz="1800">
                <a:latin typeface="Arial" charset="0"/>
              </a:rPr>
              <a:t>Wind</a:t>
            </a:r>
          </a:p>
        </p:txBody>
      </p:sp>
    </p:spTree>
    <p:extLst>
      <p:ext uri="{BB962C8B-B14F-4D97-AF65-F5344CB8AC3E}">
        <p14:creationId xmlns:p14="http://schemas.microsoft.com/office/powerpoint/2010/main" val="35067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3235"/>
          <a:stretch/>
        </p:blipFill>
        <p:spPr bwMode="auto">
          <a:xfrm>
            <a:off x="4648200" y="914400"/>
            <a:ext cx="4495800" cy="599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3318"/>
          <a:stretch/>
        </p:blipFill>
        <p:spPr bwMode="auto">
          <a:xfrm>
            <a:off x="0" y="914400"/>
            <a:ext cx="4648200" cy="595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5" name="Rectangle 2"/>
          <p:cNvSpPr>
            <a:spLocks noGrp="1" noChangeArrowheads="1"/>
          </p:cNvSpPr>
          <p:nvPr>
            <p:ph type="title"/>
          </p:nvPr>
        </p:nvSpPr>
        <p:spPr>
          <a:xfrm>
            <a:off x="838200" y="0"/>
            <a:ext cx="7772400" cy="914400"/>
          </a:xfrm>
        </p:spPr>
        <p:txBody>
          <a:bodyPr/>
          <a:lstStyle/>
          <a:p>
            <a:pPr eaLnBrk="1" hangingPunct="1"/>
            <a:r>
              <a:rPr lang="en-US" b="0">
                <a:latin typeface="Tahoma" charset="0"/>
                <a:cs typeface="Arial" charset="0"/>
              </a:rPr>
              <a:t>Wind Slab Deposition</a:t>
            </a:r>
          </a:p>
        </p:txBody>
      </p:sp>
      <p:sp>
        <p:nvSpPr>
          <p:cNvPr id="7" name="Rectangle 3">
            <a:extLst>
              <a:ext uri="{FF2B5EF4-FFF2-40B4-BE49-F238E27FC236}">
                <a16:creationId xmlns:a16="http://schemas.microsoft.com/office/drawing/2014/main" id="{6F599118-3DC2-9C47-8AEA-8A72078BDE49}"/>
              </a:ext>
            </a:extLst>
          </p:cNvPr>
          <p:cNvSpPr txBox="1">
            <a:spLocks noChangeArrowheads="1"/>
          </p:cNvSpPr>
          <p:nvPr/>
        </p:nvSpPr>
        <p:spPr bwMode="auto">
          <a:xfrm>
            <a:off x="457200" y="4343400"/>
            <a:ext cx="8001000" cy="1752600"/>
          </a:xfrm>
          <a:prstGeom prst="rect">
            <a:avLst/>
          </a:prstGeom>
          <a:noFill/>
          <a:ln w="9525">
            <a:noFill/>
            <a:miter lim="800000"/>
            <a:headEnd/>
            <a:tailEnd/>
          </a:ln>
          <a:effectLst/>
        </p:spPr>
        <p:txBody>
          <a:bodyPr/>
          <a:lstStyle/>
          <a:p>
            <a:pPr marL="342900" indent="-342900">
              <a:spcBef>
                <a:spcPct val="20000"/>
              </a:spcBef>
              <a:buFontTx/>
              <a:buChar char="•"/>
              <a:defRPr/>
            </a:pPr>
            <a:r>
              <a:rPr lang="en-US" sz="4000" kern="0" dirty="0">
                <a:latin typeface="+mj-lt"/>
                <a:ea typeface="+mn-ea"/>
              </a:rPr>
              <a:t>Smooth, </a:t>
            </a:r>
            <a:r>
              <a:rPr lang="en-US" sz="4000" kern="0" dirty="0" err="1">
                <a:latin typeface="+mj-lt"/>
                <a:ea typeface="+mn-ea"/>
              </a:rPr>
              <a:t>pillowy</a:t>
            </a:r>
            <a:r>
              <a:rPr lang="en-US" sz="4000" kern="0" dirty="0">
                <a:latin typeface="+mj-lt"/>
                <a:ea typeface="+mn-ea"/>
              </a:rPr>
              <a:t> </a:t>
            </a:r>
            <a:r>
              <a:rPr lang="en-US" sz="4000" kern="0" dirty="0" err="1">
                <a:latin typeface="+mj-lt"/>
                <a:ea typeface="+mn-ea"/>
              </a:rPr>
              <a:t>sno</a:t>
            </a:r>
            <a:r>
              <a:rPr lang="en-US" sz="4000" kern="0" dirty="0">
                <a:latin typeface="+mj-lt"/>
                <a:ea typeface="+mn-ea"/>
              </a:rPr>
              <a:t>w surface</a:t>
            </a:r>
          </a:p>
          <a:p>
            <a:pPr marL="342900" indent="-342900">
              <a:spcBef>
                <a:spcPct val="20000"/>
              </a:spcBef>
              <a:buFontTx/>
              <a:buChar char="•"/>
              <a:defRPr/>
            </a:pPr>
            <a:r>
              <a:rPr lang="en-US" sz="4000" kern="0" dirty="0">
                <a:latin typeface="+mj-lt"/>
                <a:ea typeface="+mn-ea"/>
              </a:rPr>
              <a:t>Firm, chalky texture</a:t>
            </a:r>
          </a:p>
        </p:txBody>
      </p:sp>
    </p:spTree>
    <p:extLst>
      <p:ext uri="{BB962C8B-B14F-4D97-AF65-F5344CB8AC3E}">
        <p14:creationId xmlns:p14="http://schemas.microsoft.com/office/powerpoint/2010/main" val="183398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5916"/>
          <a:stretch/>
        </p:blipFill>
        <p:spPr bwMode="auto">
          <a:xfrm>
            <a:off x="685800" y="1143000"/>
            <a:ext cx="7848600" cy="556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0" name="Title 10"/>
          <p:cNvSpPr>
            <a:spLocks noGrp="1" noChangeArrowheads="1"/>
          </p:cNvSpPr>
          <p:nvPr>
            <p:ph type="title"/>
          </p:nvPr>
        </p:nvSpPr>
        <p:spPr/>
        <p:txBody>
          <a:bodyPr/>
          <a:lstStyle/>
          <a:p>
            <a:r>
              <a:rPr lang="en-US">
                <a:latin typeface="Tahoma" charset="0"/>
                <a:cs typeface="Arial" charset="0"/>
              </a:rPr>
              <a:t>Temptations of a wind slab</a:t>
            </a:r>
          </a:p>
        </p:txBody>
      </p:sp>
    </p:spTree>
    <p:extLst>
      <p:ext uri="{BB962C8B-B14F-4D97-AF65-F5344CB8AC3E}">
        <p14:creationId xmlns:p14="http://schemas.microsoft.com/office/powerpoint/2010/main" val="103755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6363"/>
            <a:ext cx="6083300"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id="{5D3FF540-1086-4DD9-AE01-32B88E217D34}"/>
              </a:ext>
            </a:extLst>
          </p:cNvPr>
          <p:cNvSpPr>
            <a:spLocks noGrp="1"/>
          </p:cNvSpPr>
          <p:nvPr>
            <p:ph type="title"/>
          </p:nvPr>
        </p:nvSpPr>
        <p:spPr/>
        <p:txBody>
          <a:bodyPr/>
          <a:lstStyle/>
          <a:p>
            <a:r>
              <a:rPr lang="en-US" dirty="0"/>
              <a:t>Cornice formation</a:t>
            </a:r>
          </a:p>
        </p:txBody>
      </p:sp>
    </p:spTree>
    <p:extLst>
      <p:ext uri="{BB962C8B-B14F-4D97-AF65-F5344CB8AC3E}">
        <p14:creationId xmlns:p14="http://schemas.microsoft.com/office/powerpoint/2010/main" val="386879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Isosceles Triangle 6"/>
          <p:cNvSpPr>
            <a:spLocks noChangeArrowheads="1"/>
          </p:cNvSpPr>
          <p:nvPr/>
        </p:nvSpPr>
        <p:spPr bwMode="auto">
          <a:xfrm>
            <a:off x="3060700" y="2081213"/>
            <a:ext cx="3170238" cy="1731962"/>
          </a:xfrm>
          <a:prstGeom prst="triangle">
            <a:avLst>
              <a:gd name="adj" fmla="val 50000"/>
            </a:avLst>
          </a:prstGeom>
          <a:solidFill>
            <a:srgbClr val="FFC000"/>
          </a:solidFill>
          <a:ln w="9525">
            <a:solidFill>
              <a:schemeClr val="tx1"/>
            </a:solidFill>
            <a:round/>
            <a:headEnd/>
            <a:tailEnd/>
          </a:ln>
        </p:spPr>
        <p:txBody>
          <a:bodyPr/>
          <a:lstStyle/>
          <a:p>
            <a:endParaRPr lang="en-US"/>
          </a:p>
        </p:txBody>
      </p:sp>
      <p:sp>
        <p:nvSpPr>
          <p:cNvPr id="48130" name="Title 1"/>
          <p:cNvSpPr>
            <a:spLocks noGrp="1" noChangeArrowheads="1"/>
          </p:cNvSpPr>
          <p:nvPr>
            <p:ph type="title"/>
          </p:nvPr>
        </p:nvSpPr>
        <p:spPr/>
        <p:txBody>
          <a:bodyPr/>
          <a:lstStyle/>
          <a:p>
            <a:r>
              <a:rPr lang="en-US" dirty="0">
                <a:latin typeface="Tahoma" charset="0"/>
                <a:cs typeface="Arial" charset="0"/>
              </a:rPr>
              <a:t>Weather Triangle</a:t>
            </a:r>
          </a:p>
        </p:txBody>
      </p:sp>
      <p:sp>
        <p:nvSpPr>
          <p:cNvPr id="48133" name="Isosceles Triangle 8"/>
          <p:cNvSpPr>
            <a:spLocks noChangeArrowheads="1"/>
          </p:cNvSpPr>
          <p:nvPr/>
        </p:nvSpPr>
        <p:spPr bwMode="auto">
          <a:xfrm>
            <a:off x="4876800" y="3756025"/>
            <a:ext cx="2971800" cy="1755775"/>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134" name="Isosceles Triangle 7"/>
          <p:cNvSpPr>
            <a:spLocks noChangeArrowheads="1"/>
          </p:cNvSpPr>
          <p:nvPr/>
        </p:nvSpPr>
        <p:spPr bwMode="auto">
          <a:xfrm>
            <a:off x="1370013" y="3813175"/>
            <a:ext cx="3381375" cy="1676400"/>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r>
              <a:rPr lang="en-US"/>
              <a:t>Temperature</a:t>
            </a:r>
          </a:p>
        </p:txBody>
      </p:sp>
      <p:sp>
        <p:nvSpPr>
          <p:cNvPr id="48135" name="TextBox 11"/>
          <p:cNvSpPr txBox="1">
            <a:spLocks noChangeArrowheads="1"/>
          </p:cNvSpPr>
          <p:nvPr/>
        </p:nvSpPr>
        <p:spPr bwMode="auto">
          <a:xfrm>
            <a:off x="4024313" y="3124200"/>
            <a:ext cx="145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eaLnBrk="1" hangingPunct="1"/>
            <a:r>
              <a:rPr lang="en-US" sz="1800">
                <a:latin typeface="Arial" charset="0"/>
              </a:rPr>
              <a:t>Precipitation</a:t>
            </a:r>
          </a:p>
        </p:txBody>
      </p:sp>
      <p:sp>
        <p:nvSpPr>
          <p:cNvPr id="48136" name="TextBox 12"/>
          <p:cNvSpPr txBox="1">
            <a:spLocks noChangeArrowheads="1"/>
          </p:cNvSpPr>
          <p:nvPr/>
        </p:nvSpPr>
        <p:spPr bwMode="auto">
          <a:xfrm>
            <a:off x="6007100" y="4651375"/>
            <a:ext cx="711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eaLnBrk="1" hangingPunct="1"/>
            <a:r>
              <a:rPr lang="en-US" sz="1800">
                <a:latin typeface="Arial" charset="0"/>
              </a:rPr>
              <a:t>Wind</a:t>
            </a:r>
          </a:p>
        </p:txBody>
      </p:sp>
    </p:spTree>
    <p:extLst>
      <p:ext uri="{BB962C8B-B14F-4D97-AF65-F5344CB8AC3E}">
        <p14:creationId xmlns:p14="http://schemas.microsoft.com/office/powerpoint/2010/main" val="176306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291013"/>
            <a:ext cx="6019800" cy="242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5" name="Freeform 2"/>
          <p:cNvSpPr>
            <a:spLocks/>
          </p:cNvSpPr>
          <p:nvPr/>
        </p:nvSpPr>
        <p:spPr bwMode="auto">
          <a:xfrm>
            <a:off x="2590800" y="4724400"/>
            <a:ext cx="4945063" cy="779463"/>
          </a:xfrm>
          <a:custGeom>
            <a:avLst/>
            <a:gdLst>
              <a:gd name="T0" fmla="*/ 2951706 w 6400800"/>
              <a:gd name="T1" fmla="*/ 294878 h 1267465"/>
              <a:gd name="T2" fmla="*/ 1442563 w 6400800"/>
              <a:gd name="T3" fmla="*/ 33 h 1267465"/>
              <a:gd name="T4" fmla="*/ 0 w 6400800"/>
              <a:gd name="T5" fmla="*/ 279949 h 1267465"/>
              <a:gd name="T6" fmla="*/ 0 60000 65536"/>
              <a:gd name="T7" fmla="*/ 0 60000 65536"/>
              <a:gd name="T8" fmla="*/ 0 60000 65536"/>
            </a:gdLst>
            <a:ahLst/>
            <a:cxnLst>
              <a:cxn ang="T6">
                <a:pos x="T0" y="T1"/>
              </a:cxn>
              <a:cxn ang="T7">
                <a:pos x="T2" y="T3"/>
              </a:cxn>
              <a:cxn ang="T8">
                <a:pos x="T4" y="T5"/>
              </a:cxn>
            </a:cxnLst>
            <a:rect l="0" t="0" r="r" b="b"/>
            <a:pathLst>
              <a:path w="6400800" h="1267465">
                <a:moveTo>
                  <a:pt x="6400800" y="1267465"/>
                </a:moveTo>
                <a:cubicBezTo>
                  <a:pt x="5297905" y="639149"/>
                  <a:pt x="4195011" y="10834"/>
                  <a:pt x="3128211" y="139"/>
                </a:cubicBezTo>
                <a:cubicBezTo>
                  <a:pt x="2061411" y="-10556"/>
                  <a:pt x="1030705" y="596370"/>
                  <a:pt x="0" y="1203297"/>
                </a:cubicBezTo>
              </a:path>
            </a:pathLst>
          </a:custGeom>
          <a:noFill/>
          <a:ln w="762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 name="TextBox 3"/>
          <p:cNvSpPr txBox="1">
            <a:spLocks noChangeArrowheads="1"/>
          </p:cNvSpPr>
          <p:nvPr/>
        </p:nvSpPr>
        <p:spPr bwMode="auto">
          <a:xfrm>
            <a:off x="638175" y="1270099"/>
            <a:ext cx="8505825" cy="261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defRPr sz="3200">
                <a:solidFill>
                  <a:schemeClr val="tx1"/>
                </a:solidFill>
                <a:latin typeface="Tahoma" charset="0"/>
                <a:ea typeface="ＭＳ Ｐゴシック" charset="0"/>
                <a:cs typeface="Arial" charset="0"/>
              </a:defRPr>
            </a:lvl1pPr>
            <a:lvl2pPr marL="971550" indent="-514350">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a:buFont typeface="Tahoma" charset="0"/>
              <a:buAutoNum type="arabicPeriod"/>
            </a:pPr>
            <a:r>
              <a:rPr lang="en-US" sz="2800" dirty="0">
                <a:latin typeface="Arial" charset="0"/>
              </a:rPr>
              <a:t>Lifting cools air by expansion (remember pressure decreases with height)</a:t>
            </a:r>
          </a:p>
          <a:p>
            <a:pPr>
              <a:buFont typeface="Tahoma" charset="0"/>
              <a:buAutoNum type="arabicPeriod"/>
            </a:pPr>
            <a:r>
              <a:rPr lang="en-US" sz="2800" dirty="0">
                <a:latin typeface="Arial" charset="0"/>
              </a:rPr>
              <a:t>Air becomes saturated; condensation/precipitation kicks in</a:t>
            </a:r>
          </a:p>
          <a:p>
            <a:pPr>
              <a:buFont typeface="Tahoma" charset="0"/>
              <a:buAutoNum type="arabicPeriod"/>
            </a:pPr>
            <a:r>
              <a:rPr lang="en-US" sz="2800" dirty="0">
                <a:latin typeface="Arial" charset="0"/>
              </a:rPr>
              <a:t>Descent warms air</a:t>
            </a:r>
          </a:p>
          <a:p>
            <a:pPr lvl="1">
              <a:buFont typeface="Arial" charset="0"/>
              <a:buChar char="•"/>
            </a:pPr>
            <a:r>
              <a:rPr lang="en-US" sz="2400" dirty="0">
                <a:latin typeface="Arial" charset="0"/>
              </a:rPr>
              <a:t>Accounts for 50-70% of mountain precipitation</a:t>
            </a:r>
          </a:p>
        </p:txBody>
      </p:sp>
      <p:sp>
        <p:nvSpPr>
          <p:cNvPr id="3" name="Title 2">
            <a:extLst>
              <a:ext uri="{FF2B5EF4-FFF2-40B4-BE49-F238E27FC236}">
                <a16:creationId xmlns:a16="http://schemas.microsoft.com/office/drawing/2014/main" id="{9751A33E-CF44-431F-AF71-60ADFB222701}"/>
              </a:ext>
            </a:extLst>
          </p:cNvPr>
          <p:cNvSpPr>
            <a:spLocks noGrp="1"/>
          </p:cNvSpPr>
          <p:nvPr>
            <p:ph type="title"/>
          </p:nvPr>
        </p:nvSpPr>
        <p:spPr/>
        <p:txBody>
          <a:bodyPr/>
          <a:lstStyle/>
          <a:p>
            <a:r>
              <a:rPr lang="en-US" dirty="0"/>
              <a:t>Orographic lifting</a:t>
            </a:r>
          </a:p>
        </p:txBody>
      </p:sp>
    </p:spTree>
    <p:extLst>
      <p:ext uri="{BB962C8B-B14F-4D97-AF65-F5344CB8AC3E}">
        <p14:creationId xmlns:p14="http://schemas.microsoft.com/office/powerpoint/2010/main" val="79821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b="0">
                <a:latin typeface="Arial" charset="0"/>
                <a:cs typeface="Arial" charset="0"/>
              </a:rPr>
              <a:t>Precipitation</a:t>
            </a:r>
          </a:p>
        </p:txBody>
      </p:sp>
      <p:sp>
        <p:nvSpPr>
          <p:cNvPr id="18436" name="Rectangle 3">
            <a:extLst>
              <a:ext uri="{FF2B5EF4-FFF2-40B4-BE49-F238E27FC236}">
                <a16:creationId xmlns:a16="http://schemas.microsoft.com/office/drawing/2014/main" id="{9F4EE2EF-D6A8-D446-BDC9-34C05CACAF80}"/>
              </a:ext>
            </a:extLst>
          </p:cNvPr>
          <p:cNvSpPr>
            <a:spLocks noGrp="1" noChangeArrowheads="1"/>
          </p:cNvSpPr>
          <p:nvPr>
            <p:ph type="body" idx="1"/>
          </p:nvPr>
        </p:nvSpPr>
        <p:spPr/>
        <p:txBody>
          <a:bodyPr/>
          <a:lstStyle/>
          <a:p>
            <a:pPr eaLnBrk="1" hangingPunct="1">
              <a:defRPr/>
            </a:pPr>
            <a:r>
              <a:rPr lang="en-US" altLang="en-US" dirty="0">
                <a:ea typeface="+mn-ea"/>
              </a:rPr>
              <a:t>Key factors in precipitation effects:</a:t>
            </a:r>
          </a:p>
          <a:p>
            <a:pPr lvl="1" eaLnBrk="1" hangingPunct="1">
              <a:defRPr/>
            </a:pPr>
            <a:r>
              <a:rPr lang="en-US" altLang="en-US" dirty="0"/>
              <a:t>Type of precipitation</a:t>
            </a:r>
          </a:p>
          <a:p>
            <a:pPr lvl="1" eaLnBrk="1" hangingPunct="1">
              <a:defRPr/>
            </a:pPr>
            <a:r>
              <a:rPr lang="en-US" altLang="en-US" dirty="0"/>
              <a:t>Amount of precipitation</a:t>
            </a:r>
          </a:p>
          <a:p>
            <a:pPr lvl="1" eaLnBrk="1" hangingPunct="1">
              <a:defRPr/>
            </a:pPr>
            <a:r>
              <a:rPr lang="en-US" altLang="en-US" dirty="0"/>
              <a:t>Snow density</a:t>
            </a:r>
          </a:p>
          <a:p>
            <a:pPr lvl="1" eaLnBrk="1" hangingPunct="1">
              <a:defRPr/>
            </a:pPr>
            <a:r>
              <a:rPr lang="en-US" altLang="en-US" dirty="0"/>
              <a:t>Precipitation intensity</a:t>
            </a:r>
          </a:p>
          <a:p>
            <a:pPr marL="0" indent="0" eaLnBrk="1" hangingPunct="1">
              <a:buFontTx/>
              <a:buNone/>
              <a:defRPr/>
            </a:pPr>
            <a:endParaRPr lang="en-US" altLang="en-US" dirty="0">
              <a:ea typeface="+mn-ea"/>
            </a:endParaRPr>
          </a:p>
          <a:p>
            <a:pPr eaLnBrk="1" hangingPunct="1">
              <a:defRPr/>
            </a:pPr>
            <a:r>
              <a:rPr lang="en-US" altLang="en-US" dirty="0">
                <a:ea typeface="+mn-ea"/>
              </a:rPr>
              <a:t>In general, the more rapidly the precipitation falls, the less time the snowpack has to adjust to the additional </a:t>
            </a:r>
            <a:r>
              <a:rPr lang="en-US" altLang="en-US" b="1" dirty="0"/>
              <a:t>weight</a:t>
            </a:r>
            <a:r>
              <a:rPr lang="en-US" altLang="en-US" dirty="0">
                <a:ea typeface="+mn-ea"/>
              </a:rPr>
              <a:t> and the more likely is to avalanche.</a:t>
            </a:r>
          </a:p>
          <a:p>
            <a:pPr eaLnBrk="1" hangingPunct="1">
              <a:defRPr/>
            </a:pPr>
            <a:endParaRPr lang="en-US" altLang="en-US" dirty="0">
              <a:ea typeface="+mn-ea"/>
            </a:endParaRPr>
          </a:p>
        </p:txBody>
      </p:sp>
    </p:spTree>
    <p:extLst>
      <p:ext uri="{BB962C8B-B14F-4D97-AF65-F5344CB8AC3E}">
        <p14:creationId xmlns:p14="http://schemas.microsoft.com/office/powerpoint/2010/main" val="322336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a:grpSpLocks/>
          </p:cNvGrpSpPr>
          <p:nvPr/>
        </p:nvGrpSpPr>
        <p:grpSpPr bwMode="auto">
          <a:xfrm>
            <a:off x="3516313" y="3667125"/>
            <a:ext cx="2047875" cy="768350"/>
            <a:chOff x="6401560" y="669495"/>
            <a:chExt cx="2047418" cy="768326"/>
          </a:xfrm>
        </p:grpSpPr>
        <p:sp>
          <p:nvSpPr>
            <p:cNvPr id="51324" name="Cube 99"/>
            <p:cNvSpPr>
              <a:spLocks noChangeArrowheads="1"/>
            </p:cNvSpPr>
            <p:nvPr/>
          </p:nvSpPr>
          <p:spPr bwMode="auto">
            <a:xfrm>
              <a:off x="6756784" y="669495"/>
              <a:ext cx="1692194" cy="412969"/>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325" name="Cube 98"/>
            <p:cNvSpPr>
              <a:spLocks noChangeArrowheads="1"/>
            </p:cNvSpPr>
            <p:nvPr/>
          </p:nvSpPr>
          <p:spPr bwMode="auto">
            <a:xfrm>
              <a:off x="6664798" y="754160"/>
              <a:ext cx="1692194" cy="412969"/>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326" name="Cube 97"/>
            <p:cNvSpPr>
              <a:spLocks noChangeArrowheads="1"/>
            </p:cNvSpPr>
            <p:nvPr/>
          </p:nvSpPr>
          <p:spPr bwMode="auto">
            <a:xfrm>
              <a:off x="6560890" y="843335"/>
              <a:ext cx="1692194" cy="412969"/>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327" name="Cube 95"/>
            <p:cNvSpPr>
              <a:spLocks noChangeArrowheads="1"/>
            </p:cNvSpPr>
            <p:nvPr/>
          </p:nvSpPr>
          <p:spPr bwMode="auto">
            <a:xfrm>
              <a:off x="6489675" y="925998"/>
              <a:ext cx="1692194" cy="412969"/>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328" name="Cube 96"/>
            <p:cNvSpPr>
              <a:spLocks noChangeArrowheads="1"/>
            </p:cNvSpPr>
            <p:nvPr/>
          </p:nvSpPr>
          <p:spPr bwMode="auto">
            <a:xfrm>
              <a:off x="6401560" y="1024852"/>
              <a:ext cx="1692194" cy="412969"/>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grpSp>
      <p:sp>
        <p:nvSpPr>
          <p:cNvPr id="51205" name="Cube 5"/>
          <p:cNvSpPr>
            <a:spLocks noChangeArrowheads="1"/>
          </p:cNvSpPr>
          <p:nvPr/>
        </p:nvSpPr>
        <p:spPr bwMode="auto">
          <a:xfrm>
            <a:off x="762000" y="2362200"/>
            <a:ext cx="2133600" cy="2057400"/>
          </a:xfrm>
          <a:prstGeom prst="cube">
            <a:avLst>
              <a:gd name="adj" fmla="val 25000"/>
            </a:avLst>
          </a:prstGeom>
          <a:solidFill>
            <a:srgbClr val="0070C0"/>
          </a:solidFill>
          <a:ln w="50800">
            <a:solidFill>
              <a:schemeClr val="tx1"/>
            </a:solidFill>
            <a:round/>
            <a:headEnd/>
            <a:tailEnd/>
          </a:ln>
        </p:spPr>
        <p:txBody>
          <a:bodyPr/>
          <a:lstStyle/>
          <a:p>
            <a:endParaRPr lang="en-US"/>
          </a:p>
        </p:txBody>
      </p:sp>
      <p:sp>
        <p:nvSpPr>
          <p:cNvPr id="51206" name="Freeform 12"/>
          <p:cNvSpPr>
            <a:spLocks/>
          </p:cNvSpPr>
          <p:nvPr/>
        </p:nvSpPr>
        <p:spPr bwMode="auto">
          <a:xfrm>
            <a:off x="1066800" y="2636838"/>
            <a:ext cx="1192213" cy="117475"/>
          </a:xfrm>
          <a:custGeom>
            <a:avLst/>
            <a:gdLst>
              <a:gd name="T0" fmla="*/ 0 w 1745673"/>
              <a:gd name="T1" fmla="*/ 15082 h 180109"/>
              <a:gd name="T2" fmla="*/ 21085 w 1745673"/>
              <a:gd name="T3" fmla="*/ 10054 h 180109"/>
              <a:gd name="T4" fmla="*/ 30122 w 1745673"/>
              <a:gd name="T5" fmla="*/ 5027 h 180109"/>
              <a:gd name="T6" fmla="*/ 48197 w 1745673"/>
              <a:gd name="T7" fmla="*/ 0 h 180109"/>
              <a:gd name="T8" fmla="*/ 78319 w 1745673"/>
              <a:gd name="T9" fmla="*/ 10054 h 180109"/>
              <a:gd name="T10" fmla="*/ 81332 w 1745673"/>
              <a:gd name="T11" fmla="*/ 17595 h 180109"/>
              <a:gd name="T12" fmla="*/ 90368 w 1745673"/>
              <a:gd name="T13" fmla="*/ 20109 h 180109"/>
              <a:gd name="T14" fmla="*/ 99405 w 1745673"/>
              <a:gd name="T15" fmla="*/ 25136 h 180109"/>
              <a:gd name="T16" fmla="*/ 123503 w 1745673"/>
              <a:gd name="T17" fmla="*/ 22622 h 180109"/>
              <a:gd name="T18" fmla="*/ 138564 w 1745673"/>
              <a:gd name="T19" fmla="*/ 12568 h 180109"/>
              <a:gd name="T20" fmla="*/ 156638 w 1745673"/>
              <a:gd name="T21" fmla="*/ 5027 h 180109"/>
              <a:gd name="T22" fmla="*/ 180736 w 1745673"/>
              <a:gd name="T23" fmla="*/ 7541 h 180109"/>
              <a:gd name="T24" fmla="*/ 204834 w 1745673"/>
              <a:gd name="T25" fmla="*/ 22622 h 180109"/>
              <a:gd name="T26" fmla="*/ 213871 w 1745673"/>
              <a:gd name="T27" fmla="*/ 25136 h 180109"/>
              <a:gd name="T28" fmla="*/ 240981 w 1745673"/>
              <a:gd name="T29" fmla="*/ 20109 h 180109"/>
              <a:gd name="T30" fmla="*/ 259055 w 1745673"/>
              <a:gd name="T31" fmla="*/ 10054 h 180109"/>
              <a:gd name="T32" fmla="*/ 277128 w 1745673"/>
              <a:gd name="T33" fmla="*/ 5027 h 180109"/>
              <a:gd name="T34" fmla="*/ 295202 w 1745673"/>
              <a:gd name="T35" fmla="*/ 12568 h 180109"/>
              <a:gd name="T36" fmla="*/ 301227 w 1745673"/>
              <a:gd name="T37" fmla="*/ 20109 h 180109"/>
              <a:gd name="T38" fmla="*/ 328337 w 1745673"/>
              <a:gd name="T39" fmla="*/ 32677 h 180109"/>
              <a:gd name="T40" fmla="*/ 349423 w 1745673"/>
              <a:gd name="T41" fmla="*/ 25136 h 180109"/>
              <a:gd name="T42" fmla="*/ 358460 w 1745673"/>
              <a:gd name="T43" fmla="*/ 22622 h 180109"/>
              <a:gd name="T44" fmla="*/ 367496 w 1745673"/>
              <a:gd name="T45" fmla="*/ 17595 h 180109"/>
              <a:gd name="T46" fmla="*/ 379546 w 1745673"/>
              <a:gd name="T47" fmla="*/ 12568 h 180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5673" h="180109">
                <a:moveTo>
                  <a:pt x="0" y="83127"/>
                </a:moveTo>
                <a:cubicBezTo>
                  <a:pt x="32327" y="73891"/>
                  <a:pt x="65766" y="67904"/>
                  <a:pt x="96982" y="55418"/>
                </a:cubicBezTo>
                <a:cubicBezTo>
                  <a:pt x="112442" y="49234"/>
                  <a:pt x="123330" y="34472"/>
                  <a:pt x="138546" y="27709"/>
                </a:cubicBezTo>
                <a:cubicBezTo>
                  <a:pt x="165236" y="15847"/>
                  <a:pt x="221673" y="0"/>
                  <a:pt x="221673" y="0"/>
                </a:cubicBezTo>
                <a:cubicBezTo>
                  <a:pt x="298352" y="10954"/>
                  <a:pt x="319384" y="-5834"/>
                  <a:pt x="360219" y="55418"/>
                </a:cubicBezTo>
                <a:cubicBezTo>
                  <a:pt x="368320" y="67569"/>
                  <a:pt x="363747" y="86655"/>
                  <a:pt x="374073" y="96981"/>
                </a:cubicBezTo>
                <a:cubicBezTo>
                  <a:pt x="384400" y="107308"/>
                  <a:pt x="402575" y="104305"/>
                  <a:pt x="415637" y="110836"/>
                </a:cubicBezTo>
                <a:cubicBezTo>
                  <a:pt x="430530" y="118283"/>
                  <a:pt x="443346" y="129309"/>
                  <a:pt x="457200" y="138545"/>
                </a:cubicBezTo>
                <a:cubicBezTo>
                  <a:pt x="494146" y="133927"/>
                  <a:pt x="532116" y="134487"/>
                  <a:pt x="568037" y="124690"/>
                </a:cubicBezTo>
                <a:cubicBezTo>
                  <a:pt x="600383" y="115868"/>
                  <a:pt x="613583" y="88254"/>
                  <a:pt x="637310" y="69272"/>
                </a:cubicBezTo>
                <a:cubicBezTo>
                  <a:pt x="675679" y="38577"/>
                  <a:pt x="676535" y="42342"/>
                  <a:pt x="720437" y="27709"/>
                </a:cubicBezTo>
                <a:cubicBezTo>
                  <a:pt x="757382" y="32327"/>
                  <a:pt x="796209" y="29040"/>
                  <a:pt x="831273" y="41563"/>
                </a:cubicBezTo>
                <a:cubicBezTo>
                  <a:pt x="1020687" y="109210"/>
                  <a:pt x="853425" y="71479"/>
                  <a:pt x="942110" y="124690"/>
                </a:cubicBezTo>
                <a:cubicBezTo>
                  <a:pt x="954633" y="132204"/>
                  <a:pt x="969819" y="133927"/>
                  <a:pt x="983673" y="138545"/>
                </a:cubicBezTo>
                <a:cubicBezTo>
                  <a:pt x="1006222" y="134787"/>
                  <a:pt x="1079132" y="127076"/>
                  <a:pt x="1108364" y="110836"/>
                </a:cubicBezTo>
                <a:cubicBezTo>
                  <a:pt x="1137475" y="94663"/>
                  <a:pt x="1159898" y="65949"/>
                  <a:pt x="1191491" y="55418"/>
                </a:cubicBezTo>
                <a:lnTo>
                  <a:pt x="1274619" y="27709"/>
                </a:lnTo>
                <a:cubicBezTo>
                  <a:pt x="1308423" y="38977"/>
                  <a:pt x="1330889" y="42415"/>
                  <a:pt x="1357746" y="69272"/>
                </a:cubicBezTo>
                <a:cubicBezTo>
                  <a:pt x="1369520" y="81046"/>
                  <a:pt x="1372924" y="99871"/>
                  <a:pt x="1385455" y="110836"/>
                </a:cubicBezTo>
                <a:cubicBezTo>
                  <a:pt x="1444087" y="162139"/>
                  <a:pt x="1453060" y="161080"/>
                  <a:pt x="1510146" y="180109"/>
                </a:cubicBezTo>
                <a:cubicBezTo>
                  <a:pt x="1625480" y="151275"/>
                  <a:pt x="1511452" y="186384"/>
                  <a:pt x="1607128" y="138545"/>
                </a:cubicBezTo>
                <a:cubicBezTo>
                  <a:pt x="1620190" y="132014"/>
                  <a:pt x="1635629" y="131221"/>
                  <a:pt x="1648691" y="124690"/>
                </a:cubicBezTo>
                <a:cubicBezTo>
                  <a:pt x="1663584" y="117243"/>
                  <a:pt x="1675362" y="104427"/>
                  <a:pt x="1690255" y="96981"/>
                </a:cubicBezTo>
                <a:cubicBezTo>
                  <a:pt x="1753933" y="65143"/>
                  <a:pt x="1714374" y="100573"/>
                  <a:pt x="1745673" y="692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07" name="Freeform 13"/>
          <p:cNvSpPr>
            <a:spLocks/>
          </p:cNvSpPr>
          <p:nvPr/>
        </p:nvSpPr>
        <p:spPr bwMode="auto">
          <a:xfrm>
            <a:off x="1371600" y="2493963"/>
            <a:ext cx="1192213" cy="117475"/>
          </a:xfrm>
          <a:custGeom>
            <a:avLst/>
            <a:gdLst>
              <a:gd name="T0" fmla="*/ 0 w 1745673"/>
              <a:gd name="T1" fmla="*/ 15082 h 180109"/>
              <a:gd name="T2" fmla="*/ 21085 w 1745673"/>
              <a:gd name="T3" fmla="*/ 10054 h 180109"/>
              <a:gd name="T4" fmla="*/ 30122 w 1745673"/>
              <a:gd name="T5" fmla="*/ 5027 h 180109"/>
              <a:gd name="T6" fmla="*/ 48197 w 1745673"/>
              <a:gd name="T7" fmla="*/ 0 h 180109"/>
              <a:gd name="T8" fmla="*/ 78319 w 1745673"/>
              <a:gd name="T9" fmla="*/ 10054 h 180109"/>
              <a:gd name="T10" fmla="*/ 81332 w 1745673"/>
              <a:gd name="T11" fmla="*/ 17595 h 180109"/>
              <a:gd name="T12" fmla="*/ 90368 w 1745673"/>
              <a:gd name="T13" fmla="*/ 20109 h 180109"/>
              <a:gd name="T14" fmla="*/ 99405 w 1745673"/>
              <a:gd name="T15" fmla="*/ 25136 h 180109"/>
              <a:gd name="T16" fmla="*/ 123503 w 1745673"/>
              <a:gd name="T17" fmla="*/ 22622 h 180109"/>
              <a:gd name="T18" fmla="*/ 138564 w 1745673"/>
              <a:gd name="T19" fmla="*/ 12568 h 180109"/>
              <a:gd name="T20" fmla="*/ 156638 w 1745673"/>
              <a:gd name="T21" fmla="*/ 5027 h 180109"/>
              <a:gd name="T22" fmla="*/ 180736 w 1745673"/>
              <a:gd name="T23" fmla="*/ 7541 h 180109"/>
              <a:gd name="T24" fmla="*/ 204834 w 1745673"/>
              <a:gd name="T25" fmla="*/ 22622 h 180109"/>
              <a:gd name="T26" fmla="*/ 213871 w 1745673"/>
              <a:gd name="T27" fmla="*/ 25136 h 180109"/>
              <a:gd name="T28" fmla="*/ 240981 w 1745673"/>
              <a:gd name="T29" fmla="*/ 20109 h 180109"/>
              <a:gd name="T30" fmla="*/ 259055 w 1745673"/>
              <a:gd name="T31" fmla="*/ 10054 h 180109"/>
              <a:gd name="T32" fmla="*/ 277128 w 1745673"/>
              <a:gd name="T33" fmla="*/ 5027 h 180109"/>
              <a:gd name="T34" fmla="*/ 295202 w 1745673"/>
              <a:gd name="T35" fmla="*/ 12568 h 180109"/>
              <a:gd name="T36" fmla="*/ 301227 w 1745673"/>
              <a:gd name="T37" fmla="*/ 20109 h 180109"/>
              <a:gd name="T38" fmla="*/ 328337 w 1745673"/>
              <a:gd name="T39" fmla="*/ 32677 h 180109"/>
              <a:gd name="T40" fmla="*/ 349423 w 1745673"/>
              <a:gd name="T41" fmla="*/ 25136 h 180109"/>
              <a:gd name="T42" fmla="*/ 358460 w 1745673"/>
              <a:gd name="T43" fmla="*/ 22622 h 180109"/>
              <a:gd name="T44" fmla="*/ 367496 w 1745673"/>
              <a:gd name="T45" fmla="*/ 17595 h 180109"/>
              <a:gd name="T46" fmla="*/ 379546 w 1745673"/>
              <a:gd name="T47" fmla="*/ 12568 h 180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5673" h="180109">
                <a:moveTo>
                  <a:pt x="0" y="83127"/>
                </a:moveTo>
                <a:cubicBezTo>
                  <a:pt x="32327" y="73891"/>
                  <a:pt x="65766" y="67904"/>
                  <a:pt x="96982" y="55418"/>
                </a:cubicBezTo>
                <a:cubicBezTo>
                  <a:pt x="112442" y="49234"/>
                  <a:pt x="123330" y="34472"/>
                  <a:pt x="138546" y="27709"/>
                </a:cubicBezTo>
                <a:cubicBezTo>
                  <a:pt x="165236" y="15847"/>
                  <a:pt x="221673" y="0"/>
                  <a:pt x="221673" y="0"/>
                </a:cubicBezTo>
                <a:cubicBezTo>
                  <a:pt x="298352" y="10954"/>
                  <a:pt x="319384" y="-5834"/>
                  <a:pt x="360219" y="55418"/>
                </a:cubicBezTo>
                <a:cubicBezTo>
                  <a:pt x="368320" y="67569"/>
                  <a:pt x="363747" y="86655"/>
                  <a:pt x="374073" y="96981"/>
                </a:cubicBezTo>
                <a:cubicBezTo>
                  <a:pt x="384400" y="107308"/>
                  <a:pt x="402575" y="104305"/>
                  <a:pt x="415637" y="110836"/>
                </a:cubicBezTo>
                <a:cubicBezTo>
                  <a:pt x="430530" y="118283"/>
                  <a:pt x="443346" y="129309"/>
                  <a:pt x="457200" y="138545"/>
                </a:cubicBezTo>
                <a:cubicBezTo>
                  <a:pt x="494146" y="133927"/>
                  <a:pt x="532116" y="134487"/>
                  <a:pt x="568037" y="124690"/>
                </a:cubicBezTo>
                <a:cubicBezTo>
                  <a:pt x="600383" y="115868"/>
                  <a:pt x="613583" y="88254"/>
                  <a:pt x="637310" y="69272"/>
                </a:cubicBezTo>
                <a:cubicBezTo>
                  <a:pt x="675679" y="38577"/>
                  <a:pt x="676535" y="42342"/>
                  <a:pt x="720437" y="27709"/>
                </a:cubicBezTo>
                <a:cubicBezTo>
                  <a:pt x="757382" y="32327"/>
                  <a:pt x="796209" y="29040"/>
                  <a:pt x="831273" y="41563"/>
                </a:cubicBezTo>
                <a:cubicBezTo>
                  <a:pt x="1020687" y="109210"/>
                  <a:pt x="853425" y="71479"/>
                  <a:pt x="942110" y="124690"/>
                </a:cubicBezTo>
                <a:cubicBezTo>
                  <a:pt x="954633" y="132204"/>
                  <a:pt x="969819" y="133927"/>
                  <a:pt x="983673" y="138545"/>
                </a:cubicBezTo>
                <a:cubicBezTo>
                  <a:pt x="1006222" y="134787"/>
                  <a:pt x="1079132" y="127076"/>
                  <a:pt x="1108364" y="110836"/>
                </a:cubicBezTo>
                <a:cubicBezTo>
                  <a:pt x="1137475" y="94663"/>
                  <a:pt x="1159898" y="65949"/>
                  <a:pt x="1191491" y="55418"/>
                </a:cubicBezTo>
                <a:lnTo>
                  <a:pt x="1274619" y="27709"/>
                </a:lnTo>
                <a:cubicBezTo>
                  <a:pt x="1308423" y="38977"/>
                  <a:pt x="1330889" y="42415"/>
                  <a:pt x="1357746" y="69272"/>
                </a:cubicBezTo>
                <a:cubicBezTo>
                  <a:pt x="1369520" y="81046"/>
                  <a:pt x="1372924" y="99871"/>
                  <a:pt x="1385455" y="110836"/>
                </a:cubicBezTo>
                <a:cubicBezTo>
                  <a:pt x="1444087" y="162139"/>
                  <a:pt x="1453060" y="161080"/>
                  <a:pt x="1510146" y="180109"/>
                </a:cubicBezTo>
                <a:cubicBezTo>
                  <a:pt x="1625480" y="151275"/>
                  <a:pt x="1511452" y="186384"/>
                  <a:pt x="1607128" y="138545"/>
                </a:cubicBezTo>
                <a:cubicBezTo>
                  <a:pt x="1620190" y="132014"/>
                  <a:pt x="1635629" y="131221"/>
                  <a:pt x="1648691" y="124690"/>
                </a:cubicBezTo>
                <a:cubicBezTo>
                  <a:pt x="1663584" y="117243"/>
                  <a:pt x="1675362" y="104427"/>
                  <a:pt x="1690255" y="96981"/>
                </a:cubicBezTo>
                <a:cubicBezTo>
                  <a:pt x="1753933" y="65143"/>
                  <a:pt x="1714374" y="100573"/>
                  <a:pt x="1745673" y="692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08" name="TextBox 14"/>
          <p:cNvSpPr txBox="1">
            <a:spLocks noChangeArrowheads="1"/>
          </p:cNvSpPr>
          <p:nvPr/>
        </p:nvSpPr>
        <p:spPr bwMode="auto">
          <a:xfrm>
            <a:off x="1093788" y="1949450"/>
            <a:ext cx="14208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Liquid water</a:t>
            </a:r>
          </a:p>
        </p:txBody>
      </p:sp>
      <p:sp>
        <p:nvSpPr>
          <p:cNvPr id="51209" name="TextBox 15"/>
          <p:cNvSpPr txBox="1">
            <a:spLocks noChangeArrowheads="1"/>
          </p:cNvSpPr>
          <p:nvPr/>
        </p:nvSpPr>
        <p:spPr bwMode="auto">
          <a:xfrm>
            <a:off x="4038600" y="1949450"/>
            <a:ext cx="14208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Wet snow</a:t>
            </a:r>
          </a:p>
        </p:txBody>
      </p:sp>
      <p:sp>
        <p:nvSpPr>
          <p:cNvPr id="51210" name="TextBox 16"/>
          <p:cNvSpPr txBox="1">
            <a:spLocks noChangeArrowheads="1"/>
          </p:cNvSpPr>
          <p:nvPr/>
        </p:nvSpPr>
        <p:spPr bwMode="auto">
          <a:xfrm>
            <a:off x="6948488" y="1949450"/>
            <a:ext cx="1419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Dry snow</a:t>
            </a:r>
          </a:p>
        </p:txBody>
      </p:sp>
      <p:sp>
        <p:nvSpPr>
          <p:cNvPr id="51211" name="TextBox 17"/>
          <p:cNvSpPr txBox="1">
            <a:spLocks noChangeArrowheads="1"/>
          </p:cNvSpPr>
          <p:nvPr/>
        </p:nvSpPr>
        <p:spPr bwMode="auto">
          <a:xfrm>
            <a:off x="3109913" y="1333500"/>
            <a:ext cx="41290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Density = Mass / Volume</a:t>
            </a:r>
          </a:p>
        </p:txBody>
      </p:sp>
      <p:grpSp>
        <p:nvGrpSpPr>
          <p:cNvPr id="104" name="Group 103"/>
          <p:cNvGrpSpPr>
            <a:grpSpLocks/>
          </p:cNvGrpSpPr>
          <p:nvPr/>
        </p:nvGrpSpPr>
        <p:grpSpPr bwMode="auto">
          <a:xfrm>
            <a:off x="6453188" y="2487613"/>
            <a:ext cx="1908175" cy="1916112"/>
            <a:chOff x="6453618" y="2487484"/>
            <a:chExt cx="1907599" cy="1915891"/>
          </a:xfrm>
        </p:grpSpPr>
        <p:sp>
          <p:nvSpPr>
            <p:cNvPr id="58" name="Oval 57">
              <a:extLst>
                <a:ext uri="{FF2B5EF4-FFF2-40B4-BE49-F238E27FC236}">
                  <a16:creationId xmlns:a16="http://schemas.microsoft.com/office/drawing/2014/main" id="{CECB588F-2D0F-9440-84F1-F00A6597D319}"/>
                </a:ext>
              </a:extLst>
            </p:cNvPr>
            <p:cNvSpPr/>
            <p:nvPr/>
          </p:nvSpPr>
          <p:spPr bwMode="auto">
            <a:xfrm>
              <a:off x="6723412" y="3260507"/>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9" name="Oval 58">
              <a:extLst>
                <a:ext uri="{FF2B5EF4-FFF2-40B4-BE49-F238E27FC236}">
                  <a16:creationId xmlns:a16="http://schemas.microsoft.com/office/drawing/2014/main" id="{E55126EF-870B-7444-91E3-F15C1051BB73}"/>
                </a:ext>
              </a:extLst>
            </p:cNvPr>
            <p:cNvSpPr/>
            <p:nvPr/>
          </p:nvSpPr>
          <p:spPr bwMode="auto">
            <a:xfrm>
              <a:off x="7583577" y="3122411"/>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0" name="Oval 59">
              <a:extLst>
                <a:ext uri="{FF2B5EF4-FFF2-40B4-BE49-F238E27FC236}">
                  <a16:creationId xmlns:a16="http://schemas.microsoft.com/office/drawing/2014/main" id="{37F63677-143E-834C-8A9B-40513AA1196A}"/>
                </a:ext>
              </a:extLst>
            </p:cNvPr>
            <p:cNvSpPr/>
            <p:nvPr/>
          </p:nvSpPr>
          <p:spPr bwMode="auto">
            <a:xfrm>
              <a:off x="7028120" y="3565272"/>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1" name="Oval 60">
              <a:extLst>
                <a:ext uri="{FF2B5EF4-FFF2-40B4-BE49-F238E27FC236}">
                  <a16:creationId xmlns:a16="http://schemas.microsoft.com/office/drawing/2014/main" id="{4FB88BF8-3AE8-7748-B23B-86C2561337A0}"/>
                </a:ext>
              </a:extLst>
            </p:cNvPr>
            <p:cNvSpPr/>
            <p:nvPr/>
          </p:nvSpPr>
          <p:spPr bwMode="auto">
            <a:xfrm>
              <a:off x="7180474" y="3717654"/>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2" name="Oval 61">
              <a:extLst>
                <a:ext uri="{FF2B5EF4-FFF2-40B4-BE49-F238E27FC236}">
                  <a16:creationId xmlns:a16="http://schemas.microsoft.com/office/drawing/2014/main" id="{D9296244-15E4-1C46-832F-B14D0EC4BD28}"/>
                </a:ext>
              </a:extLst>
            </p:cNvPr>
            <p:cNvSpPr/>
            <p:nvPr/>
          </p:nvSpPr>
          <p:spPr bwMode="auto">
            <a:xfrm>
              <a:off x="7583577" y="3649400"/>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3" name="Oval 62">
              <a:extLst>
                <a:ext uri="{FF2B5EF4-FFF2-40B4-BE49-F238E27FC236}">
                  <a16:creationId xmlns:a16="http://schemas.microsoft.com/office/drawing/2014/main" id="{1D7D53C1-201F-364A-A863-7BB963DE2AF8}"/>
                </a:ext>
              </a:extLst>
            </p:cNvPr>
            <p:cNvSpPr/>
            <p:nvPr/>
          </p:nvSpPr>
          <p:spPr bwMode="auto">
            <a:xfrm>
              <a:off x="7485182" y="4022419"/>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4" name="Oval 63">
              <a:extLst>
                <a:ext uri="{FF2B5EF4-FFF2-40B4-BE49-F238E27FC236}">
                  <a16:creationId xmlns:a16="http://schemas.microsoft.com/office/drawing/2014/main" id="{D9DB4F8F-7526-5E40-9C3D-322B68A7031D}"/>
                </a:ext>
              </a:extLst>
            </p:cNvPr>
            <p:cNvSpPr/>
            <p:nvPr/>
          </p:nvSpPr>
          <p:spPr bwMode="auto">
            <a:xfrm>
              <a:off x="7637536" y="4174801"/>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5" name="Oval 64">
              <a:extLst>
                <a:ext uri="{FF2B5EF4-FFF2-40B4-BE49-F238E27FC236}">
                  <a16:creationId xmlns:a16="http://schemas.microsoft.com/office/drawing/2014/main" id="{7CA323B4-075A-EF4B-A55D-62E6FF7A30BD}"/>
                </a:ext>
              </a:extLst>
            </p:cNvPr>
            <p:cNvSpPr/>
            <p:nvPr/>
          </p:nvSpPr>
          <p:spPr bwMode="auto">
            <a:xfrm>
              <a:off x="7316957" y="3000187"/>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6" name="Oval 65">
              <a:extLst>
                <a:ext uri="{FF2B5EF4-FFF2-40B4-BE49-F238E27FC236}">
                  <a16:creationId xmlns:a16="http://schemas.microsoft.com/office/drawing/2014/main" id="{27A32E30-8C62-9149-8CCE-76BBD0853552}"/>
                </a:ext>
              </a:extLst>
            </p:cNvPr>
            <p:cNvSpPr/>
            <p:nvPr/>
          </p:nvSpPr>
          <p:spPr bwMode="auto">
            <a:xfrm>
              <a:off x="8066031" y="3192253"/>
              <a:ext cx="230118"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7" name="Oval 66">
              <a:extLst>
                <a:ext uri="{FF2B5EF4-FFF2-40B4-BE49-F238E27FC236}">
                  <a16:creationId xmlns:a16="http://schemas.microsoft.com/office/drawing/2014/main" id="{DCFD5E8C-59EE-6F48-AF25-A38AB1AB31F3}"/>
                </a:ext>
              </a:extLst>
            </p:cNvPr>
            <p:cNvSpPr/>
            <p:nvPr/>
          </p:nvSpPr>
          <p:spPr bwMode="auto">
            <a:xfrm>
              <a:off x="8077140" y="3581145"/>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8" name="Oval 67">
              <a:extLst>
                <a:ext uri="{FF2B5EF4-FFF2-40B4-BE49-F238E27FC236}">
                  <a16:creationId xmlns:a16="http://schemas.microsoft.com/office/drawing/2014/main" id="{52CACFC9-854A-C549-9EF0-930373E98DE0}"/>
                </a:ext>
              </a:extLst>
            </p:cNvPr>
            <p:cNvSpPr/>
            <p:nvPr/>
          </p:nvSpPr>
          <p:spPr bwMode="auto">
            <a:xfrm>
              <a:off x="6790066" y="2689073"/>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69" name="Oval 68">
              <a:extLst>
                <a:ext uri="{FF2B5EF4-FFF2-40B4-BE49-F238E27FC236}">
                  <a16:creationId xmlns:a16="http://schemas.microsoft.com/office/drawing/2014/main" id="{F5D4D49D-63AA-6E4A-A421-07079EDB89D1}"/>
                </a:ext>
              </a:extLst>
            </p:cNvPr>
            <p:cNvSpPr/>
            <p:nvPr/>
          </p:nvSpPr>
          <p:spPr bwMode="auto">
            <a:xfrm>
              <a:off x="6609146" y="3581145"/>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0" name="Oval 69">
              <a:extLst>
                <a:ext uri="{FF2B5EF4-FFF2-40B4-BE49-F238E27FC236}">
                  <a16:creationId xmlns:a16="http://schemas.microsoft.com/office/drawing/2014/main" id="{BAF2062C-F2C4-B444-A42B-08FB2A4F4E5C}"/>
                </a:ext>
              </a:extLst>
            </p:cNvPr>
            <p:cNvSpPr/>
            <p:nvPr/>
          </p:nvSpPr>
          <p:spPr bwMode="auto">
            <a:xfrm>
              <a:off x="6799589" y="3895434"/>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1" name="Oval 70">
              <a:extLst>
                <a:ext uri="{FF2B5EF4-FFF2-40B4-BE49-F238E27FC236}">
                  <a16:creationId xmlns:a16="http://schemas.microsoft.com/office/drawing/2014/main" id="{65F7AA43-B13D-4A4E-B9B8-7EA3613ACECD}"/>
                </a:ext>
              </a:extLst>
            </p:cNvPr>
            <p:cNvSpPr/>
            <p:nvPr/>
          </p:nvSpPr>
          <p:spPr bwMode="auto">
            <a:xfrm>
              <a:off x="7053512" y="3093839"/>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2" name="Oval 71">
              <a:extLst>
                <a:ext uri="{FF2B5EF4-FFF2-40B4-BE49-F238E27FC236}">
                  <a16:creationId xmlns:a16="http://schemas.microsoft.com/office/drawing/2014/main" id="{B4D59C2B-3F94-6D44-A24B-B5E9D5DACBB5}"/>
                </a:ext>
              </a:extLst>
            </p:cNvPr>
            <p:cNvSpPr/>
            <p:nvPr/>
          </p:nvSpPr>
          <p:spPr bwMode="auto">
            <a:xfrm>
              <a:off x="7685146" y="2627168"/>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3" name="Oval 72">
              <a:extLst>
                <a:ext uri="{FF2B5EF4-FFF2-40B4-BE49-F238E27FC236}">
                  <a16:creationId xmlns:a16="http://schemas.microsoft.com/office/drawing/2014/main" id="{972AA53A-F8B7-5C43-A5DF-5F6FE4B8DEAC}"/>
                </a:ext>
              </a:extLst>
            </p:cNvPr>
            <p:cNvSpPr/>
            <p:nvPr/>
          </p:nvSpPr>
          <p:spPr bwMode="auto">
            <a:xfrm>
              <a:off x="7105883" y="2487484"/>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4" name="Oval 73">
              <a:extLst>
                <a:ext uri="{FF2B5EF4-FFF2-40B4-BE49-F238E27FC236}">
                  <a16:creationId xmlns:a16="http://schemas.microsoft.com/office/drawing/2014/main" id="{A668CF85-363E-AB4D-ACB5-FD106AB6C748}"/>
                </a:ext>
              </a:extLst>
            </p:cNvPr>
            <p:cNvSpPr/>
            <p:nvPr/>
          </p:nvSpPr>
          <p:spPr bwMode="auto">
            <a:xfrm>
              <a:off x="8132686" y="2844630"/>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5" name="Oval 74">
              <a:extLst>
                <a:ext uri="{FF2B5EF4-FFF2-40B4-BE49-F238E27FC236}">
                  <a16:creationId xmlns:a16="http://schemas.microsoft.com/office/drawing/2014/main" id="{BEF3E802-F206-0245-B2AE-97E2B43603AE}"/>
                </a:ext>
              </a:extLst>
            </p:cNvPr>
            <p:cNvSpPr/>
            <p:nvPr/>
          </p:nvSpPr>
          <p:spPr bwMode="auto">
            <a:xfrm>
              <a:off x="7394721" y="3328762"/>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6" name="Oval 75">
              <a:extLst>
                <a:ext uri="{FF2B5EF4-FFF2-40B4-BE49-F238E27FC236}">
                  <a16:creationId xmlns:a16="http://schemas.microsoft.com/office/drawing/2014/main" id="{7408057D-B9A3-544A-B326-CE33DC6CEA89}"/>
                </a:ext>
              </a:extLst>
            </p:cNvPr>
            <p:cNvSpPr/>
            <p:nvPr/>
          </p:nvSpPr>
          <p:spPr bwMode="auto">
            <a:xfrm>
              <a:off x="6974161" y="4092261"/>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7" name="Oval 76">
              <a:extLst>
                <a:ext uri="{FF2B5EF4-FFF2-40B4-BE49-F238E27FC236}">
                  <a16:creationId xmlns:a16="http://schemas.microsoft.com/office/drawing/2014/main" id="{AC3B2DF3-F544-F040-8876-CC8965BF9BB8}"/>
                </a:ext>
              </a:extLst>
            </p:cNvPr>
            <p:cNvSpPr/>
            <p:nvPr/>
          </p:nvSpPr>
          <p:spPr bwMode="auto">
            <a:xfrm>
              <a:off x="6453618" y="2958917"/>
              <a:ext cx="228531"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8" name="Oval 77">
              <a:extLst>
                <a:ext uri="{FF2B5EF4-FFF2-40B4-BE49-F238E27FC236}">
                  <a16:creationId xmlns:a16="http://schemas.microsoft.com/office/drawing/2014/main" id="{BCFA20FA-2161-BA4A-B0C3-B3651676659D}"/>
                </a:ext>
              </a:extLst>
            </p:cNvPr>
            <p:cNvSpPr/>
            <p:nvPr/>
          </p:nvSpPr>
          <p:spPr bwMode="auto">
            <a:xfrm>
              <a:off x="8104120" y="2501769"/>
              <a:ext cx="230118"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79" name="Oval 78">
              <a:extLst>
                <a:ext uri="{FF2B5EF4-FFF2-40B4-BE49-F238E27FC236}">
                  <a16:creationId xmlns:a16="http://schemas.microsoft.com/office/drawing/2014/main" id="{90DC09E8-F1DB-EA45-BDEC-2A8DBD3FEE5B}"/>
                </a:ext>
              </a:extLst>
            </p:cNvPr>
            <p:cNvSpPr/>
            <p:nvPr/>
          </p:nvSpPr>
          <p:spPr bwMode="auto">
            <a:xfrm>
              <a:off x="6509163" y="4057340"/>
              <a:ext cx="230119" cy="228574"/>
            </a:xfrm>
            <a:prstGeom prst="ellipse">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grpSp>
      <p:grpSp>
        <p:nvGrpSpPr>
          <p:cNvPr id="103" name="Group 102"/>
          <p:cNvGrpSpPr>
            <a:grpSpLocks/>
          </p:cNvGrpSpPr>
          <p:nvPr/>
        </p:nvGrpSpPr>
        <p:grpSpPr bwMode="auto">
          <a:xfrm>
            <a:off x="3529013" y="2432050"/>
            <a:ext cx="2046287" cy="1927225"/>
            <a:chOff x="3528580" y="2431669"/>
            <a:chExt cx="2046143" cy="1927956"/>
          </a:xfrm>
        </p:grpSpPr>
        <p:sp>
          <p:nvSpPr>
            <p:cNvPr id="19" name="Oval 18">
              <a:extLst>
                <a:ext uri="{FF2B5EF4-FFF2-40B4-BE49-F238E27FC236}">
                  <a16:creationId xmlns:a16="http://schemas.microsoft.com/office/drawing/2014/main" id="{6B2CE6AC-097A-B84F-8B72-4883DE121A05}"/>
                </a:ext>
              </a:extLst>
            </p:cNvPr>
            <p:cNvSpPr/>
            <p:nvPr/>
          </p:nvSpPr>
          <p:spPr bwMode="auto">
            <a:xfrm>
              <a:off x="4190520" y="4094412"/>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0" name="Oval 19">
              <a:extLst>
                <a:ext uri="{FF2B5EF4-FFF2-40B4-BE49-F238E27FC236}">
                  <a16:creationId xmlns:a16="http://schemas.microsoft.com/office/drawing/2014/main" id="{D3FC6DF1-1C79-FB45-A064-6EE4867705A3}"/>
                </a:ext>
              </a:extLst>
            </p:cNvPr>
            <p:cNvSpPr/>
            <p:nvPr/>
          </p:nvSpPr>
          <p:spPr bwMode="auto">
            <a:xfrm>
              <a:off x="4111151" y="2431669"/>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1" name="Oval 20">
              <a:extLst>
                <a:ext uri="{FF2B5EF4-FFF2-40B4-BE49-F238E27FC236}">
                  <a16:creationId xmlns:a16="http://schemas.microsoft.com/office/drawing/2014/main" id="{8220A62F-500E-6646-93EC-0895BFA0CA23}"/>
                </a:ext>
              </a:extLst>
            </p:cNvPr>
            <p:cNvSpPr/>
            <p:nvPr/>
          </p:nvSpPr>
          <p:spPr bwMode="auto">
            <a:xfrm>
              <a:off x="4547683" y="2541249"/>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2" name="Oval 21">
              <a:extLst>
                <a:ext uri="{FF2B5EF4-FFF2-40B4-BE49-F238E27FC236}">
                  <a16:creationId xmlns:a16="http://schemas.microsoft.com/office/drawing/2014/main" id="{F67B2E82-249F-E042-ABA4-D267DA5E1946}"/>
                </a:ext>
              </a:extLst>
            </p:cNvPr>
            <p:cNvSpPr/>
            <p:nvPr/>
          </p:nvSpPr>
          <p:spPr bwMode="auto">
            <a:xfrm>
              <a:off x="4149248" y="2931922"/>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3" name="Oval 22">
              <a:extLst>
                <a:ext uri="{FF2B5EF4-FFF2-40B4-BE49-F238E27FC236}">
                  <a16:creationId xmlns:a16="http://schemas.microsoft.com/office/drawing/2014/main" id="{4CF7EDE0-9AA4-824E-8AE1-3BBBCA697F73}"/>
                </a:ext>
              </a:extLst>
            </p:cNvPr>
            <p:cNvSpPr/>
            <p:nvPr/>
          </p:nvSpPr>
          <p:spPr bwMode="auto">
            <a:xfrm>
              <a:off x="3747640" y="3819670"/>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4" name="Oval 23">
              <a:extLst>
                <a:ext uri="{FF2B5EF4-FFF2-40B4-BE49-F238E27FC236}">
                  <a16:creationId xmlns:a16="http://schemas.microsoft.com/office/drawing/2014/main" id="{181BACBD-7D63-0743-8D40-7496A2BD8027}"/>
                </a:ext>
              </a:extLst>
            </p:cNvPr>
            <p:cNvSpPr/>
            <p:nvPr/>
          </p:nvSpPr>
          <p:spPr bwMode="auto">
            <a:xfrm>
              <a:off x="3730178" y="3136786"/>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5" name="Oval 24">
              <a:extLst>
                <a:ext uri="{FF2B5EF4-FFF2-40B4-BE49-F238E27FC236}">
                  <a16:creationId xmlns:a16="http://schemas.microsoft.com/office/drawing/2014/main" id="{DA545FE0-7D51-224A-807B-ACEBC96DA283}"/>
                </a:ext>
              </a:extLst>
            </p:cNvPr>
            <p:cNvSpPr/>
            <p:nvPr/>
          </p:nvSpPr>
          <p:spPr bwMode="auto">
            <a:xfrm>
              <a:off x="4079403" y="3332123"/>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6" name="Oval 25">
              <a:extLst>
                <a:ext uri="{FF2B5EF4-FFF2-40B4-BE49-F238E27FC236}">
                  <a16:creationId xmlns:a16="http://schemas.microsoft.com/office/drawing/2014/main" id="{46297643-1E60-5F4A-9DCE-3D3840CB6F29}"/>
                </a:ext>
              </a:extLst>
            </p:cNvPr>
            <p:cNvSpPr/>
            <p:nvPr/>
          </p:nvSpPr>
          <p:spPr bwMode="auto">
            <a:xfrm>
              <a:off x="4658800" y="3136786"/>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7" name="Oval 26">
              <a:extLst>
                <a:ext uri="{FF2B5EF4-FFF2-40B4-BE49-F238E27FC236}">
                  <a16:creationId xmlns:a16="http://schemas.microsoft.com/office/drawing/2014/main" id="{92F57EE6-FC52-9243-AACE-D4712CB08357}"/>
                </a:ext>
              </a:extLst>
            </p:cNvPr>
            <p:cNvSpPr/>
            <p:nvPr/>
          </p:nvSpPr>
          <p:spPr bwMode="auto">
            <a:xfrm>
              <a:off x="4103215" y="3718032"/>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8" name="Oval 27">
              <a:extLst>
                <a:ext uri="{FF2B5EF4-FFF2-40B4-BE49-F238E27FC236}">
                  <a16:creationId xmlns:a16="http://schemas.microsoft.com/office/drawing/2014/main" id="{D897003B-E88F-2F43-9FD4-8383A7685591}"/>
                </a:ext>
              </a:extLst>
            </p:cNvPr>
            <p:cNvSpPr/>
            <p:nvPr/>
          </p:nvSpPr>
          <p:spPr bwMode="auto">
            <a:xfrm>
              <a:off x="4327036" y="3513167"/>
              <a:ext cx="230172"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29" name="Oval 28">
              <a:extLst>
                <a:ext uri="{FF2B5EF4-FFF2-40B4-BE49-F238E27FC236}">
                  <a16:creationId xmlns:a16="http://schemas.microsoft.com/office/drawing/2014/main" id="{58122116-BD25-6F43-843E-D958853DC518}"/>
                </a:ext>
              </a:extLst>
            </p:cNvPr>
            <p:cNvSpPr/>
            <p:nvPr/>
          </p:nvSpPr>
          <p:spPr bwMode="auto">
            <a:xfrm>
              <a:off x="4609591" y="4010243"/>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0" name="Oval 29">
              <a:extLst>
                <a:ext uri="{FF2B5EF4-FFF2-40B4-BE49-F238E27FC236}">
                  <a16:creationId xmlns:a16="http://schemas.microsoft.com/office/drawing/2014/main" id="{CD76C528-E715-0545-AA58-4AF71DB35B6F}"/>
                </a:ext>
              </a:extLst>
            </p:cNvPr>
            <p:cNvSpPr/>
            <p:nvPr/>
          </p:nvSpPr>
          <p:spPr bwMode="auto">
            <a:xfrm>
              <a:off x="4723883" y="3344828"/>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1" name="Oval 30">
              <a:extLst>
                <a:ext uri="{FF2B5EF4-FFF2-40B4-BE49-F238E27FC236}">
                  <a16:creationId xmlns:a16="http://schemas.microsoft.com/office/drawing/2014/main" id="{A4EA33A4-7C1F-2D40-97A2-A03B0C367344}"/>
                </a:ext>
              </a:extLst>
            </p:cNvPr>
            <p:cNvSpPr/>
            <p:nvPr/>
          </p:nvSpPr>
          <p:spPr bwMode="auto">
            <a:xfrm>
              <a:off x="4536571" y="3525872"/>
              <a:ext cx="230172"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2" name="Oval 31">
              <a:extLst>
                <a:ext uri="{FF2B5EF4-FFF2-40B4-BE49-F238E27FC236}">
                  <a16:creationId xmlns:a16="http://schemas.microsoft.com/office/drawing/2014/main" id="{860DDBCE-FF9C-D14D-B820-40879C95D8A9}"/>
                </a:ext>
              </a:extLst>
            </p:cNvPr>
            <p:cNvSpPr/>
            <p:nvPr/>
          </p:nvSpPr>
          <p:spPr bwMode="auto">
            <a:xfrm>
              <a:off x="4647688" y="3759322"/>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3" name="Oval 32">
              <a:extLst>
                <a:ext uri="{FF2B5EF4-FFF2-40B4-BE49-F238E27FC236}">
                  <a16:creationId xmlns:a16="http://schemas.microsoft.com/office/drawing/2014/main" id="{D9440412-099E-404F-9ED7-4DF9481FC5E6}"/>
                </a:ext>
              </a:extLst>
            </p:cNvPr>
            <p:cNvSpPr/>
            <p:nvPr/>
          </p:nvSpPr>
          <p:spPr bwMode="auto">
            <a:xfrm>
              <a:off x="4876272" y="3884783"/>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4" name="Oval 33">
              <a:extLst>
                <a:ext uri="{FF2B5EF4-FFF2-40B4-BE49-F238E27FC236}">
                  <a16:creationId xmlns:a16="http://schemas.microsoft.com/office/drawing/2014/main" id="{8A4B7234-0D54-2D40-9218-4A1C11EF2428}"/>
                </a:ext>
              </a:extLst>
            </p:cNvPr>
            <p:cNvSpPr/>
            <p:nvPr/>
          </p:nvSpPr>
          <p:spPr bwMode="auto">
            <a:xfrm>
              <a:off x="5330265" y="3611629"/>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5" name="Oval 34">
              <a:extLst>
                <a:ext uri="{FF2B5EF4-FFF2-40B4-BE49-F238E27FC236}">
                  <a16:creationId xmlns:a16="http://schemas.microsoft.com/office/drawing/2014/main" id="{5B6C52CD-07F6-C34C-9D13-96CB92136E4B}"/>
                </a:ext>
              </a:extLst>
            </p:cNvPr>
            <p:cNvSpPr/>
            <p:nvPr/>
          </p:nvSpPr>
          <p:spPr bwMode="auto">
            <a:xfrm>
              <a:off x="5308042" y="2514250"/>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6" name="Oval 35">
              <a:extLst>
                <a:ext uri="{FF2B5EF4-FFF2-40B4-BE49-F238E27FC236}">
                  <a16:creationId xmlns:a16="http://schemas.microsoft.com/office/drawing/2014/main" id="{003EA176-F68C-BA4C-B055-20C687E5E2EE}"/>
                </a:ext>
              </a:extLst>
            </p:cNvPr>
            <p:cNvSpPr/>
            <p:nvPr/>
          </p:nvSpPr>
          <p:spPr bwMode="auto">
            <a:xfrm>
              <a:off x="5028661" y="4037241"/>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7" name="Oval 36">
              <a:extLst>
                <a:ext uri="{FF2B5EF4-FFF2-40B4-BE49-F238E27FC236}">
                  <a16:creationId xmlns:a16="http://schemas.microsoft.com/office/drawing/2014/main" id="{B0D3CC86-203C-F54A-9F51-907E3A1E39FE}"/>
                </a:ext>
              </a:extLst>
            </p:cNvPr>
            <p:cNvSpPr/>
            <p:nvPr/>
          </p:nvSpPr>
          <p:spPr bwMode="auto">
            <a:xfrm>
              <a:off x="5128667" y="3413116"/>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8" name="Oval 37">
              <a:extLst>
                <a:ext uri="{FF2B5EF4-FFF2-40B4-BE49-F238E27FC236}">
                  <a16:creationId xmlns:a16="http://schemas.microsoft.com/office/drawing/2014/main" id="{DB267D83-BE0A-464E-9ADA-FF3AEDF7B6A1}"/>
                </a:ext>
              </a:extLst>
            </p:cNvPr>
            <p:cNvSpPr/>
            <p:nvPr/>
          </p:nvSpPr>
          <p:spPr bwMode="auto">
            <a:xfrm>
              <a:off x="5079458" y="3732325"/>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39" name="Oval 38">
              <a:extLst>
                <a:ext uri="{FF2B5EF4-FFF2-40B4-BE49-F238E27FC236}">
                  <a16:creationId xmlns:a16="http://schemas.microsoft.com/office/drawing/2014/main" id="{123B09E9-E625-314B-AEC1-F8DA91C33382}"/>
                </a:ext>
              </a:extLst>
            </p:cNvPr>
            <p:cNvSpPr/>
            <p:nvPr/>
          </p:nvSpPr>
          <p:spPr bwMode="auto">
            <a:xfrm>
              <a:off x="3839708" y="3513167"/>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0" name="Oval 39">
              <a:extLst>
                <a:ext uri="{FF2B5EF4-FFF2-40B4-BE49-F238E27FC236}">
                  <a16:creationId xmlns:a16="http://schemas.microsoft.com/office/drawing/2014/main" id="{9CDDB890-A34E-8E4C-9A3C-ACEAB3F11518}"/>
                </a:ext>
              </a:extLst>
            </p:cNvPr>
            <p:cNvSpPr/>
            <p:nvPr/>
          </p:nvSpPr>
          <p:spPr bwMode="auto">
            <a:xfrm>
              <a:off x="4296876" y="3981657"/>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1" name="Oval 40">
              <a:extLst>
                <a:ext uri="{FF2B5EF4-FFF2-40B4-BE49-F238E27FC236}">
                  <a16:creationId xmlns:a16="http://schemas.microsoft.com/office/drawing/2014/main" id="{03F03DC3-28EC-DA42-AF12-DA8967A17D33}"/>
                </a:ext>
              </a:extLst>
            </p:cNvPr>
            <p:cNvSpPr/>
            <p:nvPr/>
          </p:nvSpPr>
          <p:spPr bwMode="auto">
            <a:xfrm>
              <a:off x="4825476" y="3246366"/>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2" name="Oval 41">
              <a:extLst>
                <a:ext uri="{FF2B5EF4-FFF2-40B4-BE49-F238E27FC236}">
                  <a16:creationId xmlns:a16="http://schemas.microsoft.com/office/drawing/2014/main" id="{2FEA4DDE-0DF1-BE4F-8D63-0C9C835C9529}"/>
                </a:ext>
              </a:extLst>
            </p:cNvPr>
            <p:cNvSpPr/>
            <p:nvPr/>
          </p:nvSpPr>
          <p:spPr bwMode="auto">
            <a:xfrm>
              <a:off x="4788966" y="3332123"/>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3" name="Oval 42">
              <a:extLst>
                <a:ext uri="{FF2B5EF4-FFF2-40B4-BE49-F238E27FC236}">
                  <a16:creationId xmlns:a16="http://schemas.microsoft.com/office/drawing/2014/main" id="{C3DA2B89-3B55-A047-B314-BD9D1651A9D3}"/>
                </a:ext>
              </a:extLst>
            </p:cNvPr>
            <p:cNvSpPr/>
            <p:nvPr/>
          </p:nvSpPr>
          <p:spPr bwMode="auto">
            <a:xfrm>
              <a:off x="4850874" y="2461843"/>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dirty="0">
                <a:ea typeface="+mn-ea"/>
              </a:endParaRPr>
            </a:p>
          </p:txBody>
        </p:sp>
        <p:sp>
          <p:nvSpPr>
            <p:cNvPr id="44" name="Oval 43">
              <a:extLst>
                <a:ext uri="{FF2B5EF4-FFF2-40B4-BE49-F238E27FC236}">
                  <a16:creationId xmlns:a16="http://schemas.microsoft.com/office/drawing/2014/main" id="{B8384A76-DD56-8942-BC6C-404D1B646611}"/>
                </a:ext>
              </a:extLst>
            </p:cNvPr>
            <p:cNvSpPr/>
            <p:nvPr/>
          </p:nvSpPr>
          <p:spPr bwMode="auto">
            <a:xfrm>
              <a:off x="3920664" y="4130938"/>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5" name="Oval 44">
              <a:extLst>
                <a:ext uri="{FF2B5EF4-FFF2-40B4-BE49-F238E27FC236}">
                  <a16:creationId xmlns:a16="http://schemas.microsoft.com/office/drawing/2014/main" id="{CA685F39-ED58-534D-9FF4-DE72FC71A90A}"/>
                </a:ext>
              </a:extLst>
            </p:cNvPr>
            <p:cNvSpPr/>
            <p:nvPr/>
          </p:nvSpPr>
          <p:spPr bwMode="auto">
            <a:xfrm>
              <a:off x="5041361" y="2636535"/>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6" name="Oval 45">
              <a:extLst>
                <a:ext uri="{FF2B5EF4-FFF2-40B4-BE49-F238E27FC236}">
                  <a16:creationId xmlns:a16="http://schemas.microsoft.com/office/drawing/2014/main" id="{7355C486-4DE6-1D4E-A9D1-306CA258DA86}"/>
                </a:ext>
              </a:extLst>
            </p:cNvPr>
            <p:cNvSpPr/>
            <p:nvPr/>
          </p:nvSpPr>
          <p:spPr bwMode="auto">
            <a:xfrm>
              <a:off x="4903258" y="2927157"/>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7" name="Oval 46">
              <a:extLst>
                <a:ext uri="{FF2B5EF4-FFF2-40B4-BE49-F238E27FC236}">
                  <a16:creationId xmlns:a16="http://schemas.microsoft.com/office/drawing/2014/main" id="{577CF6BF-DCF6-B84A-9F74-BBC2C20530AD}"/>
                </a:ext>
              </a:extLst>
            </p:cNvPr>
            <p:cNvSpPr/>
            <p:nvPr/>
          </p:nvSpPr>
          <p:spPr bwMode="auto">
            <a:xfrm>
              <a:off x="5346139" y="2941450"/>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8" name="Oval 47">
              <a:extLst>
                <a:ext uri="{FF2B5EF4-FFF2-40B4-BE49-F238E27FC236}">
                  <a16:creationId xmlns:a16="http://schemas.microsoft.com/office/drawing/2014/main" id="{F0DB6424-ABEC-0044-B3D3-81135AC6C2FA}"/>
                </a:ext>
              </a:extLst>
            </p:cNvPr>
            <p:cNvSpPr/>
            <p:nvPr/>
          </p:nvSpPr>
          <p:spPr bwMode="auto">
            <a:xfrm>
              <a:off x="3765100" y="2928745"/>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49" name="Oval 48">
              <a:extLst>
                <a:ext uri="{FF2B5EF4-FFF2-40B4-BE49-F238E27FC236}">
                  <a16:creationId xmlns:a16="http://schemas.microsoft.com/office/drawing/2014/main" id="{491047DA-B72B-B143-88F9-65195D2EEE03}"/>
                </a:ext>
              </a:extLst>
            </p:cNvPr>
            <p:cNvSpPr/>
            <p:nvPr/>
          </p:nvSpPr>
          <p:spPr bwMode="auto">
            <a:xfrm>
              <a:off x="3904791" y="2609536"/>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0" name="Oval 49">
              <a:extLst>
                <a:ext uri="{FF2B5EF4-FFF2-40B4-BE49-F238E27FC236}">
                  <a16:creationId xmlns:a16="http://schemas.microsoft.com/office/drawing/2014/main" id="{632EA987-6F93-DE4A-A721-1A4314D9583D}"/>
                </a:ext>
              </a:extLst>
            </p:cNvPr>
            <p:cNvSpPr/>
            <p:nvPr/>
          </p:nvSpPr>
          <p:spPr bwMode="auto">
            <a:xfrm>
              <a:off x="4390531" y="3108201"/>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1" name="Oval 50">
              <a:extLst>
                <a:ext uri="{FF2B5EF4-FFF2-40B4-BE49-F238E27FC236}">
                  <a16:creationId xmlns:a16="http://schemas.microsoft.com/office/drawing/2014/main" id="{E6B64ACB-C004-C846-BD7B-92906891E697}"/>
                </a:ext>
              </a:extLst>
            </p:cNvPr>
            <p:cNvSpPr/>
            <p:nvPr/>
          </p:nvSpPr>
          <p:spPr bwMode="auto">
            <a:xfrm>
              <a:off x="3657158" y="3967364"/>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2" name="Oval 51">
              <a:extLst>
                <a:ext uri="{FF2B5EF4-FFF2-40B4-BE49-F238E27FC236}">
                  <a16:creationId xmlns:a16="http://schemas.microsoft.com/office/drawing/2014/main" id="{258DBC08-A1E8-6C41-BE94-1322D4B30F6B}"/>
                </a:ext>
              </a:extLst>
            </p:cNvPr>
            <p:cNvSpPr/>
            <p:nvPr/>
          </p:nvSpPr>
          <p:spPr bwMode="auto">
            <a:xfrm>
              <a:off x="4127025" y="3078027"/>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3" name="Oval 52">
              <a:extLst>
                <a:ext uri="{FF2B5EF4-FFF2-40B4-BE49-F238E27FC236}">
                  <a16:creationId xmlns:a16="http://schemas.microsoft.com/office/drawing/2014/main" id="{3EC091C4-B57F-6749-8123-50F3D7992426}"/>
                </a:ext>
              </a:extLst>
            </p:cNvPr>
            <p:cNvSpPr/>
            <p:nvPr/>
          </p:nvSpPr>
          <p:spPr bwMode="auto">
            <a:xfrm>
              <a:off x="5208037" y="3232072"/>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4" name="Oval 53">
              <a:extLst>
                <a:ext uri="{FF2B5EF4-FFF2-40B4-BE49-F238E27FC236}">
                  <a16:creationId xmlns:a16="http://schemas.microsoft.com/office/drawing/2014/main" id="{EC51E2AD-18D4-5A4F-8C0E-89BD105A6FEA}"/>
                </a:ext>
              </a:extLst>
            </p:cNvPr>
            <p:cNvSpPr/>
            <p:nvPr/>
          </p:nvSpPr>
          <p:spPr bwMode="auto">
            <a:xfrm>
              <a:off x="4114326" y="3454407"/>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5" name="Oval 54">
              <a:extLst>
                <a:ext uri="{FF2B5EF4-FFF2-40B4-BE49-F238E27FC236}">
                  <a16:creationId xmlns:a16="http://schemas.microsoft.com/office/drawing/2014/main" id="{07E36A62-55CF-0342-89D3-958A3ED022EA}"/>
                </a:ext>
              </a:extLst>
            </p:cNvPr>
            <p:cNvSpPr/>
            <p:nvPr/>
          </p:nvSpPr>
          <p:spPr bwMode="auto">
            <a:xfrm>
              <a:off x="5055648" y="3079615"/>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6" name="Oval 55">
              <a:extLst>
                <a:ext uri="{FF2B5EF4-FFF2-40B4-BE49-F238E27FC236}">
                  <a16:creationId xmlns:a16="http://schemas.microsoft.com/office/drawing/2014/main" id="{45613BC3-F0A3-C546-9EAA-3E867E5D8FC1}"/>
                </a:ext>
              </a:extLst>
            </p:cNvPr>
            <p:cNvSpPr/>
            <p:nvPr/>
          </p:nvSpPr>
          <p:spPr bwMode="auto">
            <a:xfrm>
              <a:off x="5292168" y="3343240"/>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57" name="Oval 56">
              <a:extLst>
                <a:ext uri="{FF2B5EF4-FFF2-40B4-BE49-F238E27FC236}">
                  <a16:creationId xmlns:a16="http://schemas.microsoft.com/office/drawing/2014/main" id="{DE7B958D-7431-8D49-8519-D487D794B46C}"/>
                </a:ext>
              </a:extLst>
            </p:cNvPr>
            <p:cNvSpPr/>
            <p:nvPr/>
          </p:nvSpPr>
          <p:spPr bwMode="auto">
            <a:xfrm>
              <a:off x="4433391" y="3567163"/>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80" name="Oval 79">
              <a:extLst>
                <a:ext uri="{FF2B5EF4-FFF2-40B4-BE49-F238E27FC236}">
                  <a16:creationId xmlns:a16="http://schemas.microsoft.com/office/drawing/2014/main" id="{C93588F3-7887-344E-980A-133E77BBE7D6}"/>
                </a:ext>
              </a:extLst>
            </p:cNvPr>
            <p:cNvSpPr/>
            <p:nvPr/>
          </p:nvSpPr>
          <p:spPr bwMode="auto">
            <a:xfrm>
              <a:off x="4541334" y="2803285"/>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81" name="Oval 80">
              <a:extLst>
                <a:ext uri="{FF2B5EF4-FFF2-40B4-BE49-F238E27FC236}">
                  <a16:creationId xmlns:a16="http://schemas.microsoft.com/office/drawing/2014/main" id="{0F1DB2DB-0AF0-6A4E-8FD7-94003DEA0DCD}"/>
                </a:ext>
              </a:extLst>
            </p:cNvPr>
            <p:cNvSpPr/>
            <p:nvPr/>
          </p:nvSpPr>
          <p:spPr bwMode="auto">
            <a:xfrm>
              <a:off x="3528580" y="2931922"/>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82" name="Oval 81">
              <a:extLst>
                <a:ext uri="{FF2B5EF4-FFF2-40B4-BE49-F238E27FC236}">
                  <a16:creationId xmlns:a16="http://schemas.microsoft.com/office/drawing/2014/main" id="{01CD1B29-20E8-E045-963E-944C881A654A}"/>
                </a:ext>
              </a:extLst>
            </p:cNvPr>
            <p:cNvSpPr/>
            <p:nvPr/>
          </p:nvSpPr>
          <p:spPr bwMode="auto">
            <a:xfrm>
              <a:off x="3598425" y="3467112"/>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83" name="Oval 82">
              <a:extLst>
                <a:ext uri="{FF2B5EF4-FFF2-40B4-BE49-F238E27FC236}">
                  <a16:creationId xmlns:a16="http://schemas.microsoft.com/office/drawing/2014/main" id="{C9E97484-6955-2140-B8AD-711BC03DEC66}"/>
                </a:ext>
              </a:extLst>
            </p:cNvPr>
            <p:cNvSpPr/>
            <p:nvPr/>
          </p:nvSpPr>
          <p:spPr bwMode="auto">
            <a:xfrm>
              <a:off x="4288938" y="2707999"/>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sp>
          <p:nvSpPr>
            <p:cNvPr id="84" name="Oval 83">
              <a:extLst>
                <a:ext uri="{FF2B5EF4-FFF2-40B4-BE49-F238E27FC236}">
                  <a16:creationId xmlns:a16="http://schemas.microsoft.com/office/drawing/2014/main" id="{4F54EB74-D6B2-5C4C-9A63-BB62216BE478}"/>
                </a:ext>
              </a:extLst>
            </p:cNvPr>
            <p:cNvSpPr/>
            <p:nvPr/>
          </p:nvSpPr>
          <p:spPr bwMode="auto">
            <a:xfrm>
              <a:off x="4804840" y="4094412"/>
              <a:ext cx="228584" cy="2286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a:lstStyle/>
            <a:p>
              <a:pPr>
                <a:defRPr/>
              </a:pPr>
              <a:endParaRPr lang="en-US">
                <a:ea typeface="+mn-ea"/>
              </a:endParaRPr>
            </a:p>
          </p:txBody>
        </p:sp>
      </p:grpSp>
      <p:sp>
        <p:nvSpPr>
          <p:cNvPr id="51214" name="Cube 6"/>
          <p:cNvSpPr>
            <a:spLocks noChangeArrowheads="1"/>
          </p:cNvSpPr>
          <p:nvPr/>
        </p:nvSpPr>
        <p:spPr bwMode="auto">
          <a:xfrm>
            <a:off x="3505200" y="2362200"/>
            <a:ext cx="2133600" cy="2057400"/>
          </a:xfrm>
          <a:prstGeom prst="cube">
            <a:avLst>
              <a:gd name="adj" fmla="val 25000"/>
            </a:avLst>
          </a:prstGeom>
          <a:noFill/>
          <a:ln w="508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37" name="Group 136"/>
          <p:cNvGrpSpPr>
            <a:grpSpLocks/>
          </p:cNvGrpSpPr>
          <p:nvPr/>
        </p:nvGrpSpPr>
        <p:grpSpPr bwMode="auto">
          <a:xfrm>
            <a:off x="-76200" y="4619625"/>
            <a:ext cx="11042650" cy="369888"/>
            <a:chOff x="-76200" y="4619492"/>
            <a:chExt cx="11042072" cy="369332"/>
          </a:xfrm>
        </p:grpSpPr>
        <p:sp>
          <p:nvSpPr>
            <p:cNvPr id="51255" name="TextBox 84"/>
            <p:cNvSpPr txBox="1">
              <a:spLocks noChangeArrowheads="1"/>
            </p:cNvSpPr>
            <p:nvPr/>
          </p:nvSpPr>
          <p:spPr bwMode="auto">
            <a:xfrm>
              <a:off x="-76200" y="4619492"/>
              <a:ext cx="4128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dirty="0">
                  <a:latin typeface="Arial" charset="0"/>
                </a:rPr>
                <a:t>Density      = 1000 kg/m3</a:t>
              </a:r>
            </a:p>
          </p:txBody>
        </p:sp>
        <p:sp>
          <p:nvSpPr>
            <p:cNvPr id="51256" name="TextBox 85"/>
            <p:cNvSpPr txBox="1">
              <a:spLocks noChangeArrowheads="1"/>
            </p:cNvSpPr>
            <p:nvPr/>
          </p:nvSpPr>
          <p:spPr bwMode="auto">
            <a:xfrm>
              <a:off x="3810000" y="4619492"/>
              <a:ext cx="4128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200 kg/m3</a:t>
              </a:r>
            </a:p>
          </p:txBody>
        </p:sp>
        <p:sp>
          <p:nvSpPr>
            <p:cNvPr id="51257" name="TextBox 86"/>
            <p:cNvSpPr txBox="1">
              <a:spLocks noChangeArrowheads="1"/>
            </p:cNvSpPr>
            <p:nvPr/>
          </p:nvSpPr>
          <p:spPr bwMode="auto">
            <a:xfrm>
              <a:off x="6837217" y="4619492"/>
              <a:ext cx="4128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50 kg/m3</a:t>
              </a:r>
            </a:p>
          </p:txBody>
        </p:sp>
      </p:grpSp>
      <p:grpSp>
        <p:nvGrpSpPr>
          <p:cNvPr id="138" name="Group 137"/>
          <p:cNvGrpSpPr>
            <a:grpSpLocks/>
          </p:cNvGrpSpPr>
          <p:nvPr/>
        </p:nvGrpSpPr>
        <p:grpSpPr bwMode="auto">
          <a:xfrm>
            <a:off x="-76200" y="5151438"/>
            <a:ext cx="11215688" cy="411162"/>
            <a:chOff x="-76200" y="5151382"/>
            <a:chExt cx="11215255" cy="411218"/>
          </a:xfrm>
        </p:grpSpPr>
        <p:sp>
          <p:nvSpPr>
            <p:cNvPr id="51252" name="TextBox 87"/>
            <p:cNvSpPr txBox="1">
              <a:spLocks noChangeArrowheads="1"/>
            </p:cNvSpPr>
            <p:nvPr/>
          </p:nvSpPr>
          <p:spPr bwMode="auto">
            <a:xfrm>
              <a:off x="-76200" y="5193268"/>
              <a:ext cx="4128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dirty="0">
                  <a:latin typeface="Arial" charset="0"/>
                </a:rPr>
                <a:t>Snow ratio =     1</a:t>
              </a:r>
            </a:p>
          </p:txBody>
        </p:sp>
        <p:sp>
          <p:nvSpPr>
            <p:cNvPr id="51253" name="TextBox 88"/>
            <p:cNvSpPr txBox="1">
              <a:spLocks noChangeArrowheads="1"/>
            </p:cNvSpPr>
            <p:nvPr/>
          </p:nvSpPr>
          <p:spPr bwMode="auto">
            <a:xfrm>
              <a:off x="4114800" y="5151382"/>
              <a:ext cx="4128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5</a:t>
              </a:r>
            </a:p>
          </p:txBody>
        </p:sp>
        <p:sp>
          <p:nvSpPr>
            <p:cNvPr id="51254" name="TextBox 89"/>
            <p:cNvSpPr txBox="1">
              <a:spLocks noChangeArrowheads="1"/>
            </p:cNvSpPr>
            <p:nvPr/>
          </p:nvSpPr>
          <p:spPr bwMode="auto">
            <a:xfrm>
              <a:off x="7010400" y="5151382"/>
              <a:ext cx="4128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20</a:t>
              </a:r>
            </a:p>
          </p:txBody>
        </p:sp>
      </p:grpSp>
      <p:grpSp>
        <p:nvGrpSpPr>
          <p:cNvPr id="136" name="Group 135"/>
          <p:cNvGrpSpPr>
            <a:grpSpLocks/>
          </p:cNvGrpSpPr>
          <p:nvPr/>
        </p:nvGrpSpPr>
        <p:grpSpPr bwMode="auto">
          <a:xfrm>
            <a:off x="-76200" y="5713413"/>
            <a:ext cx="11179175" cy="646112"/>
            <a:chOff x="-76200" y="5712952"/>
            <a:chExt cx="11178885" cy="646331"/>
          </a:xfrm>
        </p:grpSpPr>
        <p:sp>
          <p:nvSpPr>
            <p:cNvPr id="51249" name="TextBox 90"/>
            <p:cNvSpPr txBox="1">
              <a:spLocks noChangeArrowheads="1"/>
            </p:cNvSpPr>
            <p:nvPr/>
          </p:nvSpPr>
          <p:spPr bwMode="auto">
            <a:xfrm>
              <a:off x="-76200" y="5712952"/>
              <a:ext cx="41286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dirty="0">
                  <a:latin typeface="Arial" charset="0"/>
                </a:rPr>
                <a:t>Snow water=    10" </a:t>
              </a:r>
            </a:p>
            <a:p>
              <a:r>
                <a:rPr lang="en-US" sz="1800" dirty="0">
                  <a:latin typeface="Arial" charset="0"/>
                </a:rPr>
                <a:t>equivalent  </a:t>
              </a:r>
            </a:p>
          </p:txBody>
        </p:sp>
        <p:sp>
          <p:nvSpPr>
            <p:cNvPr id="51250" name="TextBox 91"/>
            <p:cNvSpPr txBox="1">
              <a:spLocks noChangeArrowheads="1"/>
            </p:cNvSpPr>
            <p:nvPr/>
          </p:nvSpPr>
          <p:spPr bwMode="auto">
            <a:xfrm>
              <a:off x="4114800" y="5712952"/>
              <a:ext cx="4128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2" </a:t>
              </a:r>
            </a:p>
          </p:txBody>
        </p:sp>
        <p:sp>
          <p:nvSpPr>
            <p:cNvPr id="51251" name="TextBox 92"/>
            <p:cNvSpPr txBox="1">
              <a:spLocks noChangeArrowheads="1"/>
            </p:cNvSpPr>
            <p:nvPr/>
          </p:nvSpPr>
          <p:spPr bwMode="auto">
            <a:xfrm>
              <a:off x="6974030" y="5712952"/>
              <a:ext cx="4128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1/2" </a:t>
              </a:r>
            </a:p>
          </p:txBody>
        </p:sp>
      </p:grpSp>
      <p:sp>
        <p:nvSpPr>
          <p:cNvPr id="51218" name="TextBox 93"/>
          <p:cNvSpPr txBox="1">
            <a:spLocks noChangeArrowheads="1"/>
          </p:cNvSpPr>
          <p:nvPr/>
        </p:nvSpPr>
        <p:spPr bwMode="auto">
          <a:xfrm rot="-5400000">
            <a:off x="-81756" y="3358356"/>
            <a:ext cx="53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r>
              <a:rPr lang="en-US" sz="1800">
                <a:latin typeface="Arial" charset="0"/>
              </a:rPr>
              <a:t>10"   </a:t>
            </a:r>
          </a:p>
        </p:txBody>
      </p:sp>
      <p:sp>
        <p:nvSpPr>
          <p:cNvPr id="51219" name="Left Brace 94"/>
          <p:cNvSpPr>
            <a:spLocks/>
          </p:cNvSpPr>
          <p:nvPr/>
        </p:nvSpPr>
        <p:spPr bwMode="auto">
          <a:xfrm>
            <a:off x="377825" y="2917825"/>
            <a:ext cx="244475" cy="1455738"/>
          </a:xfrm>
          <a:prstGeom prst="leftBrace">
            <a:avLst>
              <a:gd name="adj1" fmla="val 8325"/>
              <a:gd name="adj2" fmla="val 50000"/>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29" name="Group 128"/>
          <p:cNvGrpSpPr>
            <a:grpSpLocks/>
          </p:cNvGrpSpPr>
          <p:nvPr/>
        </p:nvGrpSpPr>
        <p:grpSpPr bwMode="auto">
          <a:xfrm>
            <a:off x="6297613" y="3854450"/>
            <a:ext cx="2187575" cy="581025"/>
            <a:chOff x="5072597" y="4930613"/>
            <a:chExt cx="2186025" cy="727875"/>
          </a:xfrm>
        </p:grpSpPr>
        <p:grpSp>
          <p:nvGrpSpPr>
            <p:cNvPr id="51231" name="Group 119"/>
            <p:cNvGrpSpPr>
              <a:grpSpLocks/>
            </p:cNvGrpSpPr>
            <p:nvPr/>
          </p:nvGrpSpPr>
          <p:grpSpPr bwMode="auto">
            <a:xfrm>
              <a:off x="5330536" y="4930613"/>
              <a:ext cx="1928086" cy="420301"/>
              <a:chOff x="5732003" y="6206481"/>
              <a:chExt cx="1928086" cy="420301"/>
            </a:xfrm>
          </p:grpSpPr>
          <p:sp>
            <p:nvSpPr>
              <p:cNvPr id="51241" name="Cube 120"/>
              <p:cNvSpPr>
                <a:spLocks noChangeArrowheads="1"/>
              </p:cNvSpPr>
              <p:nvPr/>
            </p:nvSpPr>
            <p:spPr bwMode="auto">
              <a:xfrm>
                <a:off x="5967895" y="6206481"/>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42" name="Cube 121"/>
              <p:cNvSpPr>
                <a:spLocks noChangeArrowheads="1"/>
              </p:cNvSpPr>
              <p:nvPr/>
            </p:nvSpPr>
            <p:spPr bwMode="auto">
              <a:xfrm>
                <a:off x="5931268" y="6244490"/>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43" name="Cube 122"/>
              <p:cNvSpPr>
                <a:spLocks noChangeArrowheads="1"/>
              </p:cNvSpPr>
              <p:nvPr/>
            </p:nvSpPr>
            <p:spPr bwMode="auto">
              <a:xfrm>
                <a:off x="5907023" y="6272650"/>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44" name="Cube 123"/>
              <p:cNvSpPr>
                <a:spLocks noChangeArrowheads="1"/>
              </p:cNvSpPr>
              <p:nvPr/>
            </p:nvSpPr>
            <p:spPr bwMode="auto">
              <a:xfrm>
                <a:off x="5867661" y="6316187"/>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45" name="Cube 124"/>
              <p:cNvSpPr>
                <a:spLocks noChangeArrowheads="1"/>
              </p:cNvSpPr>
              <p:nvPr/>
            </p:nvSpPr>
            <p:spPr bwMode="auto">
              <a:xfrm>
                <a:off x="5834706" y="6354120"/>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46" name="Cube 125"/>
              <p:cNvSpPr>
                <a:spLocks noChangeArrowheads="1"/>
              </p:cNvSpPr>
              <p:nvPr/>
            </p:nvSpPr>
            <p:spPr bwMode="auto">
              <a:xfrm>
                <a:off x="5802192" y="6387290"/>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47" name="Cube 126"/>
              <p:cNvSpPr>
                <a:spLocks noChangeArrowheads="1"/>
              </p:cNvSpPr>
              <p:nvPr/>
            </p:nvSpPr>
            <p:spPr bwMode="auto">
              <a:xfrm>
                <a:off x="5764517" y="6422432"/>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48" name="Cube 127"/>
              <p:cNvSpPr>
                <a:spLocks noChangeArrowheads="1"/>
              </p:cNvSpPr>
              <p:nvPr/>
            </p:nvSpPr>
            <p:spPr bwMode="auto">
              <a:xfrm>
                <a:off x="5732003" y="6469514"/>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grpSp>
        <p:grpSp>
          <p:nvGrpSpPr>
            <p:cNvPr id="51232" name="Group 118"/>
            <p:cNvGrpSpPr>
              <a:grpSpLocks/>
            </p:cNvGrpSpPr>
            <p:nvPr/>
          </p:nvGrpSpPr>
          <p:grpSpPr bwMode="auto">
            <a:xfrm>
              <a:off x="5072597" y="5238187"/>
              <a:ext cx="1928086" cy="420301"/>
              <a:chOff x="5732003" y="6206481"/>
              <a:chExt cx="1928086" cy="420301"/>
            </a:xfrm>
          </p:grpSpPr>
          <p:sp>
            <p:nvSpPr>
              <p:cNvPr id="51233" name="Cube 105"/>
              <p:cNvSpPr>
                <a:spLocks noChangeArrowheads="1"/>
              </p:cNvSpPr>
              <p:nvPr/>
            </p:nvSpPr>
            <p:spPr bwMode="auto">
              <a:xfrm>
                <a:off x="5967895" y="6206481"/>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34" name="Cube 110"/>
              <p:cNvSpPr>
                <a:spLocks noChangeArrowheads="1"/>
              </p:cNvSpPr>
              <p:nvPr/>
            </p:nvSpPr>
            <p:spPr bwMode="auto">
              <a:xfrm>
                <a:off x="5931268" y="6244490"/>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35" name="Cube 111"/>
              <p:cNvSpPr>
                <a:spLocks noChangeArrowheads="1"/>
              </p:cNvSpPr>
              <p:nvPr/>
            </p:nvSpPr>
            <p:spPr bwMode="auto">
              <a:xfrm>
                <a:off x="5907023" y="6272650"/>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36" name="Cube 112"/>
              <p:cNvSpPr>
                <a:spLocks noChangeArrowheads="1"/>
              </p:cNvSpPr>
              <p:nvPr/>
            </p:nvSpPr>
            <p:spPr bwMode="auto">
              <a:xfrm>
                <a:off x="5867661" y="6316187"/>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37" name="Cube 113"/>
              <p:cNvSpPr>
                <a:spLocks noChangeArrowheads="1"/>
              </p:cNvSpPr>
              <p:nvPr/>
            </p:nvSpPr>
            <p:spPr bwMode="auto">
              <a:xfrm>
                <a:off x="5834706" y="6354120"/>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38" name="Cube 114"/>
              <p:cNvSpPr>
                <a:spLocks noChangeArrowheads="1"/>
              </p:cNvSpPr>
              <p:nvPr/>
            </p:nvSpPr>
            <p:spPr bwMode="auto">
              <a:xfrm>
                <a:off x="5802192" y="6387290"/>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39" name="Cube 115"/>
              <p:cNvSpPr>
                <a:spLocks noChangeArrowheads="1"/>
              </p:cNvSpPr>
              <p:nvPr/>
            </p:nvSpPr>
            <p:spPr bwMode="auto">
              <a:xfrm>
                <a:off x="5764517" y="6422432"/>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sp>
            <p:nvSpPr>
              <p:cNvPr id="51240" name="Cube 116"/>
              <p:cNvSpPr>
                <a:spLocks noChangeArrowheads="1"/>
              </p:cNvSpPr>
              <p:nvPr/>
            </p:nvSpPr>
            <p:spPr bwMode="auto">
              <a:xfrm>
                <a:off x="5732003" y="6469514"/>
                <a:ext cx="1692194" cy="157268"/>
              </a:xfrm>
              <a:prstGeom prst="cube">
                <a:avLst>
                  <a:gd name="adj" fmla="val 25000"/>
                </a:avLst>
              </a:prstGeom>
              <a:solidFill>
                <a:srgbClr val="0070C0"/>
              </a:solidFill>
              <a:ln>
                <a:noFill/>
              </a:ln>
              <a:extLst>
                <a:ext uri="{91240B29-F687-4f45-9708-019B960494DF}">
                  <a14:hiddenLine xmlns:a14="http://schemas.microsoft.com/office/drawing/2010/main" xmlns="" w="50800">
                    <a:solidFill>
                      <a:srgbClr val="000000"/>
                    </a:solidFill>
                    <a:round/>
                    <a:headEnd/>
                    <a:tailEnd/>
                  </a14:hiddenLine>
                </a:ext>
              </a:extLst>
            </p:spPr>
            <p:txBody>
              <a:bodyPr/>
              <a:lstStyle/>
              <a:p>
                <a:endParaRPr lang="en-US"/>
              </a:p>
            </p:txBody>
          </p:sp>
        </p:grpSp>
      </p:grpSp>
      <p:grpSp>
        <p:nvGrpSpPr>
          <p:cNvPr id="132" name="Group 131"/>
          <p:cNvGrpSpPr>
            <a:grpSpLocks/>
          </p:cNvGrpSpPr>
          <p:nvPr/>
        </p:nvGrpSpPr>
        <p:grpSpPr bwMode="auto">
          <a:xfrm>
            <a:off x="6610350" y="3949700"/>
            <a:ext cx="1522413" cy="338138"/>
            <a:chOff x="6610781" y="3950463"/>
            <a:chExt cx="1521836" cy="337877"/>
          </a:xfrm>
        </p:grpSpPr>
        <p:sp>
          <p:nvSpPr>
            <p:cNvPr id="51229" name="Freeform 129"/>
            <p:cNvSpPr>
              <a:spLocks/>
            </p:cNvSpPr>
            <p:nvPr/>
          </p:nvSpPr>
          <p:spPr bwMode="auto">
            <a:xfrm>
              <a:off x="6941126" y="3950463"/>
              <a:ext cx="1191491" cy="117764"/>
            </a:xfrm>
            <a:custGeom>
              <a:avLst/>
              <a:gdLst>
                <a:gd name="T0" fmla="*/ 0 w 1745673"/>
                <a:gd name="T1" fmla="*/ 15193 h 180109"/>
                <a:gd name="T2" fmla="*/ 21047 w 1745673"/>
                <a:gd name="T3" fmla="*/ 10129 h 180109"/>
                <a:gd name="T4" fmla="*/ 30068 w 1745673"/>
                <a:gd name="T5" fmla="*/ 5064 h 180109"/>
                <a:gd name="T6" fmla="*/ 48109 w 1745673"/>
                <a:gd name="T7" fmla="*/ 0 h 180109"/>
                <a:gd name="T8" fmla="*/ 78177 w 1745673"/>
                <a:gd name="T9" fmla="*/ 10129 h 180109"/>
                <a:gd name="T10" fmla="*/ 81183 w 1745673"/>
                <a:gd name="T11" fmla="*/ 17725 h 180109"/>
                <a:gd name="T12" fmla="*/ 90204 w 1745673"/>
                <a:gd name="T13" fmla="*/ 20258 h 180109"/>
                <a:gd name="T14" fmla="*/ 99224 w 1745673"/>
                <a:gd name="T15" fmla="*/ 25322 h 180109"/>
                <a:gd name="T16" fmla="*/ 123279 w 1745673"/>
                <a:gd name="T17" fmla="*/ 22790 h 180109"/>
                <a:gd name="T18" fmla="*/ 138313 w 1745673"/>
                <a:gd name="T19" fmla="*/ 12661 h 180109"/>
                <a:gd name="T20" fmla="*/ 156353 w 1745673"/>
                <a:gd name="T21" fmla="*/ 5064 h 180109"/>
                <a:gd name="T22" fmla="*/ 180408 w 1745673"/>
                <a:gd name="T23" fmla="*/ 7596 h 180109"/>
                <a:gd name="T24" fmla="*/ 204462 w 1745673"/>
                <a:gd name="T25" fmla="*/ 22790 h 180109"/>
                <a:gd name="T26" fmla="*/ 213483 w 1745673"/>
                <a:gd name="T27" fmla="*/ 25322 h 180109"/>
                <a:gd name="T28" fmla="*/ 240544 w 1745673"/>
                <a:gd name="T29" fmla="*/ 20258 h 180109"/>
                <a:gd name="T30" fmla="*/ 258585 w 1745673"/>
                <a:gd name="T31" fmla="*/ 10129 h 180109"/>
                <a:gd name="T32" fmla="*/ 276625 w 1745673"/>
                <a:gd name="T33" fmla="*/ 5064 h 180109"/>
                <a:gd name="T34" fmla="*/ 294666 w 1745673"/>
                <a:gd name="T35" fmla="*/ 12661 h 180109"/>
                <a:gd name="T36" fmla="*/ 300680 w 1745673"/>
                <a:gd name="T37" fmla="*/ 20258 h 180109"/>
                <a:gd name="T38" fmla="*/ 327741 w 1745673"/>
                <a:gd name="T39" fmla="*/ 32919 h 180109"/>
                <a:gd name="T40" fmla="*/ 348789 w 1745673"/>
                <a:gd name="T41" fmla="*/ 25322 h 180109"/>
                <a:gd name="T42" fmla="*/ 357808 w 1745673"/>
                <a:gd name="T43" fmla="*/ 22790 h 180109"/>
                <a:gd name="T44" fmla="*/ 366829 w 1745673"/>
                <a:gd name="T45" fmla="*/ 17725 h 180109"/>
                <a:gd name="T46" fmla="*/ 378857 w 1745673"/>
                <a:gd name="T47" fmla="*/ 12661 h 180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5673" h="180109">
                  <a:moveTo>
                    <a:pt x="0" y="83127"/>
                  </a:moveTo>
                  <a:cubicBezTo>
                    <a:pt x="32327" y="73891"/>
                    <a:pt x="65766" y="67904"/>
                    <a:pt x="96982" y="55418"/>
                  </a:cubicBezTo>
                  <a:cubicBezTo>
                    <a:pt x="112442" y="49234"/>
                    <a:pt x="123330" y="34472"/>
                    <a:pt x="138546" y="27709"/>
                  </a:cubicBezTo>
                  <a:cubicBezTo>
                    <a:pt x="165236" y="15847"/>
                    <a:pt x="221673" y="0"/>
                    <a:pt x="221673" y="0"/>
                  </a:cubicBezTo>
                  <a:cubicBezTo>
                    <a:pt x="298352" y="10954"/>
                    <a:pt x="319384" y="-5834"/>
                    <a:pt x="360219" y="55418"/>
                  </a:cubicBezTo>
                  <a:cubicBezTo>
                    <a:pt x="368320" y="67569"/>
                    <a:pt x="363747" y="86655"/>
                    <a:pt x="374073" y="96981"/>
                  </a:cubicBezTo>
                  <a:cubicBezTo>
                    <a:pt x="384400" y="107308"/>
                    <a:pt x="402575" y="104305"/>
                    <a:pt x="415637" y="110836"/>
                  </a:cubicBezTo>
                  <a:cubicBezTo>
                    <a:pt x="430530" y="118283"/>
                    <a:pt x="443346" y="129309"/>
                    <a:pt x="457200" y="138545"/>
                  </a:cubicBezTo>
                  <a:cubicBezTo>
                    <a:pt x="494146" y="133927"/>
                    <a:pt x="532116" y="134487"/>
                    <a:pt x="568037" y="124690"/>
                  </a:cubicBezTo>
                  <a:cubicBezTo>
                    <a:pt x="600383" y="115868"/>
                    <a:pt x="613583" y="88254"/>
                    <a:pt x="637310" y="69272"/>
                  </a:cubicBezTo>
                  <a:cubicBezTo>
                    <a:pt x="675679" y="38577"/>
                    <a:pt x="676535" y="42342"/>
                    <a:pt x="720437" y="27709"/>
                  </a:cubicBezTo>
                  <a:cubicBezTo>
                    <a:pt x="757382" y="32327"/>
                    <a:pt x="796209" y="29040"/>
                    <a:pt x="831273" y="41563"/>
                  </a:cubicBezTo>
                  <a:cubicBezTo>
                    <a:pt x="1020687" y="109210"/>
                    <a:pt x="853425" y="71479"/>
                    <a:pt x="942110" y="124690"/>
                  </a:cubicBezTo>
                  <a:cubicBezTo>
                    <a:pt x="954633" y="132204"/>
                    <a:pt x="969819" y="133927"/>
                    <a:pt x="983673" y="138545"/>
                  </a:cubicBezTo>
                  <a:cubicBezTo>
                    <a:pt x="1006222" y="134787"/>
                    <a:pt x="1079132" y="127076"/>
                    <a:pt x="1108364" y="110836"/>
                  </a:cubicBezTo>
                  <a:cubicBezTo>
                    <a:pt x="1137475" y="94663"/>
                    <a:pt x="1159898" y="65949"/>
                    <a:pt x="1191491" y="55418"/>
                  </a:cubicBezTo>
                  <a:lnTo>
                    <a:pt x="1274619" y="27709"/>
                  </a:lnTo>
                  <a:cubicBezTo>
                    <a:pt x="1308423" y="38977"/>
                    <a:pt x="1330889" y="42415"/>
                    <a:pt x="1357746" y="69272"/>
                  </a:cubicBezTo>
                  <a:cubicBezTo>
                    <a:pt x="1369520" y="81046"/>
                    <a:pt x="1372924" y="99871"/>
                    <a:pt x="1385455" y="110836"/>
                  </a:cubicBezTo>
                  <a:cubicBezTo>
                    <a:pt x="1444087" y="162139"/>
                    <a:pt x="1453060" y="161080"/>
                    <a:pt x="1510146" y="180109"/>
                  </a:cubicBezTo>
                  <a:cubicBezTo>
                    <a:pt x="1625480" y="151275"/>
                    <a:pt x="1511452" y="186384"/>
                    <a:pt x="1607128" y="138545"/>
                  </a:cubicBezTo>
                  <a:cubicBezTo>
                    <a:pt x="1620190" y="132014"/>
                    <a:pt x="1635629" y="131221"/>
                    <a:pt x="1648691" y="124690"/>
                  </a:cubicBezTo>
                  <a:cubicBezTo>
                    <a:pt x="1663584" y="117243"/>
                    <a:pt x="1675362" y="104427"/>
                    <a:pt x="1690255" y="96981"/>
                  </a:cubicBezTo>
                  <a:cubicBezTo>
                    <a:pt x="1753933" y="65143"/>
                    <a:pt x="1714374" y="100573"/>
                    <a:pt x="1745673" y="692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30" name="Freeform 130"/>
            <p:cNvSpPr>
              <a:spLocks/>
            </p:cNvSpPr>
            <p:nvPr/>
          </p:nvSpPr>
          <p:spPr bwMode="auto">
            <a:xfrm>
              <a:off x="6610781" y="4170576"/>
              <a:ext cx="1191491" cy="117764"/>
            </a:xfrm>
            <a:custGeom>
              <a:avLst/>
              <a:gdLst>
                <a:gd name="T0" fmla="*/ 0 w 1745673"/>
                <a:gd name="T1" fmla="*/ 15193 h 180109"/>
                <a:gd name="T2" fmla="*/ 21047 w 1745673"/>
                <a:gd name="T3" fmla="*/ 10129 h 180109"/>
                <a:gd name="T4" fmla="*/ 30068 w 1745673"/>
                <a:gd name="T5" fmla="*/ 5064 h 180109"/>
                <a:gd name="T6" fmla="*/ 48109 w 1745673"/>
                <a:gd name="T7" fmla="*/ 0 h 180109"/>
                <a:gd name="T8" fmla="*/ 78177 w 1745673"/>
                <a:gd name="T9" fmla="*/ 10129 h 180109"/>
                <a:gd name="T10" fmla="*/ 81183 w 1745673"/>
                <a:gd name="T11" fmla="*/ 17725 h 180109"/>
                <a:gd name="T12" fmla="*/ 90204 w 1745673"/>
                <a:gd name="T13" fmla="*/ 20258 h 180109"/>
                <a:gd name="T14" fmla="*/ 99224 w 1745673"/>
                <a:gd name="T15" fmla="*/ 25322 h 180109"/>
                <a:gd name="T16" fmla="*/ 123279 w 1745673"/>
                <a:gd name="T17" fmla="*/ 22790 h 180109"/>
                <a:gd name="T18" fmla="*/ 138313 w 1745673"/>
                <a:gd name="T19" fmla="*/ 12661 h 180109"/>
                <a:gd name="T20" fmla="*/ 156353 w 1745673"/>
                <a:gd name="T21" fmla="*/ 5064 h 180109"/>
                <a:gd name="T22" fmla="*/ 180408 w 1745673"/>
                <a:gd name="T23" fmla="*/ 7596 h 180109"/>
                <a:gd name="T24" fmla="*/ 204462 w 1745673"/>
                <a:gd name="T25" fmla="*/ 22790 h 180109"/>
                <a:gd name="T26" fmla="*/ 213483 w 1745673"/>
                <a:gd name="T27" fmla="*/ 25322 h 180109"/>
                <a:gd name="T28" fmla="*/ 240544 w 1745673"/>
                <a:gd name="T29" fmla="*/ 20258 h 180109"/>
                <a:gd name="T30" fmla="*/ 258585 w 1745673"/>
                <a:gd name="T31" fmla="*/ 10129 h 180109"/>
                <a:gd name="T32" fmla="*/ 276625 w 1745673"/>
                <a:gd name="T33" fmla="*/ 5064 h 180109"/>
                <a:gd name="T34" fmla="*/ 294666 w 1745673"/>
                <a:gd name="T35" fmla="*/ 12661 h 180109"/>
                <a:gd name="T36" fmla="*/ 300680 w 1745673"/>
                <a:gd name="T37" fmla="*/ 20258 h 180109"/>
                <a:gd name="T38" fmla="*/ 327741 w 1745673"/>
                <a:gd name="T39" fmla="*/ 32919 h 180109"/>
                <a:gd name="T40" fmla="*/ 348789 w 1745673"/>
                <a:gd name="T41" fmla="*/ 25322 h 180109"/>
                <a:gd name="T42" fmla="*/ 357808 w 1745673"/>
                <a:gd name="T43" fmla="*/ 22790 h 180109"/>
                <a:gd name="T44" fmla="*/ 366829 w 1745673"/>
                <a:gd name="T45" fmla="*/ 17725 h 180109"/>
                <a:gd name="T46" fmla="*/ 378857 w 1745673"/>
                <a:gd name="T47" fmla="*/ 12661 h 180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5673" h="180109">
                  <a:moveTo>
                    <a:pt x="0" y="83127"/>
                  </a:moveTo>
                  <a:cubicBezTo>
                    <a:pt x="32327" y="73891"/>
                    <a:pt x="65766" y="67904"/>
                    <a:pt x="96982" y="55418"/>
                  </a:cubicBezTo>
                  <a:cubicBezTo>
                    <a:pt x="112442" y="49234"/>
                    <a:pt x="123330" y="34472"/>
                    <a:pt x="138546" y="27709"/>
                  </a:cubicBezTo>
                  <a:cubicBezTo>
                    <a:pt x="165236" y="15847"/>
                    <a:pt x="221673" y="0"/>
                    <a:pt x="221673" y="0"/>
                  </a:cubicBezTo>
                  <a:cubicBezTo>
                    <a:pt x="298352" y="10954"/>
                    <a:pt x="319384" y="-5834"/>
                    <a:pt x="360219" y="55418"/>
                  </a:cubicBezTo>
                  <a:cubicBezTo>
                    <a:pt x="368320" y="67569"/>
                    <a:pt x="363747" y="86655"/>
                    <a:pt x="374073" y="96981"/>
                  </a:cubicBezTo>
                  <a:cubicBezTo>
                    <a:pt x="384400" y="107308"/>
                    <a:pt x="402575" y="104305"/>
                    <a:pt x="415637" y="110836"/>
                  </a:cubicBezTo>
                  <a:cubicBezTo>
                    <a:pt x="430530" y="118283"/>
                    <a:pt x="443346" y="129309"/>
                    <a:pt x="457200" y="138545"/>
                  </a:cubicBezTo>
                  <a:cubicBezTo>
                    <a:pt x="494146" y="133927"/>
                    <a:pt x="532116" y="134487"/>
                    <a:pt x="568037" y="124690"/>
                  </a:cubicBezTo>
                  <a:cubicBezTo>
                    <a:pt x="600383" y="115868"/>
                    <a:pt x="613583" y="88254"/>
                    <a:pt x="637310" y="69272"/>
                  </a:cubicBezTo>
                  <a:cubicBezTo>
                    <a:pt x="675679" y="38577"/>
                    <a:pt x="676535" y="42342"/>
                    <a:pt x="720437" y="27709"/>
                  </a:cubicBezTo>
                  <a:cubicBezTo>
                    <a:pt x="757382" y="32327"/>
                    <a:pt x="796209" y="29040"/>
                    <a:pt x="831273" y="41563"/>
                  </a:cubicBezTo>
                  <a:cubicBezTo>
                    <a:pt x="1020687" y="109210"/>
                    <a:pt x="853425" y="71479"/>
                    <a:pt x="942110" y="124690"/>
                  </a:cubicBezTo>
                  <a:cubicBezTo>
                    <a:pt x="954633" y="132204"/>
                    <a:pt x="969819" y="133927"/>
                    <a:pt x="983673" y="138545"/>
                  </a:cubicBezTo>
                  <a:cubicBezTo>
                    <a:pt x="1006222" y="134787"/>
                    <a:pt x="1079132" y="127076"/>
                    <a:pt x="1108364" y="110836"/>
                  </a:cubicBezTo>
                  <a:cubicBezTo>
                    <a:pt x="1137475" y="94663"/>
                    <a:pt x="1159898" y="65949"/>
                    <a:pt x="1191491" y="55418"/>
                  </a:cubicBezTo>
                  <a:lnTo>
                    <a:pt x="1274619" y="27709"/>
                  </a:lnTo>
                  <a:cubicBezTo>
                    <a:pt x="1308423" y="38977"/>
                    <a:pt x="1330889" y="42415"/>
                    <a:pt x="1357746" y="69272"/>
                  </a:cubicBezTo>
                  <a:cubicBezTo>
                    <a:pt x="1369520" y="81046"/>
                    <a:pt x="1372924" y="99871"/>
                    <a:pt x="1385455" y="110836"/>
                  </a:cubicBezTo>
                  <a:cubicBezTo>
                    <a:pt x="1444087" y="162139"/>
                    <a:pt x="1453060" y="161080"/>
                    <a:pt x="1510146" y="180109"/>
                  </a:cubicBezTo>
                  <a:cubicBezTo>
                    <a:pt x="1625480" y="151275"/>
                    <a:pt x="1511452" y="186384"/>
                    <a:pt x="1607128" y="138545"/>
                  </a:cubicBezTo>
                  <a:cubicBezTo>
                    <a:pt x="1620190" y="132014"/>
                    <a:pt x="1635629" y="131221"/>
                    <a:pt x="1648691" y="124690"/>
                  </a:cubicBezTo>
                  <a:cubicBezTo>
                    <a:pt x="1663584" y="117243"/>
                    <a:pt x="1675362" y="104427"/>
                    <a:pt x="1690255" y="96981"/>
                  </a:cubicBezTo>
                  <a:cubicBezTo>
                    <a:pt x="1753933" y="65143"/>
                    <a:pt x="1714374" y="100573"/>
                    <a:pt x="1745673" y="692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51222" name="Cube 7"/>
          <p:cNvSpPr>
            <a:spLocks noChangeArrowheads="1"/>
          </p:cNvSpPr>
          <p:nvPr/>
        </p:nvSpPr>
        <p:spPr bwMode="auto">
          <a:xfrm>
            <a:off x="6324600" y="2362200"/>
            <a:ext cx="2133600" cy="2057400"/>
          </a:xfrm>
          <a:prstGeom prst="cube">
            <a:avLst>
              <a:gd name="adj" fmla="val 25000"/>
            </a:avLst>
          </a:prstGeom>
          <a:noFill/>
          <a:ln w="508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33" name="Group 132"/>
          <p:cNvGrpSpPr>
            <a:grpSpLocks/>
          </p:cNvGrpSpPr>
          <p:nvPr/>
        </p:nvGrpSpPr>
        <p:grpSpPr bwMode="auto">
          <a:xfrm>
            <a:off x="3775075" y="3738563"/>
            <a:ext cx="1520825" cy="338137"/>
            <a:chOff x="6610781" y="3950463"/>
            <a:chExt cx="1521836" cy="337877"/>
          </a:xfrm>
        </p:grpSpPr>
        <p:sp>
          <p:nvSpPr>
            <p:cNvPr id="51227" name="Freeform 133"/>
            <p:cNvSpPr>
              <a:spLocks/>
            </p:cNvSpPr>
            <p:nvPr/>
          </p:nvSpPr>
          <p:spPr bwMode="auto">
            <a:xfrm>
              <a:off x="6941126" y="3950463"/>
              <a:ext cx="1191491" cy="117764"/>
            </a:xfrm>
            <a:custGeom>
              <a:avLst/>
              <a:gdLst>
                <a:gd name="T0" fmla="*/ 0 w 1745673"/>
                <a:gd name="T1" fmla="*/ 15193 h 180109"/>
                <a:gd name="T2" fmla="*/ 21047 w 1745673"/>
                <a:gd name="T3" fmla="*/ 10129 h 180109"/>
                <a:gd name="T4" fmla="*/ 30068 w 1745673"/>
                <a:gd name="T5" fmla="*/ 5064 h 180109"/>
                <a:gd name="T6" fmla="*/ 48109 w 1745673"/>
                <a:gd name="T7" fmla="*/ 0 h 180109"/>
                <a:gd name="T8" fmla="*/ 78177 w 1745673"/>
                <a:gd name="T9" fmla="*/ 10129 h 180109"/>
                <a:gd name="T10" fmla="*/ 81183 w 1745673"/>
                <a:gd name="T11" fmla="*/ 17725 h 180109"/>
                <a:gd name="T12" fmla="*/ 90204 w 1745673"/>
                <a:gd name="T13" fmla="*/ 20258 h 180109"/>
                <a:gd name="T14" fmla="*/ 99224 w 1745673"/>
                <a:gd name="T15" fmla="*/ 25322 h 180109"/>
                <a:gd name="T16" fmla="*/ 123279 w 1745673"/>
                <a:gd name="T17" fmla="*/ 22790 h 180109"/>
                <a:gd name="T18" fmla="*/ 138313 w 1745673"/>
                <a:gd name="T19" fmla="*/ 12661 h 180109"/>
                <a:gd name="T20" fmla="*/ 156353 w 1745673"/>
                <a:gd name="T21" fmla="*/ 5064 h 180109"/>
                <a:gd name="T22" fmla="*/ 180408 w 1745673"/>
                <a:gd name="T23" fmla="*/ 7596 h 180109"/>
                <a:gd name="T24" fmla="*/ 204462 w 1745673"/>
                <a:gd name="T25" fmla="*/ 22790 h 180109"/>
                <a:gd name="T26" fmla="*/ 213483 w 1745673"/>
                <a:gd name="T27" fmla="*/ 25322 h 180109"/>
                <a:gd name="T28" fmla="*/ 240544 w 1745673"/>
                <a:gd name="T29" fmla="*/ 20258 h 180109"/>
                <a:gd name="T30" fmla="*/ 258585 w 1745673"/>
                <a:gd name="T31" fmla="*/ 10129 h 180109"/>
                <a:gd name="T32" fmla="*/ 276625 w 1745673"/>
                <a:gd name="T33" fmla="*/ 5064 h 180109"/>
                <a:gd name="T34" fmla="*/ 294666 w 1745673"/>
                <a:gd name="T35" fmla="*/ 12661 h 180109"/>
                <a:gd name="T36" fmla="*/ 300680 w 1745673"/>
                <a:gd name="T37" fmla="*/ 20258 h 180109"/>
                <a:gd name="T38" fmla="*/ 327741 w 1745673"/>
                <a:gd name="T39" fmla="*/ 32919 h 180109"/>
                <a:gd name="T40" fmla="*/ 348789 w 1745673"/>
                <a:gd name="T41" fmla="*/ 25322 h 180109"/>
                <a:gd name="T42" fmla="*/ 357808 w 1745673"/>
                <a:gd name="T43" fmla="*/ 22790 h 180109"/>
                <a:gd name="T44" fmla="*/ 366829 w 1745673"/>
                <a:gd name="T45" fmla="*/ 17725 h 180109"/>
                <a:gd name="T46" fmla="*/ 378857 w 1745673"/>
                <a:gd name="T47" fmla="*/ 12661 h 180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5673" h="180109">
                  <a:moveTo>
                    <a:pt x="0" y="83127"/>
                  </a:moveTo>
                  <a:cubicBezTo>
                    <a:pt x="32327" y="73891"/>
                    <a:pt x="65766" y="67904"/>
                    <a:pt x="96982" y="55418"/>
                  </a:cubicBezTo>
                  <a:cubicBezTo>
                    <a:pt x="112442" y="49234"/>
                    <a:pt x="123330" y="34472"/>
                    <a:pt x="138546" y="27709"/>
                  </a:cubicBezTo>
                  <a:cubicBezTo>
                    <a:pt x="165236" y="15847"/>
                    <a:pt x="221673" y="0"/>
                    <a:pt x="221673" y="0"/>
                  </a:cubicBezTo>
                  <a:cubicBezTo>
                    <a:pt x="298352" y="10954"/>
                    <a:pt x="319384" y="-5834"/>
                    <a:pt x="360219" y="55418"/>
                  </a:cubicBezTo>
                  <a:cubicBezTo>
                    <a:pt x="368320" y="67569"/>
                    <a:pt x="363747" y="86655"/>
                    <a:pt x="374073" y="96981"/>
                  </a:cubicBezTo>
                  <a:cubicBezTo>
                    <a:pt x="384400" y="107308"/>
                    <a:pt x="402575" y="104305"/>
                    <a:pt x="415637" y="110836"/>
                  </a:cubicBezTo>
                  <a:cubicBezTo>
                    <a:pt x="430530" y="118283"/>
                    <a:pt x="443346" y="129309"/>
                    <a:pt x="457200" y="138545"/>
                  </a:cubicBezTo>
                  <a:cubicBezTo>
                    <a:pt x="494146" y="133927"/>
                    <a:pt x="532116" y="134487"/>
                    <a:pt x="568037" y="124690"/>
                  </a:cubicBezTo>
                  <a:cubicBezTo>
                    <a:pt x="600383" y="115868"/>
                    <a:pt x="613583" y="88254"/>
                    <a:pt x="637310" y="69272"/>
                  </a:cubicBezTo>
                  <a:cubicBezTo>
                    <a:pt x="675679" y="38577"/>
                    <a:pt x="676535" y="42342"/>
                    <a:pt x="720437" y="27709"/>
                  </a:cubicBezTo>
                  <a:cubicBezTo>
                    <a:pt x="757382" y="32327"/>
                    <a:pt x="796209" y="29040"/>
                    <a:pt x="831273" y="41563"/>
                  </a:cubicBezTo>
                  <a:cubicBezTo>
                    <a:pt x="1020687" y="109210"/>
                    <a:pt x="853425" y="71479"/>
                    <a:pt x="942110" y="124690"/>
                  </a:cubicBezTo>
                  <a:cubicBezTo>
                    <a:pt x="954633" y="132204"/>
                    <a:pt x="969819" y="133927"/>
                    <a:pt x="983673" y="138545"/>
                  </a:cubicBezTo>
                  <a:cubicBezTo>
                    <a:pt x="1006222" y="134787"/>
                    <a:pt x="1079132" y="127076"/>
                    <a:pt x="1108364" y="110836"/>
                  </a:cubicBezTo>
                  <a:cubicBezTo>
                    <a:pt x="1137475" y="94663"/>
                    <a:pt x="1159898" y="65949"/>
                    <a:pt x="1191491" y="55418"/>
                  </a:cubicBezTo>
                  <a:lnTo>
                    <a:pt x="1274619" y="27709"/>
                  </a:lnTo>
                  <a:cubicBezTo>
                    <a:pt x="1308423" y="38977"/>
                    <a:pt x="1330889" y="42415"/>
                    <a:pt x="1357746" y="69272"/>
                  </a:cubicBezTo>
                  <a:cubicBezTo>
                    <a:pt x="1369520" y="81046"/>
                    <a:pt x="1372924" y="99871"/>
                    <a:pt x="1385455" y="110836"/>
                  </a:cubicBezTo>
                  <a:cubicBezTo>
                    <a:pt x="1444087" y="162139"/>
                    <a:pt x="1453060" y="161080"/>
                    <a:pt x="1510146" y="180109"/>
                  </a:cubicBezTo>
                  <a:cubicBezTo>
                    <a:pt x="1625480" y="151275"/>
                    <a:pt x="1511452" y="186384"/>
                    <a:pt x="1607128" y="138545"/>
                  </a:cubicBezTo>
                  <a:cubicBezTo>
                    <a:pt x="1620190" y="132014"/>
                    <a:pt x="1635629" y="131221"/>
                    <a:pt x="1648691" y="124690"/>
                  </a:cubicBezTo>
                  <a:cubicBezTo>
                    <a:pt x="1663584" y="117243"/>
                    <a:pt x="1675362" y="104427"/>
                    <a:pt x="1690255" y="96981"/>
                  </a:cubicBezTo>
                  <a:cubicBezTo>
                    <a:pt x="1753933" y="65143"/>
                    <a:pt x="1714374" y="100573"/>
                    <a:pt x="1745673" y="692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28" name="Freeform 134"/>
            <p:cNvSpPr>
              <a:spLocks/>
            </p:cNvSpPr>
            <p:nvPr/>
          </p:nvSpPr>
          <p:spPr bwMode="auto">
            <a:xfrm>
              <a:off x="6610781" y="4170576"/>
              <a:ext cx="1191491" cy="117764"/>
            </a:xfrm>
            <a:custGeom>
              <a:avLst/>
              <a:gdLst>
                <a:gd name="T0" fmla="*/ 0 w 1745673"/>
                <a:gd name="T1" fmla="*/ 15193 h 180109"/>
                <a:gd name="T2" fmla="*/ 21047 w 1745673"/>
                <a:gd name="T3" fmla="*/ 10129 h 180109"/>
                <a:gd name="T4" fmla="*/ 30068 w 1745673"/>
                <a:gd name="T5" fmla="*/ 5064 h 180109"/>
                <a:gd name="T6" fmla="*/ 48109 w 1745673"/>
                <a:gd name="T7" fmla="*/ 0 h 180109"/>
                <a:gd name="T8" fmla="*/ 78177 w 1745673"/>
                <a:gd name="T9" fmla="*/ 10129 h 180109"/>
                <a:gd name="T10" fmla="*/ 81183 w 1745673"/>
                <a:gd name="T11" fmla="*/ 17725 h 180109"/>
                <a:gd name="T12" fmla="*/ 90204 w 1745673"/>
                <a:gd name="T13" fmla="*/ 20258 h 180109"/>
                <a:gd name="T14" fmla="*/ 99224 w 1745673"/>
                <a:gd name="T15" fmla="*/ 25322 h 180109"/>
                <a:gd name="T16" fmla="*/ 123279 w 1745673"/>
                <a:gd name="T17" fmla="*/ 22790 h 180109"/>
                <a:gd name="T18" fmla="*/ 138313 w 1745673"/>
                <a:gd name="T19" fmla="*/ 12661 h 180109"/>
                <a:gd name="T20" fmla="*/ 156353 w 1745673"/>
                <a:gd name="T21" fmla="*/ 5064 h 180109"/>
                <a:gd name="T22" fmla="*/ 180408 w 1745673"/>
                <a:gd name="T23" fmla="*/ 7596 h 180109"/>
                <a:gd name="T24" fmla="*/ 204462 w 1745673"/>
                <a:gd name="T25" fmla="*/ 22790 h 180109"/>
                <a:gd name="T26" fmla="*/ 213483 w 1745673"/>
                <a:gd name="T27" fmla="*/ 25322 h 180109"/>
                <a:gd name="T28" fmla="*/ 240544 w 1745673"/>
                <a:gd name="T29" fmla="*/ 20258 h 180109"/>
                <a:gd name="T30" fmla="*/ 258585 w 1745673"/>
                <a:gd name="T31" fmla="*/ 10129 h 180109"/>
                <a:gd name="T32" fmla="*/ 276625 w 1745673"/>
                <a:gd name="T33" fmla="*/ 5064 h 180109"/>
                <a:gd name="T34" fmla="*/ 294666 w 1745673"/>
                <a:gd name="T35" fmla="*/ 12661 h 180109"/>
                <a:gd name="T36" fmla="*/ 300680 w 1745673"/>
                <a:gd name="T37" fmla="*/ 20258 h 180109"/>
                <a:gd name="T38" fmla="*/ 327741 w 1745673"/>
                <a:gd name="T39" fmla="*/ 32919 h 180109"/>
                <a:gd name="T40" fmla="*/ 348789 w 1745673"/>
                <a:gd name="T41" fmla="*/ 25322 h 180109"/>
                <a:gd name="T42" fmla="*/ 357808 w 1745673"/>
                <a:gd name="T43" fmla="*/ 22790 h 180109"/>
                <a:gd name="T44" fmla="*/ 366829 w 1745673"/>
                <a:gd name="T45" fmla="*/ 17725 h 180109"/>
                <a:gd name="T46" fmla="*/ 378857 w 1745673"/>
                <a:gd name="T47" fmla="*/ 12661 h 180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5673" h="180109">
                  <a:moveTo>
                    <a:pt x="0" y="83127"/>
                  </a:moveTo>
                  <a:cubicBezTo>
                    <a:pt x="32327" y="73891"/>
                    <a:pt x="65766" y="67904"/>
                    <a:pt x="96982" y="55418"/>
                  </a:cubicBezTo>
                  <a:cubicBezTo>
                    <a:pt x="112442" y="49234"/>
                    <a:pt x="123330" y="34472"/>
                    <a:pt x="138546" y="27709"/>
                  </a:cubicBezTo>
                  <a:cubicBezTo>
                    <a:pt x="165236" y="15847"/>
                    <a:pt x="221673" y="0"/>
                    <a:pt x="221673" y="0"/>
                  </a:cubicBezTo>
                  <a:cubicBezTo>
                    <a:pt x="298352" y="10954"/>
                    <a:pt x="319384" y="-5834"/>
                    <a:pt x="360219" y="55418"/>
                  </a:cubicBezTo>
                  <a:cubicBezTo>
                    <a:pt x="368320" y="67569"/>
                    <a:pt x="363747" y="86655"/>
                    <a:pt x="374073" y="96981"/>
                  </a:cubicBezTo>
                  <a:cubicBezTo>
                    <a:pt x="384400" y="107308"/>
                    <a:pt x="402575" y="104305"/>
                    <a:pt x="415637" y="110836"/>
                  </a:cubicBezTo>
                  <a:cubicBezTo>
                    <a:pt x="430530" y="118283"/>
                    <a:pt x="443346" y="129309"/>
                    <a:pt x="457200" y="138545"/>
                  </a:cubicBezTo>
                  <a:cubicBezTo>
                    <a:pt x="494146" y="133927"/>
                    <a:pt x="532116" y="134487"/>
                    <a:pt x="568037" y="124690"/>
                  </a:cubicBezTo>
                  <a:cubicBezTo>
                    <a:pt x="600383" y="115868"/>
                    <a:pt x="613583" y="88254"/>
                    <a:pt x="637310" y="69272"/>
                  </a:cubicBezTo>
                  <a:cubicBezTo>
                    <a:pt x="675679" y="38577"/>
                    <a:pt x="676535" y="42342"/>
                    <a:pt x="720437" y="27709"/>
                  </a:cubicBezTo>
                  <a:cubicBezTo>
                    <a:pt x="757382" y="32327"/>
                    <a:pt x="796209" y="29040"/>
                    <a:pt x="831273" y="41563"/>
                  </a:cubicBezTo>
                  <a:cubicBezTo>
                    <a:pt x="1020687" y="109210"/>
                    <a:pt x="853425" y="71479"/>
                    <a:pt x="942110" y="124690"/>
                  </a:cubicBezTo>
                  <a:cubicBezTo>
                    <a:pt x="954633" y="132204"/>
                    <a:pt x="969819" y="133927"/>
                    <a:pt x="983673" y="138545"/>
                  </a:cubicBezTo>
                  <a:cubicBezTo>
                    <a:pt x="1006222" y="134787"/>
                    <a:pt x="1079132" y="127076"/>
                    <a:pt x="1108364" y="110836"/>
                  </a:cubicBezTo>
                  <a:cubicBezTo>
                    <a:pt x="1137475" y="94663"/>
                    <a:pt x="1159898" y="65949"/>
                    <a:pt x="1191491" y="55418"/>
                  </a:cubicBezTo>
                  <a:lnTo>
                    <a:pt x="1274619" y="27709"/>
                  </a:lnTo>
                  <a:cubicBezTo>
                    <a:pt x="1308423" y="38977"/>
                    <a:pt x="1330889" y="42415"/>
                    <a:pt x="1357746" y="69272"/>
                  </a:cubicBezTo>
                  <a:cubicBezTo>
                    <a:pt x="1369520" y="81046"/>
                    <a:pt x="1372924" y="99871"/>
                    <a:pt x="1385455" y="110836"/>
                  </a:cubicBezTo>
                  <a:cubicBezTo>
                    <a:pt x="1444087" y="162139"/>
                    <a:pt x="1453060" y="161080"/>
                    <a:pt x="1510146" y="180109"/>
                  </a:cubicBezTo>
                  <a:cubicBezTo>
                    <a:pt x="1625480" y="151275"/>
                    <a:pt x="1511452" y="186384"/>
                    <a:pt x="1607128" y="138545"/>
                  </a:cubicBezTo>
                  <a:cubicBezTo>
                    <a:pt x="1620190" y="132014"/>
                    <a:pt x="1635629" y="131221"/>
                    <a:pt x="1648691" y="124690"/>
                  </a:cubicBezTo>
                  <a:cubicBezTo>
                    <a:pt x="1663584" y="117243"/>
                    <a:pt x="1675362" y="104427"/>
                    <a:pt x="1690255" y="96981"/>
                  </a:cubicBezTo>
                  <a:cubicBezTo>
                    <a:pt x="1753933" y="65143"/>
                    <a:pt x="1714374" y="100573"/>
                    <a:pt x="1745673" y="69272"/>
                  </a:cubicBezTo>
                </a:path>
              </a:pathLst>
            </a:custGeom>
            <a:noFill/>
            <a:ln w="95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4" name="Group 3">
            <a:extLst>
              <a:ext uri="{FF2B5EF4-FFF2-40B4-BE49-F238E27FC236}">
                <a16:creationId xmlns:a16="http://schemas.microsoft.com/office/drawing/2014/main" id="{181F702E-38F4-4D78-AFE5-8E0693954DEA}"/>
              </a:ext>
            </a:extLst>
          </p:cNvPr>
          <p:cNvGrpSpPr/>
          <p:nvPr/>
        </p:nvGrpSpPr>
        <p:grpSpPr>
          <a:xfrm>
            <a:off x="4168222" y="5450766"/>
            <a:ext cx="3336986" cy="1014600"/>
            <a:chOff x="4270433" y="4983454"/>
            <a:chExt cx="3336986" cy="1014600"/>
          </a:xfrm>
        </p:grpSpPr>
        <p:pic>
          <p:nvPicPr>
            <p:cNvPr id="3" name="Picture 2">
              <a:extLst>
                <a:ext uri="{FF2B5EF4-FFF2-40B4-BE49-F238E27FC236}">
                  <a16:creationId xmlns:a16="http://schemas.microsoft.com/office/drawing/2014/main" id="{A296C09A-BCFD-49B9-B244-CA8DFDD78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433" y="5003800"/>
              <a:ext cx="720667" cy="994254"/>
            </a:xfrm>
            <a:prstGeom prst="rect">
              <a:avLst/>
            </a:prstGeom>
          </p:spPr>
        </p:pic>
        <p:pic>
          <p:nvPicPr>
            <p:cNvPr id="134" name="Picture 133">
              <a:extLst>
                <a:ext uri="{FF2B5EF4-FFF2-40B4-BE49-F238E27FC236}">
                  <a16:creationId xmlns:a16="http://schemas.microsoft.com/office/drawing/2014/main" id="{31199DC1-65BE-4CC4-AE27-EE2B91917F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752" y="4983454"/>
              <a:ext cx="720667" cy="994254"/>
            </a:xfrm>
            <a:prstGeom prst="rect">
              <a:avLst/>
            </a:prstGeom>
          </p:spPr>
        </p:pic>
      </p:grpSp>
      <p:sp>
        <p:nvSpPr>
          <p:cNvPr id="6" name="Title 5">
            <a:extLst>
              <a:ext uri="{FF2B5EF4-FFF2-40B4-BE49-F238E27FC236}">
                <a16:creationId xmlns:a16="http://schemas.microsoft.com/office/drawing/2014/main" id="{7DE86F82-A854-49CB-A65F-1E64AA2FA33A}"/>
              </a:ext>
            </a:extLst>
          </p:cNvPr>
          <p:cNvSpPr>
            <a:spLocks noGrp="1"/>
          </p:cNvSpPr>
          <p:nvPr>
            <p:ph type="title"/>
          </p:nvPr>
        </p:nvSpPr>
        <p:spPr/>
        <p:txBody>
          <a:bodyPr/>
          <a:lstStyle/>
          <a:p>
            <a:r>
              <a:rPr lang="en-US" dirty="0"/>
              <a:t>Snow density</a:t>
            </a:r>
          </a:p>
        </p:txBody>
      </p:sp>
    </p:spTree>
    <p:extLst>
      <p:ext uri="{BB962C8B-B14F-4D97-AF65-F5344CB8AC3E}">
        <p14:creationId xmlns:p14="http://schemas.microsoft.com/office/powerpoint/2010/main" val="3185081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1"/>
          </p:nvPr>
        </p:nvSpPr>
        <p:spPr>
          <a:xfrm>
            <a:off x="6705600" y="274638"/>
            <a:ext cx="3962400" cy="5973762"/>
          </a:xfrm>
        </p:spPr>
        <p:txBody>
          <a:bodyPr/>
          <a:lstStyle/>
          <a:p>
            <a:pPr marL="0" indent="0" eaLnBrk="1" hangingPunct="1">
              <a:buFontTx/>
              <a:buNone/>
            </a:pPr>
            <a:r>
              <a:rPr lang="en-US" sz="2800" dirty="0">
                <a:latin typeface="Arial" charset="0"/>
                <a:cs typeface="Arial" charset="0"/>
              </a:rPr>
              <a:t>Basic Form</a:t>
            </a:r>
          </a:p>
          <a:p>
            <a:pPr marL="0" indent="0" eaLnBrk="1" hangingPunct="1"/>
            <a:r>
              <a:rPr lang="en-US" sz="2400" dirty="0">
                <a:latin typeface="Arial" charset="0"/>
                <a:cs typeface="Arial" charset="0"/>
              </a:rPr>
              <a:t>Stellar</a:t>
            </a:r>
          </a:p>
          <a:p>
            <a:pPr marL="0" indent="0" eaLnBrk="1" hangingPunct="1"/>
            <a:r>
              <a:rPr lang="en-US" sz="2400" dirty="0">
                <a:latin typeface="Arial" charset="0"/>
                <a:cs typeface="Arial" charset="0"/>
              </a:rPr>
              <a:t>Dendrites</a:t>
            </a:r>
          </a:p>
          <a:p>
            <a:pPr marL="0" indent="0" eaLnBrk="1" hangingPunct="1"/>
            <a:r>
              <a:rPr lang="en-US" sz="2400" dirty="0">
                <a:latin typeface="Arial" charset="0"/>
                <a:cs typeface="Arial" charset="0"/>
              </a:rPr>
              <a:t>Columns</a:t>
            </a:r>
          </a:p>
          <a:p>
            <a:pPr marL="0" indent="0" eaLnBrk="1" hangingPunct="1"/>
            <a:r>
              <a:rPr lang="en-US" sz="2400" dirty="0">
                <a:latin typeface="Arial" charset="0"/>
                <a:cs typeface="Arial" charset="0"/>
              </a:rPr>
              <a:t>Needles</a:t>
            </a:r>
          </a:p>
          <a:p>
            <a:pPr marL="0" indent="0" eaLnBrk="1" hangingPunct="1"/>
            <a:r>
              <a:rPr lang="en-US" sz="2400" dirty="0">
                <a:latin typeface="Arial" charset="0"/>
                <a:cs typeface="Arial" charset="0"/>
              </a:rPr>
              <a:t>Plates</a:t>
            </a:r>
          </a:p>
          <a:p>
            <a:pPr marL="0" indent="0" eaLnBrk="1" hangingPunct="1"/>
            <a:r>
              <a:rPr lang="en-US" sz="2400" dirty="0">
                <a:latin typeface="Arial" charset="0"/>
                <a:cs typeface="Arial" charset="0"/>
              </a:rPr>
              <a:t>Irregular</a:t>
            </a:r>
          </a:p>
          <a:p>
            <a:pPr marL="0" indent="0" eaLnBrk="1" hangingPunct="1">
              <a:buFontTx/>
              <a:buNone/>
            </a:pPr>
            <a:endParaRPr lang="en-US" sz="2800" dirty="0">
              <a:latin typeface="Arial" charset="0"/>
              <a:cs typeface="Arial" charset="0"/>
            </a:endParaRPr>
          </a:p>
          <a:p>
            <a:pPr marL="0" indent="0" eaLnBrk="1" hangingPunct="1">
              <a:buFontTx/>
              <a:buNone/>
            </a:pPr>
            <a:r>
              <a:rPr lang="en-US" sz="2800" dirty="0">
                <a:latin typeface="Arial" charset="0"/>
                <a:cs typeface="Arial" charset="0"/>
              </a:rPr>
              <a:t>Modified Form</a:t>
            </a:r>
          </a:p>
          <a:p>
            <a:pPr marL="0" indent="0" eaLnBrk="1" hangingPunct="1"/>
            <a:r>
              <a:rPr lang="en-US" sz="2400" dirty="0">
                <a:latin typeface="Arial" charset="0"/>
                <a:cs typeface="Arial" charset="0"/>
              </a:rPr>
              <a:t>Rime</a:t>
            </a:r>
          </a:p>
          <a:p>
            <a:pPr marL="0" indent="0" eaLnBrk="1" hangingPunct="1"/>
            <a:r>
              <a:rPr lang="en-US" sz="2400" dirty="0">
                <a:latin typeface="Arial" charset="0"/>
                <a:cs typeface="Arial" charset="0"/>
              </a:rPr>
              <a:t>Hail</a:t>
            </a:r>
          </a:p>
          <a:p>
            <a:pPr marL="0" indent="0" eaLnBrk="1" hangingPunct="1"/>
            <a:r>
              <a:rPr lang="en-US" sz="2400" dirty="0">
                <a:latin typeface="Arial" charset="0"/>
                <a:cs typeface="Arial" charset="0"/>
              </a:rPr>
              <a:t>Graupel</a:t>
            </a:r>
          </a:p>
          <a:p>
            <a:pPr marL="0" indent="0" eaLnBrk="1" hangingPunct="1"/>
            <a:r>
              <a:rPr lang="en-US" sz="2400" dirty="0">
                <a:latin typeface="Arial" charset="0"/>
                <a:cs typeface="Arial" charset="0"/>
              </a:rPr>
              <a:t>Sleet</a:t>
            </a:r>
          </a:p>
        </p:txBody>
      </p:sp>
      <p:pic>
        <p:nvPicPr>
          <p:cNvPr id="50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81125"/>
            <a:ext cx="6502400" cy="494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id="{4ED97728-332E-45C6-B984-2B61BA34959F}"/>
              </a:ext>
            </a:extLst>
          </p:cNvPr>
          <p:cNvSpPr>
            <a:spLocks noGrp="1"/>
          </p:cNvSpPr>
          <p:nvPr>
            <p:ph type="title"/>
          </p:nvPr>
        </p:nvSpPr>
        <p:spPr/>
        <p:txBody>
          <a:bodyPr/>
          <a:lstStyle/>
          <a:p>
            <a:r>
              <a:rPr lang="en-US" dirty="0"/>
              <a:t>Snow particle types</a:t>
            </a:r>
          </a:p>
        </p:txBody>
      </p:sp>
      <p:grpSp>
        <p:nvGrpSpPr>
          <p:cNvPr id="5" name="Group 4">
            <a:extLst>
              <a:ext uri="{FF2B5EF4-FFF2-40B4-BE49-F238E27FC236}">
                <a16:creationId xmlns:a16="http://schemas.microsoft.com/office/drawing/2014/main" id="{7175FB0E-B54E-44AE-8B77-C1578D81A187}"/>
              </a:ext>
            </a:extLst>
          </p:cNvPr>
          <p:cNvGrpSpPr/>
          <p:nvPr/>
        </p:nvGrpSpPr>
        <p:grpSpPr>
          <a:xfrm>
            <a:off x="1219200" y="2409824"/>
            <a:ext cx="3581400" cy="3043238"/>
            <a:chOff x="1219200" y="2409824"/>
            <a:chExt cx="3581400" cy="3043238"/>
          </a:xfrm>
        </p:grpSpPr>
        <p:sp>
          <p:nvSpPr>
            <p:cNvPr id="4" name="Oval 3">
              <a:extLst>
                <a:ext uri="{FF2B5EF4-FFF2-40B4-BE49-F238E27FC236}">
                  <a16:creationId xmlns:a16="http://schemas.microsoft.com/office/drawing/2014/main" id="{DFCDD01E-8193-40F7-8423-14785AF38810}"/>
                </a:ext>
              </a:extLst>
            </p:cNvPr>
            <p:cNvSpPr/>
            <p:nvPr/>
          </p:nvSpPr>
          <p:spPr>
            <a:xfrm>
              <a:off x="2743200" y="2409824"/>
              <a:ext cx="2057400" cy="1447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A82CD77-A4A3-423E-BBD7-0011356B37C3}"/>
                </a:ext>
              </a:extLst>
            </p:cNvPr>
            <p:cNvSpPr/>
            <p:nvPr/>
          </p:nvSpPr>
          <p:spPr>
            <a:xfrm>
              <a:off x="1219200" y="4005262"/>
              <a:ext cx="2057400" cy="1447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758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noChangeArrowheads="1"/>
          </p:cNvSpPr>
          <p:nvPr>
            <p:ph idx="1"/>
          </p:nvPr>
        </p:nvSpPr>
        <p:spPr>
          <a:xfrm>
            <a:off x="457200" y="1371600"/>
            <a:ext cx="8153400" cy="4800600"/>
          </a:xfrm>
        </p:spPr>
        <p:txBody>
          <a:bodyPr/>
          <a:lstStyle/>
          <a:p>
            <a:pPr lvl="1">
              <a:buFont typeface="Arial" charset="0"/>
              <a:buChar char="•"/>
            </a:pPr>
            <a:r>
              <a:rPr lang="en-US" sz="2400" dirty="0">
                <a:latin typeface="Tahoma" charset="0"/>
                <a:cs typeface="Arial" charset="0"/>
              </a:rPr>
              <a:t>In the cloud: </a:t>
            </a:r>
          </a:p>
          <a:p>
            <a:pPr lvl="2">
              <a:buFont typeface="Courier New" charset="0"/>
              <a:buChar char="o"/>
            </a:pPr>
            <a:r>
              <a:rPr lang="en-US" sz="2000" dirty="0">
                <a:latin typeface="Tahoma" charset="0"/>
                <a:cs typeface="Arial" charset="0"/>
              </a:rPr>
              <a:t>Snow particle type; “habit” (temp and humidity aloft)</a:t>
            </a:r>
          </a:p>
          <a:p>
            <a:pPr lvl="2">
              <a:buFont typeface="Courier New" charset="0"/>
              <a:buChar char="o"/>
            </a:pPr>
            <a:r>
              <a:rPr lang="en-US" sz="2000" dirty="0">
                <a:latin typeface="Tahoma" charset="0"/>
                <a:cs typeface="Arial" charset="0"/>
              </a:rPr>
              <a:t>Degree of riming (collision with supercooled liquid)</a:t>
            </a:r>
          </a:p>
          <a:p>
            <a:pPr lvl="1">
              <a:buFont typeface="Arial" charset="0"/>
              <a:buChar char="•"/>
            </a:pPr>
            <a:r>
              <a:rPr lang="en-US" sz="2400" dirty="0">
                <a:latin typeface="Tahoma" charset="0"/>
                <a:cs typeface="Arial" charset="0"/>
              </a:rPr>
              <a:t>Below the cloud:</a:t>
            </a:r>
          </a:p>
          <a:p>
            <a:pPr lvl="2">
              <a:buFont typeface="Courier New" charset="0"/>
              <a:buChar char="o"/>
            </a:pPr>
            <a:r>
              <a:rPr lang="en-US" sz="2000" dirty="0">
                <a:latin typeface="Tahoma" charset="0"/>
                <a:cs typeface="Arial" charset="0"/>
              </a:rPr>
              <a:t>Sublimation and melting (acting first on edges and protruding structures) </a:t>
            </a:r>
          </a:p>
          <a:p>
            <a:pPr lvl="2">
              <a:buFont typeface="Courier New" charset="0"/>
              <a:buChar char="o"/>
            </a:pPr>
            <a:r>
              <a:rPr lang="en-US" sz="2000" dirty="0">
                <a:latin typeface="Tahoma" charset="0"/>
                <a:cs typeface="Arial" charset="0"/>
              </a:rPr>
              <a:t>Fragmentation (collision of crystals)</a:t>
            </a:r>
          </a:p>
          <a:p>
            <a:pPr lvl="1">
              <a:buFont typeface="Arial" charset="0"/>
              <a:buChar char="•"/>
            </a:pPr>
            <a:r>
              <a:rPr lang="en-US" sz="2400" dirty="0">
                <a:latin typeface="Tahoma" charset="0"/>
                <a:cs typeface="Arial" charset="0"/>
              </a:rPr>
              <a:t>At the ground:</a:t>
            </a:r>
          </a:p>
          <a:p>
            <a:pPr lvl="2">
              <a:buFont typeface="Courier New" charset="0"/>
              <a:buChar char="o"/>
            </a:pPr>
            <a:r>
              <a:rPr lang="en-US" sz="2000" dirty="0">
                <a:latin typeface="Tahoma" charset="0"/>
                <a:cs typeface="Arial" charset="0"/>
              </a:rPr>
              <a:t>Wind fragmentation</a:t>
            </a:r>
          </a:p>
          <a:p>
            <a:pPr lvl="2">
              <a:buFont typeface="Courier New" charset="0"/>
              <a:buChar char="o"/>
            </a:pPr>
            <a:r>
              <a:rPr lang="en-US" sz="2000" dirty="0">
                <a:latin typeface="Tahoma" charset="0"/>
                <a:cs typeface="Arial" charset="0"/>
              </a:rPr>
              <a:t>Melting</a:t>
            </a:r>
          </a:p>
          <a:p>
            <a:pPr lvl="2">
              <a:buFont typeface="Courier New" charset="0"/>
              <a:buChar char="o"/>
            </a:pPr>
            <a:r>
              <a:rPr lang="en-US" sz="2000" dirty="0">
                <a:latin typeface="Tahoma" charset="0"/>
                <a:cs typeface="Arial" charset="0"/>
              </a:rPr>
              <a:t>Compaction by weight/Ageing by vapor diffusion  </a:t>
            </a:r>
          </a:p>
          <a:p>
            <a:pPr lvl="1"/>
            <a:endParaRPr lang="en-US" dirty="0">
              <a:latin typeface="Tahoma" charset="0"/>
              <a:cs typeface="Arial" charset="0"/>
            </a:endParaRPr>
          </a:p>
        </p:txBody>
      </p:sp>
      <p:sp>
        <p:nvSpPr>
          <p:cNvPr id="9" name="Title 5">
            <a:extLst>
              <a:ext uri="{FF2B5EF4-FFF2-40B4-BE49-F238E27FC236}">
                <a16:creationId xmlns:a16="http://schemas.microsoft.com/office/drawing/2014/main" id="{5AA709EB-9BB7-4AAA-AA17-0CEFED718B69}"/>
              </a:ext>
            </a:extLst>
          </p:cNvPr>
          <p:cNvSpPr>
            <a:spLocks noGrp="1"/>
          </p:cNvSpPr>
          <p:nvPr>
            <p:ph type="title"/>
          </p:nvPr>
        </p:nvSpPr>
        <p:spPr>
          <a:xfrm>
            <a:off x="457200" y="-152400"/>
            <a:ext cx="8229600" cy="1143000"/>
          </a:xfrm>
        </p:spPr>
        <p:txBody>
          <a:bodyPr/>
          <a:lstStyle/>
          <a:p>
            <a:r>
              <a:rPr lang="en-US" dirty="0"/>
              <a:t>Snow density</a:t>
            </a:r>
          </a:p>
        </p:txBody>
      </p:sp>
    </p:spTree>
    <p:extLst>
      <p:ext uri="{BB962C8B-B14F-4D97-AF65-F5344CB8AC3E}">
        <p14:creationId xmlns:p14="http://schemas.microsoft.com/office/powerpoint/2010/main" val="1383108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idx="1"/>
          </p:nvPr>
        </p:nvSpPr>
        <p:spPr>
          <a:xfrm>
            <a:off x="304800" y="1570037"/>
            <a:ext cx="8534400" cy="4983163"/>
          </a:xfrm>
        </p:spPr>
        <p:txBody>
          <a:bodyPr/>
          <a:lstStyle/>
          <a:p>
            <a:pPr eaLnBrk="1" hangingPunct="1"/>
            <a:r>
              <a:rPr lang="en-US" sz="2800" dirty="0">
                <a:latin typeface="Tahoma" charset="0"/>
                <a:cs typeface="Arial" charset="0"/>
              </a:rPr>
              <a:t>High water content snow </a:t>
            </a:r>
          </a:p>
          <a:p>
            <a:pPr lvl="1" eaLnBrk="1" hangingPunct="1"/>
            <a:r>
              <a:rPr lang="en-US" sz="2400" dirty="0">
                <a:latin typeface="Tahoma" charset="0"/>
                <a:cs typeface="Arial" charset="0"/>
              </a:rPr>
              <a:t>Warm storms, roughly snow ratio 3-15 for falling snow</a:t>
            </a:r>
          </a:p>
          <a:p>
            <a:pPr lvl="1" eaLnBrk="1" hangingPunct="1"/>
            <a:r>
              <a:rPr lang="en-US" sz="2400" dirty="0">
                <a:latin typeface="Tahoma" charset="0"/>
                <a:cs typeface="Arial" charset="0"/>
              </a:rPr>
              <a:t>“Cohesive” snow; tends to form slabs</a:t>
            </a:r>
          </a:p>
          <a:p>
            <a:pPr eaLnBrk="1" hangingPunct="1"/>
            <a:r>
              <a:rPr lang="en-US" sz="2800" dirty="0">
                <a:latin typeface="Tahoma" charset="0"/>
                <a:cs typeface="Arial" charset="0"/>
              </a:rPr>
              <a:t>Low water content snow </a:t>
            </a:r>
          </a:p>
          <a:p>
            <a:pPr lvl="1" eaLnBrk="1" hangingPunct="1"/>
            <a:r>
              <a:rPr lang="en-US" sz="2400" dirty="0">
                <a:latin typeface="Tahoma" charset="0"/>
                <a:cs typeface="Arial" charset="0"/>
              </a:rPr>
              <a:t>Cold storms, roughly ratio 15-30 for falling snow</a:t>
            </a:r>
          </a:p>
          <a:p>
            <a:pPr lvl="1" eaLnBrk="1" hangingPunct="1"/>
            <a:r>
              <a:rPr lang="en-US" sz="2400" dirty="0">
                <a:latin typeface="Tahoma" charset="0"/>
                <a:cs typeface="Arial" charset="0"/>
              </a:rPr>
              <a:t>“</a:t>
            </a:r>
            <a:r>
              <a:rPr lang="en-US" sz="2400" dirty="0" err="1">
                <a:latin typeface="Tahoma" charset="0"/>
                <a:cs typeface="Arial" charset="0"/>
              </a:rPr>
              <a:t>Uncohesive</a:t>
            </a:r>
            <a:r>
              <a:rPr lang="en-US" sz="2400" dirty="0">
                <a:latin typeface="Tahoma" charset="0"/>
                <a:cs typeface="Arial" charset="0"/>
              </a:rPr>
              <a:t>” snow; tends to sluff or form sliding layers</a:t>
            </a:r>
          </a:p>
          <a:p>
            <a:pPr eaLnBrk="1" hangingPunct="1"/>
            <a:r>
              <a:rPr lang="en-US" sz="2800" dirty="0">
                <a:latin typeface="Tahoma" charset="0"/>
                <a:cs typeface="Arial" charset="0"/>
              </a:rPr>
              <a:t>Note:</a:t>
            </a:r>
          </a:p>
          <a:p>
            <a:pPr lvl="1" eaLnBrk="1" hangingPunct="1"/>
            <a:r>
              <a:rPr lang="en-US" sz="2400" dirty="0">
                <a:latin typeface="Tahoma" charset="0"/>
                <a:cs typeface="Arial" charset="0"/>
              </a:rPr>
              <a:t>Wind-deposited slab can have snow factor as low as 4-5</a:t>
            </a:r>
          </a:p>
        </p:txBody>
      </p:sp>
      <p:sp>
        <p:nvSpPr>
          <p:cNvPr id="9" name="Title 5">
            <a:extLst>
              <a:ext uri="{FF2B5EF4-FFF2-40B4-BE49-F238E27FC236}">
                <a16:creationId xmlns:a16="http://schemas.microsoft.com/office/drawing/2014/main" id="{164BA268-A020-41C1-831A-DFF1E1EEDF89}"/>
              </a:ext>
            </a:extLst>
          </p:cNvPr>
          <p:cNvSpPr>
            <a:spLocks noGrp="1"/>
          </p:cNvSpPr>
          <p:nvPr>
            <p:ph type="title"/>
          </p:nvPr>
        </p:nvSpPr>
        <p:spPr/>
        <p:txBody>
          <a:bodyPr/>
          <a:lstStyle/>
          <a:p>
            <a:r>
              <a:rPr lang="en-US" dirty="0"/>
              <a:t>Snow density</a:t>
            </a:r>
          </a:p>
        </p:txBody>
      </p:sp>
    </p:spTree>
    <p:extLst>
      <p:ext uri="{BB962C8B-B14F-4D97-AF65-F5344CB8AC3E}">
        <p14:creationId xmlns:p14="http://schemas.microsoft.com/office/powerpoint/2010/main" val="165950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Snow climates</a:t>
            </a:r>
          </a:p>
        </p:txBody>
      </p:sp>
      <p:sp>
        <p:nvSpPr>
          <p:cNvPr id="4" name="Slide Number Placeholder 3"/>
          <p:cNvSpPr>
            <a:spLocks noGrp="1"/>
          </p:cNvSpPr>
          <p:nvPr>
            <p:ph type="sldNum" sz="quarter" idx="12"/>
          </p:nvPr>
        </p:nvSpPr>
        <p:spPr/>
        <p:txBody>
          <a:bodyPr/>
          <a:lstStyle/>
          <a:p>
            <a:r>
              <a:rPr lang="en-US"/>
              <a:t>Slide </a:t>
            </a:r>
            <a:fld id="{7BDCD633-A886-486C-B713-973650E7BAEF}" type="slidenum">
              <a:rPr lang="en-US" smtClean="0"/>
              <a:pPr/>
              <a:t>3</a:t>
            </a:fld>
            <a:endParaRPr lang="en-US" dirty="0"/>
          </a:p>
        </p:txBody>
      </p:sp>
      <p:sp>
        <p:nvSpPr>
          <p:cNvPr id="5" name="Content Placeholder 2"/>
          <p:cNvSpPr>
            <a:spLocks noGrp="1" noChangeArrowheads="1"/>
          </p:cNvSpPr>
          <p:nvPr>
            <p:ph idx="1"/>
          </p:nvPr>
        </p:nvSpPr>
        <p:spPr/>
        <p:txBody>
          <a:bodyPr/>
          <a:lstStyle/>
          <a:p>
            <a:pPr eaLnBrk="1" hangingPunct="1"/>
            <a:r>
              <a:rPr lang="en-US" sz="2400" dirty="0">
                <a:latin typeface="Tahoma" charset="0"/>
                <a:cs typeface="Arial" charset="0"/>
              </a:rPr>
              <a:t>Maritime</a:t>
            </a:r>
          </a:p>
          <a:p>
            <a:pPr lvl="1" eaLnBrk="1" hangingPunct="1"/>
            <a:r>
              <a:rPr lang="en-US" sz="2000" dirty="0">
                <a:latin typeface="Tahoma" charset="0"/>
                <a:cs typeface="Arial" charset="0"/>
              </a:rPr>
              <a:t>Warm, wet</a:t>
            </a:r>
          </a:p>
          <a:p>
            <a:pPr lvl="1" eaLnBrk="1" hangingPunct="1"/>
            <a:r>
              <a:rPr lang="en-US" sz="2000" dirty="0">
                <a:latin typeface="Tahoma" charset="0"/>
                <a:cs typeface="Arial" charset="0"/>
              </a:rPr>
              <a:t>Deep snowpack</a:t>
            </a:r>
          </a:p>
          <a:p>
            <a:pPr lvl="1" eaLnBrk="1" hangingPunct="1"/>
            <a:r>
              <a:rPr lang="en-US" sz="2000" dirty="0">
                <a:latin typeface="Tahoma" charset="0"/>
                <a:cs typeface="Arial" charset="0"/>
              </a:rPr>
              <a:t>Relatively stable</a:t>
            </a:r>
          </a:p>
          <a:p>
            <a:pPr eaLnBrk="1" hangingPunct="1"/>
            <a:r>
              <a:rPr lang="en-US" sz="2400" dirty="0">
                <a:latin typeface="Tahoma" charset="0"/>
                <a:cs typeface="Arial" charset="0"/>
              </a:rPr>
              <a:t>Continental</a:t>
            </a:r>
          </a:p>
          <a:p>
            <a:pPr lvl="1" eaLnBrk="1" hangingPunct="1"/>
            <a:r>
              <a:rPr lang="en-US" sz="2000" dirty="0">
                <a:latin typeface="Tahoma" charset="0"/>
                <a:cs typeface="Arial" charset="0"/>
              </a:rPr>
              <a:t>Cold, dry</a:t>
            </a:r>
          </a:p>
          <a:p>
            <a:pPr lvl="1" eaLnBrk="1" hangingPunct="1"/>
            <a:r>
              <a:rPr lang="en-US" sz="2000" dirty="0">
                <a:latin typeface="Tahoma" charset="0"/>
                <a:cs typeface="Arial" charset="0"/>
              </a:rPr>
              <a:t>Thin snowpack</a:t>
            </a:r>
          </a:p>
          <a:p>
            <a:pPr lvl="1" eaLnBrk="1" hangingPunct="1"/>
            <a:r>
              <a:rPr lang="en-US" sz="2000" dirty="0">
                <a:latin typeface="Tahoma" charset="0"/>
                <a:cs typeface="Arial" charset="0"/>
              </a:rPr>
              <a:t>Potential for greater</a:t>
            </a:r>
          </a:p>
          <a:p>
            <a:pPr marL="393192" lvl="1" indent="0" eaLnBrk="1" hangingPunct="1">
              <a:buNone/>
            </a:pPr>
            <a:r>
              <a:rPr lang="en-US" sz="2000" dirty="0">
                <a:latin typeface="Tahoma" charset="0"/>
                <a:cs typeface="Arial" charset="0"/>
              </a:rPr>
              <a:t> snowpack instability</a:t>
            </a:r>
          </a:p>
          <a:p>
            <a:pPr eaLnBrk="1" hangingPunct="1"/>
            <a:r>
              <a:rPr lang="en-US" sz="2400" dirty="0">
                <a:latin typeface="Tahoma" charset="0"/>
                <a:cs typeface="Arial" charset="0"/>
              </a:rPr>
              <a:t>Intermountain</a:t>
            </a:r>
          </a:p>
          <a:p>
            <a:pPr eaLnBrk="1" hangingPunct="1"/>
            <a:endParaRPr lang="en-US" sz="2400" dirty="0">
              <a:latin typeface="Tahoma" charset="0"/>
              <a:cs typeface="Arial" charset="0"/>
            </a:endParaRPr>
          </a:p>
        </p:txBody>
      </p:sp>
      <p:pic>
        <p:nvPicPr>
          <p:cNvPr id="6" name="Picture 5"/>
          <p:cNvPicPr>
            <a:picLocks noChangeAspect="1"/>
          </p:cNvPicPr>
          <p:nvPr/>
        </p:nvPicPr>
        <p:blipFill>
          <a:blip r:embed="rId2" cstate="print"/>
          <a:stretch>
            <a:fillRect/>
          </a:stretch>
        </p:blipFill>
        <p:spPr>
          <a:xfrm>
            <a:off x="3810000" y="1447800"/>
            <a:ext cx="6229350" cy="4983480"/>
          </a:xfrm>
          <a:prstGeom prst="rect">
            <a:avLst/>
          </a:prstGeom>
        </p:spPr>
      </p:pic>
    </p:spTree>
    <p:extLst>
      <p:ext uri="{BB962C8B-B14F-4D97-AF65-F5344CB8AC3E}">
        <p14:creationId xmlns:p14="http://schemas.microsoft.com/office/powerpoint/2010/main" val="21157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1371600"/>
            <a:ext cx="8229600" cy="5181600"/>
          </a:xfrm>
        </p:spPr>
        <p:txBody>
          <a:bodyPr/>
          <a:lstStyle/>
          <a:p>
            <a:r>
              <a:rPr lang="en-US" sz="2800" dirty="0">
                <a:latin typeface="Arial" charset="0"/>
                <a:cs typeface="Arial" charset="0"/>
              </a:rPr>
              <a:t>Precipitation Intensity vs Snowfall Intensity</a:t>
            </a:r>
          </a:p>
          <a:p>
            <a:pPr lvl="1"/>
            <a:r>
              <a:rPr lang="en-US" sz="2200" dirty="0" err="1">
                <a:latin typeface="Arial" charset="0"/>
                <a:cs typeface="Arial" charset="0"/>
              </a:rPr>
              <a:t>Precip</a:t>
            </a:r>
            <a:r>
              <a:rPr lang="en-US" sz="2200" dirty="0">
                <a:latin typeface="Arial" charset="0"/>
                <a:cs typeface="Arial" charset="0"/>
              </a:rPr>
              <a:t> Intensity: rate at snow water equivalent is added to snowpack (SWE)</a:t>
            </a:r>
          </a:p>
          <a:p>
            <a:pPr lvl="1" eaLnBrk="1" hangingPunct="1"/>
            <a:r>
              <a:rPr lang="en-US" sz="2400" dirty="0">
                <a:latin typeface="Arial" charset="0"/>
                <a:cs typeface="Arial" charset="0"/>
              </a:rPr>
              <a:t>Difficult to measure! </a:t>
            </a:r>
          </a:p>
          <a:p>
            <a:pPr eaLnBrk="1" hangingPunct="1"/>
            <a:r>
              <a:rPr lang="en-US" sz="2800" dirty="0">
                <a:latin typeface="Arial" charset="0"/>
                <a:cs typeface="Arial" charset="0"/>
              </a:rPr>
              <a:t>Critical snowfall intensity (“rule of thumb”):</a:t>
            </a:r>
          </a:p>
          <a:p>
            <a:pPr lvl="1" eaLnBrk="1" hangingPunct="1"/>
            <a:r>
              <a:rPr lang="en-US" sz="2400" dirty="0">
                <a:latin typeface="Arial" charset="0"/>
                <a:cs typeface="Arial" charset="0"/>
              </a:rPr>
              <a:t>1” per hour (~2.5cm/</a:t>
            </a:r>
            <a:r>
              <a:rPr lang="en-US" sz="2400" dirty="0" err="1">
                <a:latin typeface="Arial" charset="0"/>
                <a:cs typeface="Arial" charset="0"/>
              </a:rPr>
              <a:t>hr</a:t>
            </a:r>
            <a:r>
              <a:rPr lang="en-US" sz="2400" dirty="0">
                <a:latin typeface="Arial" charset="0"/>
                <a:cs typeface="Arial" charset="0"/>
              </a:rPr>
              <a:t>)</a:t>
            </a:r>
          </a:p>
          <a:p>
            <a:pPr lvl="1" eaLnBrk="1" hangingPunct="1"/>
            <a:r>
              <a:rPr lang="en-US" dirty="0">
                <a:latin typeface="Arial" charset="0"/>
                <a:cs typeface="Arial" charset="0"/>
              </a:rPr>
              <a:t>Rapid loading if larger</a:t>
            </a:r>
          </a:p>
          <a:p>
            <a:pPr lvl="1" eaLnBrk="1" hangingPunct="1"/>
            <a:endParaRPr lang="en-US" dirty="0">
              <a:latin typeface="Arial" charset="0"/>
              <a:cs typeface="Arial" charset="0"/>
            </a:endParaRPr>
          </a:p>
          <a:p>
            <a:r>
              <a:rPr lang="en-US" dirty="0">
                <a:latin typeface="Arial" charset="0"/>
                <a:cs typeface="Arial" charset="0"/>
              </a:rPr>
              <a:t>Wrap-up: Which adds more weight to snowpack?</a:t>
            </a:r>
          </a:p>
          <a:p>
            <a:pPr lvl="1"/>
            <a:r>
              <a:rPr lang="en-US" dirty="0">
                <a:latin typeface="Arial" charset="0"/>
                <a:cs typeface="Arial" charset="0"/>
              </a:rPr>
              <a:t>5” of snow ratio 5 or 10” of snow ratio 10?</a:t>
            </a:r>
          </a:p>
        </p:txBody>
      </p:sp>
      <p:sp>
        <p:nvSpPr>
          <p:cNvPr id="9" name="Title 5">
            <a:extLst>
              <a:ext uri="{FF2B5EF4-FFF2-40B4-BE49-F238E27FC236}">
                <a16:creationId xmlns:a16="http://schemas.microsoft.com/office/drawing/2014/main" id="{2198EDCB-2286-4CE0-9413-C40F3EB0FFEB}"/>
              </a:ext>
            </a:extLst>
          </p:cNvPr>
          <p:cNvSpPr>
            <a:spLocks noGrp="1"/>
          </p:cNvSpPr>
          <p:nvPr>
            <p:ph type="title"/>
          </p:nvPr>
        </p:nvSpPr>
        <p:spPr>
          <a:xfrm>
            <a:off x="457200" y="-152400"/>
            <a:ext cx="8229600" cy="1143000"/>
          </a:xfrm>
        </p:spPr>
        <p:txBody>
          <a:bodyPr/>
          <a:lstStyle/>
          <a:p>
            <a:r>
              <a:rPr lang="en-US" dirty="0"/>
              <a:t>Snowfall factors</a:t>
            </a:r>
          </a:p>
        </p:txBody>
      </p:sp>
    </p:spTree>
    <p:extLst>
      <p:ext uri="{BB962C8B-B14F-4D97-AF65-F5344CB8AC3E}">
        <p14:creationId xmlns:p14="http://schemas.microsoft.com/office/powerpoint/2010/main" val="167923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457200" y="1600200"/>
            <a:ext cx="8229600" cy="6364288"/>
          </a:xfrm>
          <a:ln/>
        </p:spPr>
        <p:txBody>
          <a:bodyPr lIns="90000" tIns="46800" rIns="90000" bIns="46800"/>
          <a:lstStyle/>
          <a:p>
            <a:pPr marL="336550" indent="-336550" hangingPunct="1">
              <a:lnSpc>
                <a:spcPct val="100000"/>
              </a:lnSpc>
              <a:spcBef>
                <a:spcPts val="800"/>
              </a:spcBef>
              <a:spcAft>
                <a:spcPct val="0"/>
              </a:spcAft>
              <a:buFont typeface="Tahoma" pitchFamily="32"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NWS point forecast</a:t>
            </a:r>
          </a:p>
          <a:p>
            <a:pPr marL="336550" indent="-336550" hangingPunct="1">
              <a:lnSpc>
                <a:spcPct val="100000"/>
              </a:lnSpc>
              <a:spcBef>
                <a:spcPts val="800"/>
              </a:spcBef>
              <a:spcAft>
                <a:spcPct val="0"/>
              </a:spcAft>
              <a:buFont typeface="Tahoma" pitchFamily="32"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Sierra Avalanche Center (Forecast summary and weather observations)</a:t>
            </a:r>
          </a:p>
          <a:p>
            <a:pPr marL="336550" indent="-336550" hangingPunct="1">
              <a:lnSpc>
                <a:spcPct val="100000"/>
              </a:lnSpc>
              <a:spcBef>
                <a:spcPts val="800"/>
              </a:spcBef>
              <a:spcAft>
                <a:spcPct val="0"/>
              </a:spcAft>
              <a:buFont typeface="Tahoma" pitchFamily="32"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Eastern Sierra Avalanche Center</a:t>
            </a:r>
          </a:p>
          <a:p>
            <a:pPr marL="336550" indent="-336550" hangingPunct="1">
              <a:lnSpc>
                <a:spcPct val="100000"/>
              </a:lnSpc>
              <a:spcBef>
                <a:spcPts val="800"/>
              </a:spcBef>
              <a:spcAft>
                <a:spcPct val="0"/>
              </a:spcAft>
              <a:buFont typeface="Tahoma" pitchFamily="32"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NWS Reno</a:t>
            </a:r>
          </a:p>
          <a:p>
            <a:pPr marL="336550" indent="-336550" hangingPunct="1">
              <a:lnSpc>
                <a:spcPct val="100000"/>
              </a:lnSpc>
              <a:spcBef>
                <a:spcPts val="800"/>
              </a:spcBef>
              <a:spcAft>
                <a:spcPct val="0"/>
              </a:spcAft>
              <a:buFont typeface="Tahoma" pitchFamily="32"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Ski resorts</a:t>
            </a:r>
          </a:p>
        </p:txBody>
      </p:sp>
      <p:sp>
        <p:nvSpPr>
          <p:cNvPr id="4" name="Slide Number Placeholder 3"/>
          <p:cNvSpPr>
            <a:spLocks noGrp="1"/>
          </p:cNvSpPr>
          <p:nvPr>
            <p:ph type="sldNum" sz="quarter" idx="12"/>
          </p:nvPr>
        </p:nvSpPr>
        <p:spPr/>
        <p:txBody>
          <a:bodyPr/>
          <a:lstStyle/>
          <a:p>
            <a:r>
              <a:rPr lang="en-US"/>
              <a:t>Slide </a:t>
            </a:r>
            <a:fld id="{7BDCD633-A886-486C-B713-973650E7BAEF}" type="slidenum">
              <a:rPr lang="en-US" smtClean="0"/>
              <a:pPr/>
              <a:t>31</a:t>
            </a:fld>
            <a:endParaRPr lang="en-US" dirty="0"/>
          </a:p>
        </p:txBody>
      </p:sp>
      <p:pic>
        <p:nvPicPr>
          <p:cNvPr id="3" name="Picture 2">
            <a:extLst>
              <a:ext uri="{FF2B5EF4-FFF2-40B4-BE49-F238E27FC236}">
                <a16:creationId xmlns:a16="http://schemas.microsoft.com/office/drawing/2014/main" id="{8A7A762A-91EE-41F3-994A-3CF7ED3C0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05766"/>
            <a:ext cx="8839200" cy="5722737"/>
          </a:xfrm>
          <a:prstGeom prst="rect">
            <a:avLst/>
          </a:prstGeom>
        </p:spPr>
      </p:pic>
      <p:sp>
        <p:nvSpPr>
          <p:cNvPr id="10" name="Title 9">
            <a:extLst>
              <a:ext uri="{FF2B5EF4-FFF2-40B4-BE49-F238E27FC236}">
                <a16:creationId xmlns:a16="http://schemas.microsoft.com/office/drawing/2014/main" id="{02AD8BAA-BF02-4C4D-9180-078BD98BC4A4}"/>
              </a:ext>
            </a:extLst>
          </p:cNvPr>
          <p:cNvSpPr>
            <a:spLocks noGrp="1"/>
          </p:cNvSpPr>
          <p:nvPr>
            <p:ph type="title"/>
          </p:nvPr>
        </p:nvSpPr>
        <p:spPr/>
        <p:txBody>
          <a:bodyPr/>
          <a:lstStyle/>
          <a:p>
            <a:r>
              <a:rPr lang="en-US" dirty="0"/>
              <a:t>Weather Resources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C1C54708-7AA7-4042-B444-0E6C4027AD32}"/>
              </a:ext>
            </a:extLst>
          </p:cNvPr>
          <p:cNvSpPr>
            <a:spLocks noGrp="1" noChangeArrowheads="1"/>
          </p:cNvSpPr>
          <p:nvPr>
            <p:ph type="body" idx="1"/>
          </p:nvPr>
        </p:nvSpPr>
        <p:spPr>
          <a:xfrm>
            <a:off x="381000" y="1600200"/>
            <a:ext cx="8229600" cy="5181600"/>
          </a:xfrm>
        </p:spPr>
        <p:txBody>
          <a:bodyPr/>
          <a:lstStyle/>
          <a:p>
            <a:pPr lvl="1">
              <a:defRPr/>
            </a:pPr>
            <a:r>
              <a:rPr lang="en-US" sz="2400" dirty="0">
                <a:latin typeface="+mj-lt"/>
              </a:rPr>
              <a:t>Immediately after storms (rapid loading, storm slabs)</a:t>
            </a:r>
          </a:p>
          <a:p>
            <a:pPr lvl="1">
              <a:defRPr/>
            </a:pPr>
            <a:r>
              <a:rPr lang="en-US" dirty="0">
                <a:latin typeface="+mj-lt"/>
              </a:rPr>
              <a:t>Cold to warm storms (upside-down snowpack)</a:t>
            </a:r>
            <a:endParaRPr lang="en-US" sz="2400" dirty="0">
              <a:latin typeface="+mj-lt"/>
            </a:endParaRPr>
          </a:p>
          <a:p>
            <a:pPr lvl="1">
              <a:defRPr/>
            </a:pPr>
            <a:r>
              <a:rPr lang="en-US" sz="2400" dirty="0">
                <a:latin typeface="+mj-lt"/>
              </a:rPr>
              <a:t>During and after major wind events (wind slabs)</a:t>
            </a:r>
          </a:p>
          <a:p>
            <a:pPr lvl="1">
              <a:defRPr/>
            </a:pPr>
            <a:r>
              <a:rPr lang="en-US" sz="2400" dirty="0">
                <a:latin typeface="+mj-lt"/>
              </a:rPr>
              <a:t>Prolonged cold (maintain instabilities)</a:t>
            </a:r>
          </a:p>
          <a:p>
            <a:pPr lvl="1">
              <a:defRPr/>
            </a:pPr>
            <a:r>
              <a:rPr lang="en-US" sz="2400" dirty="0">
                <a:latin typeface="+mj-lt"/>
              </a:rPr>
              <a:t>Rapid warming/thaw (</a:t>
            </a:r>
            <a:r>
              <a:rPr lang="en-US" dirty="0">
                <a:latin typeface="+mj-lt"/>
              </a:rPr>
              <a:t>rapid transformation, no bonding</a:t>
            </a:r>
            <a:r>
              <a:rPr lang="en-US" sz="2400" dirty="0">
                <a:latin typeface="+mj-lt"/>
              </a:rPr>
              <a:t>)</a:t>
            </a:r>
          </a:p>
          <a:p>
            <a:pPr lvl="1">
              <a:defRPr/>
            </a:pPr>
            <a:r>
              <a:rPr lang="en-US" sz="2400" dirty="0">
                <a:latin typeface="+mj-lt"/>
              </a:rPr>
              <a:t>Rain on snow event (rapid loading, percolation)</a:t>
            </a:r>
          </a:p>
          <a:p>
            <a:pPr lvl="1">
              <a:defRPr/>
            </a:pPr>
            <a:r>
              <a:rPr lang="en-US" sz="2400" dirty="0">
                <a:latin typeface="+mj-lt"/>
              </a:rPr>
              <a:t>Prolonged periods of relative warmth (wet slab, spring)</a:t>
            </a:r>
          </a:p>
          <a:p>
            <a:pPr lvl="1">
              <a:defRPr/>
            </a:pPr>
            <a:r>
              <a:rPr lang="en-US" sz="2400" dirty="0">
                <a:latin typeface="+mj-lt"/>
              </a:rPr>
              <a:t>Formation of crusts (rain crust, sun exposure, melt-freeze)</a:t>
            </a:r>
          </a:p>
        </p:txBody>
      </p:sp>
      <p:sp>
        <p:nvSpPr>
          <p:cNvPr id="6" name="Title 1"/>
          <p:cNvSpPr>
            <a:spLocks noGrp="1" noChangeArrowheads="1"/>
          </p:cNvSpPr>
          <p:nvPr>
            <p:ph type="title"/>
          </p:nvPr>
        </p:nvSpPr>
        <p:spPr>
          <a:xfrm>
            <a:off x="457200" y="228600"/>
            <a:ext cx="8229600" cy="1143000"/>
          </a:xfrm>
        </p:spPr>
        <p:txBody>
          <a:bodyPr>
            <a:normAutofit fontScale="90000"/>
          </a:bodyPr>
          <a:lstStyle/>
          <a:p>
            <a:r>
              <a:rPr lang="en-US" dirty="0">
                <a:latin typeface="Tahoma" charset="0"/>
                <a:cs typeface="Arial" charset="0"/>
              </a:rPr>
              <a:t>Wrap up: Critical weather conditions</a:t>
            </a:r>
          </a:p>
        </p:txBody>
      </p:sp>
    </p:spTree>
    <p:extLst>
      <p:ext uri="{BB962C8B-B14F-4D97-AF65-F5344CB8AC3E}">
        <p14:creationId xmlns:p14="http://schemas.microsoft.com/office/powerpoint/2010/main" val="87601495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 2A – Weather Factors </a:t>
            </a:r>
          </a:p>
        </p:txBody>
      </p:sp>
      <p:sp>
        <p:nvSpPr>
          <p:cNvPr id="3" name="Content Placeholder 2"/>
          <p:cNvSpPr>
            <a:spLocks noGrp="1"/>
          </p:cNvSpPr>
          <p:nvPr>
            <p:ph idx="1"/>
          </p:nvPr>
        </p:nvSpPr>
        <p:spPr/>
        <p:txBody>
          <a:bodyPr>
            <a:normAutofit/>
          </a:bodyPr>
          <a:lstStyle/>
          <a:p>
            <a:pPr marL="0" indent="0">
              <a:buNone/>
            </a:pPr>
            <a:r>
              <a:rPr lang="en-US" b="1" dirty="0"/>
              <a:t>Concluding Objectives:</a:t>
            </a:r>
          </a:p>
          <a:p>
            <a:pPr lvl="0"/>
            <a:r>
              <a:rPr lang="en-US" dirty="0"/>
              <a:t>Describe how wind, temperature, and precipitation type affect snowfall.</a:t>
            </a:r>
          </a:p>
          <a:p>
            <a:pPr lvl="0"/>
            <a:r>
              <a:rPr lang="en-US" dirty="0"/>
              <a:t>Name and describe the typical snow characteristics of each U.S. snow climate zone</a:t>
            </a:r>
          </a:p>
          <a:p>
            <a:pPr lvl="0"/>
            <a:r>
              <a:rPr lang="en-US" dirty="0"/>
              <a:t>Identify critical weather conditions that tend to increase avalanche potential</a:t>
            </a:r>
          </a:p>
          <a:p>
            <a:pPr lvl="0"/>
            <a:r>
              <a:rPr lang="en-US" dirty="0"/>
              <a:t>Describe the relationship between precipitation density and intensity with respect to loading the snowpack.</a:t>
            </a:r>
          </a:p>
        </p:txBody>
      </p:sp>
      <p:sp>
        <p:nvSpPr>
          <p:cNvPr id="6" name="Slide Number Placeholder 5"/>
          <p:cNvSpPr>
            <a:spLocks noGrp="1"/>
          </p:cNvSpPr>
          <p:nvPr>
            <p:ph type="sldNum" sz="quarter" idx="12"/>
          </p:nvPr>
        </p:nvSpPr>
        <p:spPr/>
        <p:txBody>
          <a:bodyPr/>
          <a:lstStyle/>
          <a:p>
            <a:r>
              <a:rPr lang="en-US"/>
              <a:t>Slide </a:t>
            </a:r>
            <a:fld id="{7BDCD633-A886-486C-B713-973650E7BAEF}" type="slidenum">
              <a:rPr lang="en-US" smtClean="0"/>
              <a:pPr/>
              <a:t>33</a:t>
            </a:fld>
            <a:endParaRPr lang="en-US" dirty="0"/>
          </a:p>
        </p:txBody>
      </p:sp>
    </p:spTree>
    <p:extLst>
      <p:ext uri="{BB962C8B-B14F-4D97-AF65-F5344CB8AC3E}">
        <p14:creationId xmlns:p14="http://schemas.microsoft.com/office/powerpoint/2010/main" val="318669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Weather effects on snowpack</a:t>
            </a:r>
          </a:p>
        </p:txBody>
      </p:sp>
      <p:sp>
        <p:nvSpPr>
          <p:cNvPr id="3" name="Content Placeholder 2"/>
          <p:cNvSpPr>
            <a:spLocks noGrp="1"/>
          </p:cNvSpPr>
          <p:nvPr>
            <p:ph idx="1"/>
          </p:nvPr>
        </p:nvSpPr>
        <p:spPr/>
        <p:txBody>
          <a:bodyPr/>
          <a:lstStyle/>
          <a:p>
            <a:r>
              <a:rPr lang="en-US" sz="2800" dirty="0">
                <a:latin typeface="Tahoma" charset="0"/>
                <a:cs typeface="Arial" charset="0"/>
              </a:rPr>
              <a:t>Is the weather contributing to the avalanche hazard?</a:t>
            </a:r>
          </a:p>
          <a:p>
            <a:pPr lvl="1"/>
            <a:r>
              <a:rPr lang="en-US" dirty="0">
                <a:latin typeface="Tahoma" charset="0"/>
                <a:cs typeface="Arial" charset="0"/>
              </a:rPr>
              <a:t>Recent weeks, earlier in the season</a:t>
            </a:r>
          </a:p>
          <a:p>
            <a:pPr lvl="1"/>
            <a:r>
              <a:rPr lang="en-US" dirty="0">
                <a:latin typeface="Tahoma" charset="0"/>
                <a:cs typeface="Arial" charset="0"/>
              </a:rPr>
              <a:t>Right now</a:t>
            </a:r>
          </a:p>
          <a:p>
            <a:pPr lvl="1"/>
            <a:r>
              <a:rPr lang="en-US" dirty="0">
                <a:latin typeface="Tahoma" charset="0"/>
                <a:cs typeface="Arial" charset="0"/>
              </a:rPr>
              <a:t>In the near future</a:t>
            </a:r>
          </a:p>
          <a:p>
            <a:r>
              <a:rPr lang="en-US" sz="2800" dirty="0">
                <a:latin typeface="Tahoma" charset="0"/>
                <a:cs typeface="Arial" charset="0"/>
              </a:rPr>
              <a:t>Consider three key elements:</a:t>
            </a:r>
          </a:p>
          <a:p>
            <a:pPr lvl="1"/>
            <a:r>
              <a:rPr lang="en-US" b="1" dirty="0">
                <a:latin typeface="Tahoma" charset="0"/>
                <a:cs typeface="Arial" charset="0"/>
              </a:rPr>
              <a:t>Temperature</a:t>
            </a:r>
          </a:p>
          <a:p>
            <a:pPr lvl="1"/>
            <a:r>
              <a:rPr lang="en-US" b="1" dirty="0">
                <a:latin typeface="Tahoma" charset="0"/>
                <a:cs typeface="Arial" charset="0"/>
              </a:rPr>
              <a:t>Precipitation</a:t>
            </a:r>
          </a:p>
          <a:p>
            <a:pPr lvl="1"/>
            <a:r>
              <a:rPr lang="en-US" b="1" dirty="0">
                <a:latin typeface="Tahoma" charset="0"/>
                <a:cs typeface="Arial" charset="0"/>
              </a:rPr>
              <a:t>Wind</a:t>
            </a:r>
          </a:p>
          <a:p>
            <a:r>
              <a:rPr lang="en-US" b="1" dirty="0">
                <a:latin typeface="Tahoma" charset="0"/>
                <a:cs typeface="Arial" charset="0"/>
              </a:rPr>
              <a:t>Did weather increase/decrease the stability of the snowpack? What layers were formed? </a:t>
            </a:r>
          </a:p>
        </p:txBody>
      </p:sp>
      <p:sp>
        <p:nvSpPr>
          <p:cNvPr id="4" name="Slide Number Placeholder 3"/>
          <p:cNvSpPr>
            <a:spLocks noGrp="1"/>
          </p:cNvSpPr>
          <p:nvPr>
            <p:ph type="sldNum" sz="quarter" idx="12"/>
          </p:nvPr>
        </p:nvSpPr>
        <p:spPr/>
        <p:txBody>
          <a:bodyPr/>
          <a:lstStyle/>
          <a:p>
            <a:r>
              <a:rPr lang="en-US"/>
              <a:t>Slide </a:t>
            </a:r>
            <a:fld id="{7BDCD633-A886-486C-B713-973650E7BAEF}" type="slidenum">
              <a:rPr lang="en-US" smtClean="0"/>
              <a:pPr/>
              <a:t>4</a:t>
            </a:fld>
            <a:endParaRPr lang="en-US" dirty="0"/>
          </a:p>
        </p:txBody>
      </p:sp>
      <p:pic>
        <p:nvPicPr>
          <p:cNvPr id="6" name="Picture 5">
            <a:extLst>
              <a:ext uri="{FF2B5EF4-FFF2-40B4-BE49-F238E27FC236}">
                <a16:creationId xmlns:a16="http://schemas.microsoft.com/office/drawing/2014/main" id="{7740F665-F6D1-4FAC-A0B1-21743B92FABA}"/>
              </a:ext>
            </a:extLst>
          </p:cNvPr>
          <p:cNvPicPr>
            <a:picLocks noChangeAspect="1"/>
          </p:cNvPicPr>
          <p:nvPr/>
        </p:nvPicPr>
        <p:blipFill rotWithShape="1">
          <a:blip r:embed="rId2">
            <a:extLst>
              <a:ext uri="{28A0092B-C50C-407E-A947-70E740481C1C}">
                <a14:useLocalDpi xmlns:a14="http://schemas.microsoft.com/office/drawing/2010/main" val="0"/>
              </a:ext>
            </a:extLst>
          </a:blip>
          <a:srcRect t="7778" b="11111"/>
          <a:stretch/>
        </p:blipFill>
        <p:spPr>
          <a:xfrm>
            <a:off x="2514600" y="457200"/>
            <a:ext cx="3934216" cy="4786630"/>
          </a:xfrm>
          <a:prstGeom prst="rect">
            <a:avLst/>
          </a:prstGeom>
        </p:spPr>
      </p:pic>
    </p:spTree>
    <p:extLst>
      <p:ext uri="{BB962C8B-B14F-4D97-AF65-F5344CB8AC3E}">
        <p14:creationId xmlns:p14="http://schemas.microsoft.com/office/powerpoint/2010/main" val="41152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Isosceles Triangle 6"/>
          <p:cNvSpPr>
            <a:spLocks noChangeArrowheads="1"/>
          </p:cNvSpPr>
          <p:nvPr/>
        </p:nvSpPr>
        <p:spPr bwMode="auto">
          <a:xfrm>
            <a:off x="3060700" y="2081213"/>
            <a:ext cx="3170238" cy="1731962"/>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30" name="Title 1"/>
          <p:cNvSpPr>
            <a:spLocks noGrp="1" noChangeArrowheads="1"/>
          </p:cNvSpPr>
          <p:nvPr>
            <p:ph type="title"/>
          </p:nvPr>
        </p:nvSpPr>
        <p:spPr/>
        <p:txBody>
          <a:bodyPr/>
          <a:lstStyle/>
          <a:p>
            <a:r>
              <a:rPr lang="en-US" dirty="0">
                <a:latin typeface="Tahoma" charset="0"/>
                <a:cs typeface="Arial" charset="0"/>
              </a:rPr>
              <a:t>Weather Triangle</a:t>
            </a:r>
          </a:p>
        </p:txBody>
      </p:sp>
      <p:sp>
        <p:nvSpPr>
          <p:cNvPr id="22533" name="Isosceles Triangle 8"/>
          <p:cNvSpPr>
            <a:spLocks noChangeArrowheads="1"/>
          </p:cNvSpPr>
          <p:nvPr/>
        </p:nvSpPr>
        <p:spPr bwMode="auto">
          <a:xfrm>
            <a:off x="4876800" y="3756025"/>
            <a:ext cx="2971800" cy="1755775"/>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34" name="Isosceles Triangle 7"/>
          <p:cNvSpPr>
            <a:spLocks noChangeArrowheads="1"/>
          </p:cNvSpPr>
          <p:nvPr/>
        </p:nvSpPr>
        <p:spPr bwMode="auto">
          <a:xfrm>
            <a:off x="1370013" y="3813175"/>
            <a:ext cx="3381375" cy="1676400"/>
          </a:xfrm>
          <a:prstGeom prst="triangle">
            <a:avLst>
              <a:gd name="adj" fmla="val 50000"/>
            </a:avLst>
          </a:prstGeom>
          <a:solidFill>
            <a:srgbClr val="C00000"/>
          </a:solidFill>
          <a:ln w="9525">
            <a:solidFill>
              <a:schemeClr val="tx1"/>
            </a:solidFill>
            <a:round/>
            <a:headEnd/>
            <a:tailEnd/>
          </a:ln>
        </p:spPr>
        <p:txBody>
          <a:bodyPr/>
          <a:lstStyle/>
          <a:p>
            <a:r>
              <a:rPr lang="en-US"/>
              <a:t>Temperature</a:t>
            </a:r>
          </a:p>
        </p:txBody>
      </p:sp>
      <p:sp>
        <p:nvSpPr>
          <p:cNvPr id="22535" name="TextBox 11"/>
          <p:cNvSpPr txBox="1">
            <a:spLocks noChangeArrowheads="1"/>
          </p:cNvSpPr>
          <p:nvPr/>
        </p:nvSpPr>
        <p:spPr bwMode="auto">
          <a:xfrm>
            <a:off x="4024313" y="3124200"/>
            <a:ext cx="145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eaLnBrk="1" hangingPunct="1"/>
            <a:r>
              <a:rPr lang="en-US" sz="1800">
                <a:latin typeface="Arial" charset="0"/>
              </a:rPr>
              <a:t>Precipitation</a:t>
            </a:r>
          </a:p>
        </p:txBody>
      </p:sp>
      <p:sp>
        <p:nvSpPr>
          <p:cNvPr id="22536" name="TextBox 12"/>
          <p:cNvSpPr txBox="1">
            <a:spLocks noChangeArrowheads="1"/>
          </p:cNvSpPr>
          <p:nvPr/>
        </p:nvSpPr>
        <p:spPr bwMode="auto">
          <a:xfrm>
            <a:off x="6007100" y="4651375"/>
            <a:ext cx="711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Arial" charset="0"/>
              </a:defRPr>
            </a:lvl1pPr>
            <a:lvl2pPr>
              <a:defRPr sz="2800">
                <a:solidFill>
                  <a:schemeClr val="tx1"/>
                </a:solidFill>
                <a:latin typeface="Tahoma" charset="0"/>
                <a:ea typeface="Arial" charset="0"/>
                <a:cs typeface="Arial" charset="0"/>
              </a:defRPr>
            </a:lvl2pPr>
            <a:lvl3pPr>
              <a:defRPr sz="2400">
                <a:solidFill>
                  <a:schemeClr val="tx1"/>
                </a:solidFill>
                <a:latin typeface="Tahoma" charset="0"/>
                <a:ea typeface="Arial" charset="0"/>
                <a:cs typeface="Arial" charset="0"/>
              </a:defRPr>
            </a:lvl3pPr>
            <a:lvl4pPr>
              <a:defRPr sz="2000">
                <a:solidFill>
                  <a:schemeClr val="tx1"/>
                </a:solidFill>
                <a:latin typeface="Tahoma" charset="0"/>
                <a:ea typeface="Arial" charset="0"/>
                <a:cs typeface="Arial" charset="0"/>
              </a:defRPr>
            </a:lvl4pPr>
            <a:lvl5pPr>
              <a:defRPr sz="2000">
                <a:solidFill>
                  <a:schemeClr val="tx1"/>
                </a:solidFill>
                <a:latin typeface="Tahoma" charset="0"/>
                <a:ea typeface="Arial" charset="0"/>
                <a:cs typeface="Arial" charset="0"/>
              </a:defRPr>
            </a:lvl5pPr>
            <a:lvl6pPr eaLnBrk="0" hangingPunct="0">
              <a:defRPr sz="2000">
                <a:solidFill>
                  <a:schemeClr val="tx1"/>
                </a:solidFill>
                <a:latin typeface="Tahoma" charset="0"/>
                <a:ea typeface="Arial" charset="0"/>
                <a:cs typeface="Arial" charset="0"/>
              </a:defRPr>
            </a:lvl6pPr>
            <a:lvl7pPr eaLnBrk="0" hangingPunct="0">
              <a:defRPr sz="2000">
                <a:solidFill>
                  <a:schemeClr val="tx1"/>
                </a:solidFill>
                <a:latin typeface="Tahoma" charset="0"/>
                <a:ea typeface="Arial" charset="0"/>
                <a:cs typeface="Arial" charset="0"/>
              </a:defRPr>
            </a:lvl7pPr>
            <a:lvl8pPr eaLnBrk="0" hangingPunct="0">
              <a:defRPr sz="2000">
                <a:solidFill>
                  <a:schemeClr val="tx1"/>
                </a:solidFill>
                <a:latin typeface="Tahoma" charset="0"/>
                <a:ea typeface="Arial" charset="0"/>
                <a:cs typeface="Arial" charset="0"/>
              </a:defRPr>
            </a:lvl8pPr>
            <a:lvl9pPr eaLnBrk="0" hangingPunct="0">
              <a:defRPr sz="2000">
                <a:solidFill>
                  <a:schemeClr val="tx1"/>
                </a:solidFill>
                <a:latin typeface="Tahoma" charset="0"/>
                <a:ea typeface="Arial" charset="0"/>
                <a:cs typeface="Arial" charset="0"/>
              </a:defRPr>
            </a:lvl9pPr>
          </a:lstStyle>
          <a:p>
            <a:pPr eaLnBrk="1" hangingPunct="1"/>
            <a:r>
              <a:rPr lang="en-US" sz="1800">
                <a:latin typeface="Arial" charset="0"/>
              </a:rPr>
              <a:t>Wind</a:t>
            </a:r>
          </a:p>
        </p:txBody>
      </p:sp>
    </p:spTree>
    <p:extLst>
      <p:ext uri="{BB962C8B-B14F-4D97-AF65-F5344CB8AC3E}">
        <p14:creationId xmlns:p14="http://schemas.microsoft.com/office/powerpoint/2010/main" val="49197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pPr eaLnBrk="1" hangingPunct="1"/>
            <a:r>
              <a:rPr lang="en-US" b="0" dirty="0">
                <a:latin typeface="Tahoma" charset="0"/>
                <a:cs typeface="Arial" charset="0"/>
              </a:rPr>
              <a:t>Temperature during Storm </a:t>
            </a:r>
          </a:p>
        </p:txBody>
      </p:sp>
      <p:sp>
        <p:nvSpPr>
          <p:cNvPr id="52227" name="Rectangle 3">
            <a:extLst>
              <a:ext uri="{FF2B5EF4-FFF2-40B4-BE49-F238E27FC236}">
                <a16:creationId xmlns:a16="http://schemas.microsoft.com/office/drawing/2014/main" id="{E2470165-67D3-F54C-B513-6174C00769CF}"/>
              </a:ext>
            </a:extLst>
          </p:cNvPr>
          <p:cNvSpPr>
            <a:spLocks noGrp="1" noChangeArrowheads="1"/>
          </p:cNvSpPr>
          <p:nvPr>
            <p:ph type="body" idx="1"/>
          </p:nvPr>
        </p:nvSpPr>
        <p:spPr/>
        <p:txBody>
          <a:bodyPr/>
          <a:lstStyle/>
          <a:p>
            <a:pPr eaLnBrk="1" hangingPunct="1">
              <a:defRPr/>
            </a:pPr>
            <a:r>
              <a:rPr lang="en-US" dirty="0">
                <a:latin typeface="+mj-lt"/>
                <a:ea typeface="+mn-ea"/>
              </a:rPr>
              <a:t>Affects snow crystal type and snow</a:t>
            </a:r>
          </a:p>
          <a:p>
            <a:pPr eaLnBrk="1" hangingPunct="1">
              <a:defRPr/>
            </a:pPr>
            <a:r>
              <a:rPr lang="en-US" dirty="0">
                <a:latin typeface="+mj-lt"/>
                <a:ea typeface="+mn-ea"/>
              </a:rPr>
              <a:t>Warm storms produce denser more cohesive snow</a:t>
            </a:r>
          </a:p>
          <a:p>
            <a:pPr eaLnBrk="1" hangingPunct="1">
              <a:defRPr/>
            </a:pPr>
            <a:r>
              <a:rPr lang="en-US" dirty="0">
                <a:latin typeface="+mj-lt"/>
                <a:ea typeface="+mn-ea"/>
              </a:rPr>
              <a:t>Storm cycle matters:</a:t>
            </a:r>
          </a:p>
          <a:p>
            <a:pPr lvl="1" eaLnBrk="1" hangingPunct="1">
              <a:defRPr/>
            </a:pPr>
            <a:r>
              <a:rPr lang="en-US" dirty="0">
                <a:latin typeface="+mj-lt"/>
              </a:rPr>
              <a:t>Warm to cold storms produce right-side-up pack</a:t>
            </a:r>
          </a:p>
          <a:p>
            <a:pPr lvl="1" eaLnBrk="1" hangingPunct="1">
              <a:defRPr/>
            </a:pPr>
            <a:r>
              <a:rPr lang="en-US" dirty="0">
                <a:latin typeface="+mj-lt"/>
              </a:rPr>
              <a:t>Cold to warm storms produce upside-down pack</a:t>
            </a:r>
          </a:p>
          <a:p>
            <a:pPr>
              <a:defRPr/>
            </a:pPr>
            <a:r>
              <a:rPr lang="en-US" dirty="0">
                <a:latin typeface="+mj-lt"/>
              </a:rPr>
              <a:t>Rain could fall for above freezing temperatures </a:t>
            </a:r>
          </a:p>
        </p:txBody>
      </p:sp>
    </p:spTree>
    <p:extLst>
      <p:ext uri="{BB962C8B-B14F-4D97-AF65-F5344CB8AC3E}">
        <p14:creationId xmlns:p14="http://schemas.microsoft.com/office/powerpoint/2010/main" val="243627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b="0" dirty="0">
                <a:latin typeface="Tahoma" charset="0"/>
                <a:cs typeface="Arial" charset="0"/>
              </a:rPr>
              <a:t>Temperature after Storm</a:t>
            </a:r>
          </a:p>
        </p:txBody>
      </p:sp>
      <p:sp>
        <p:nvSpPr>
          <p:cNvPr id="23554" name="Rectangle 3"/>
          <p:cNvSpPr>
            <a:spLocks noGrp="1" noChangeArrowheads="1"/>
          </p:cNvSpPr>
          <p:nvPr>
            <p:ph type="body" idx="1"/>
          </p:nvPr>
        </p:nvSpPr>
        <p:spPr/>
        <p:txBody>
          <a:bodyPr/>
          <a:lstStyle/>
          <a:p>
            <a:pPr eaLnBrk="1" hangingPunct="1"/>
            <a:r>
              <a:rPr lang="en-US" dirty="0">
                <a:latin typeface="Tahoma" charset="0"/>
                <a:cs typeface="Arial" charset="0"/>
              </a:rPr>
              <a:t>Warmer temperatures: </a:t>
            </a:r>
          </a:p>
          <a:p>
            <a:pPr lvl="1" eaLnBrk="1" hangingPunct="1"/>
            <a:r>
              <a:rPr lang="en-US" dirty="0">
                <a:latin typeface="Tahoma" charset="0"/>
                <a:cs typeface="Arial" charset="0"/>
              </a:rPr>
              <a:t>Tend to stabilize the snowpack, but…</a:t>
            </a:r>
          </a:p>
          <a:p>
            <a:pPr lvl="1" eaLnBrk="1" hangingPunct="1"/>
            <a:r>
              <a:rPr lang="en-US" dirty="0">
                <a:latin typeface="Tahoma" charset="0"/>
                <a:cs typeface="Arial" charset="0"/>
              </a:rPr>
              <a:t>Rapid warming can have de-stabilizing effect (5C/3h)</a:t>
            </a:r>
          </a:p>
          <a:p>
            <a:pPr eaLnBrk="1" hangingPunct="1"/>
            <a:r>
              <a:rPr lang="en-US" dirty="0">
                <a:latin typeface="Tahoma" charset="0"/>
                <a:cs typeface="Arial" charset="0"/>
              </a:rPr>
              <a:t>Colder temperatures: </a:t>
            </a:r>
          </a:p>
          <a:p>
            <a:pPr lvl="1" eaLnBrk="1" hangingPunct="1"/>
            <a:r>
              <a:rPr lang="en-US" dirty="0">
                <a:latin typeface="Tahoma" charset="0"/>
                <a:cs typeface="Arial" charset="0"/>
              </a:rPr>
              <a:t>Tend to allow instabilities in the snowpack to persist, but…</a:t>
            </a:r>
          </a:p>
          <a:p>
            <a:pPr lvl="1" eaLnBrk="1" hangingPunct="1"/>
            <a:r>
              <a:rPr lang="en-US" dirty="0">
                <a:latin typeface="Tahoma" charset="0"/>
                <a:cs typeface="Arial" charset="0"/>
              </a:rPr>
              <a:t>Re-freezing of free water can significantly strengthen the snowpack</a:t>
            </a:r>
          </a:p>
          <a:p>
            <a:r>
              <a:rPr lang="en-US" dirty="0">
                <a:latin typeface="Tahoma" charset="0"/>
                <a:cs typeface="Arial" charset="0"/>
              </a:rPr>
              <a:t>Surface temperature affects ability to bond later (e.g., wet, sticky versus icy sun crust)</a:t>
            </a:r>
          </a:p>
          <a:p>
            <a:pPr eaLnBrk="1" hangingPunct="1"/>
            <a:r>
              <a:rPr lang="en-US" dirty="0">
                <a:latin typeface="Tahoma" charset="0"/>
                <a:cs typeface="Arial" charset="0"/>
              </a:rPr>
              <a:t>Surface temperature depends on radiation</a:t>
            </a:r>
          </a:p>
        </p:txBody>
      </p:sp>
    </p:spTree>
    <p:extLst>
      <p:ext uri="{BB962C8B-B14F-4D97-AF65-F5344CB8AC3E}">
        <p14:creationId xmlns:p14="http://schemas.microsoft.com/office/powerpoint/2010/main" val="365516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7E0BF-9AEC-4665-989E-BF707881DC80}"/>
              </a:ext>
            </a:extLst>
          </p:cNvPr>
          <p:cNvSpPr>
            <a:spLocks noGrp="1"/>
          </p:cNvSpPr>
          <p:nvPr>
            <p:ph type="sldNum" sz="quarter" idx="12"/>
          </p:nvPr>
        </p:nvSpPr>
        <p:spPr/>
        <p:txBody>
          <a:bodyPr/>
          <a:lstStyle/>
          <a:p>
            <a:r>
              <a:rPr lang="en-US"/>
              <a:t>Slide </a:t>
            </a:r>
            <a:fld id="{7BDCD633-A886-486C-B713-973650E7BAEF}" type="slidenum">
              <a:rPr lang="en-US" smtClean="0"/>
              <a:pPr/>
              <a:t>8</a:t>
            </a:fld>
            <a:endParaRPr lang="en-US" dirty="0"/>
          </a:p>
        </p:txBody>
      </p:sp>
      <p:pic>
        <p:nvPicPr>
          <p:cNvPr id="5" name="Graphic 4" descr="Sun">
            <a:extLst>
              <a:ext uri="{FF2B5EF4-FFF2-40B4-BE49-F238E27FC236}">
                <a16:creationId xmlns:a16="http://schemas.microsoft.com/office/drawing/2014/main" id="{90E562A8-2851-4F93-A249-310BAE9505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0" y="990600"/>
            <a:ext cx="1600200" cy="1600200"/>
          </a:xfrm>
          <a:prstGeom prst="rect">
            <a:avLst/>
          </a:prstGeom>
        </p:spPr>
      </p:pic>
      <p:pic>
        <p:nvPicPr>
          <p:cNvPr id="6" name="Graphic 5" descr="Mountains">
            <a:extLst>
              <a:ext uri="{FF2B5EF4-FFF2-40B4-BE49-F238E27FC236}">
                <a16:creationId xmlns:a16="http://schemas.microsoft.com/office/drawing/2014/main" id="{D5B08E8E-4313-4A1D-9349-2B627D4C07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68468" y="2438400"/>
            <a:ext cx="3984732" cy="3984732"/>
          </a:xfrm>
          <a:prstGeom prst="rect">
            <a:avLst/>
          </a:prstGeom>
        </p:spPr>
      </p:pic>
      <p:sp>
        <p:nvSpPr>
          <p:cNvPr id="7" name="Title 1">
            <a:extLst>
              <a:ext uri="{FF2B5EF4-FFF2-40B4-BE49-F238E27FC236}">
                <a16:creationId xmlns:a16="http://schemas.microsoft.com/office/drawing/2014/main" id="{7CE66B63-741A-4DA4-9D27-31E1CE0172B8}"/>
              </a:ext>
            </a:extLst>
          </p:cNvPr>
          <p:cNvSpPr>
            <a:spLocks noGrp="1"/>
          </p:cNvSpPr>
          <p:nvPr>
            <p:ph type="title"/>
          </p:nvPr>
        </p:nvSpPr>
        <p:spPr/>
        <p:txBody>
          <a:bodyPr/>
          <a:lstStyle/>
          <a:p>
            <a:r>
              <a:rPr lang="en-US" dirty="0"/>
              <a:t>Radiation</a:t>
            </a:r>
          </a:p>
        </p:txBody>
      </p:sp>
      <p:cxnSp>
        <p:nvCxnSpPr>
          <p:cNvPr id="8" name="Straight Arrow Connector 7">
            <a:extLst>
              <a:ext uri="{FF2B5EF4-FFF2-40B4-BE49-F238E27FC236}">
                <a16:creationId xmlns:a16="http://schemas.microsoft.com/office/drawing/2014/main" id="{97A63CA8-972F-455D-BAF2-E66E3946BC08}"/>
              </a:ext>
            </a:extLst>
          </p:cNvPr>
          <p:cNvCxnSpPr>
            <a:cxnSpLocks/>
          </p:cNvCxnSpPr>
          <p:nvPr/>
        </p:nvCxnSpPr>
        <p:spPr>
          <a:xfrm>
            <a:off x="2362200" y="2563401"/>
            <a:ext cx="914400" cy="1627599"/>
          </a:xfrm>
          <a:prstGeom prst="straightConnector1">
            <a:avLst/>
          </a:prstGeom>
          <a:ln w="571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E8434279-D3DD-4569-AD4A-A11954289363}"/>
              </a:ext>
            </a:extLst>
          </p:cNvPr>
          <p:cNvSpPr txBox="1"/>
          <p:nvPr/>
        </p:nvSpPr>
        <p:spPr>
          <a:xfrm>
            <a:off x="838200" y="5613737"/>
            <a:ext cx="3810000" cy="1015663"/>
          </a:xfrm>
          <a:prstGeom prst="rect">
            <a:avLst/>
          </a:prstGeom>
          <a:noFill/>
        </p:spPr>
        <p:txBody>
          <a:bodyPr wrap="square" rtlCol="0">
            <a:spAutoFit/>
          </a:bodyPr>
          <a:lstStyle/>
          <a:p>
            <a:r>
              <a:rPr lang="en-US" sz="2000" dirty="0">
                <a:solidFill>
                  <a:srgbClr val="FF0000"/>
                </a:solidFill>
              </a:rPr>
              <a:t>Shortwave “visible” radiation </a:t>
            </a:r>
          </a:p>
          <a:p>
            <a:pPr marL="285750" indent="-285750">
              <a:buFont typeface="Arial" panose="020B0604020202020204" pitchFamily="34" charset="0"/>
              <a:buChar char="•"/>
            </a:pPr>
            <a:r>
              <a:rPr lang="en-US" sz="2000" dirty="0"/>
              <a:t>Latitude, season, time of day</a:t>
            </a:r>
          </a:p>
          <a:p>
            <a:pPr marL="285750" indent="-285750">
              <a:buFont typeface="Arial" panose="020B0604020202020204" pitchFamily="34" charset="0"/>
              <a:buChar char="•"/>
            </a:pPr>
            <a:r>
              <a:rPr lang="en-US" sz="2000" dirty="0"/>
              <a:t>Slope angle, aspect</a:t>
            </a:r>
          </a:p>
        </p:txBody>
      </p:sp>
      <p:cxnSp>
        <p:nvCxnSpPr>
          <p:cNvPr id="11" name="Straight Arrow Connector 10">
            <a:extLst>
              <a:ext uri="{FF2B5EF4-FFF2-40B4-BE49-F238E27FC236}">
                <a16:creationId xmlns:a16="http://schemas.microsoft.com/office/drawing/2014/main" id="{07DA4FCD-007C-4F22-8C3E-FDD98DA0E3E3}"/>
              </a:ext>
            </a:extLst>
          </p:cNvPr>
          <p:cNvCxnSpPr>
            <a:cxnSpLocks/>
          </p:cNvCxnSpPr>
          <p:nvPr/>
        </p:nvCxnSpPr>
        <p:spPr>
          <a:xfrm flipH="1" flipV="1">
            <a:off x="2971800" y="2438400"/>
            <a:ext cx="685800" cy="1400506"/>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B377B392-F5C9-4F38-BBD2-F9A7C3CBA565}"/>
              </a:ext>
            </a:extLst>
          </p:cNvPr>
          <p:cNvCxnSpPr>
            <a:cxnSpLocks/>
          </p:cNvCxnSpPr>
          <p:nvPr/>
        </p:nvCxnSpPr>
        <p:spPr>
          <a:xfrm flipV="1">
            <a:off x="4648200" y="2563401"/>
            <a:ext cx="739668" cy="1246600"/>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07E1E2C2-8AD6-4289-A6E2-2EFB1D2B8B98}"/>
              </a:ext>
            </a:extLst>
          </p:cNvPr>
          <p:cNvSpPr txBox="1"/>
          <p:nvPr/>
        </p:nvSpPr>
        <p:spPr>
          <a:xfrm>
            <a:off x="4572000" y="5613737"/>
            <a:ext cx="3810000" cy="1015663"/>
          </a:xfrm>
          <a:prstGeom prst="rect">
            <a:avLst/>
          </a:prstGeom>
          <a:noFill/>
        </p:spPr>
        <p:txBody>
          <a:bodyPr wrap="square" rtlCol="0">
            <a:spAutoFit/>
          </a:bodyPr>
          <a:lstStyle/>
          <a:p>
            <a:r>
              <a:rPr lang="en-US" sz="2000" dirty="0">
                <a:solidFill>
                  <a:srgbClr val="00B050"/>
                </a:solidFill>
              </a:rPr>
              <a:t>Longwave infrared radiation</a:t>
            </a:r>
            <a:r>
              <a:rPr lang="en-US" sz="2000" dirty="0">
                <a:solidFill>
                  <a:srgbClr val="FF0000"/>
                </a:solidFill>
              </a:rPr>
              <a:t> </a:t>
            </a:r>
          </a:p>
          <a:p>
            <a:pPr marL="285750" indent="-285750">
              <a:buFont typeface="Arial" panose="020B0604020202020204" pitchFamily="34" charset="0"/>
              <a:buChar char="•"/>
            </a:pPr>
            <a:r>
              <a:rPr lang="en-US" sz="2000" dirty="0"/>
              <a:t>Snow absorbs and emits effectively</a:t>
            </a:r>
          </a:p>
        </p:txBody>
      </p:sp>
      <p:sp>
        <p:nvSpPr>
          <p:cNvPr id="18" name="TextBox 17">
            <a:extLst>
              <a:ext uri="{FF2B5EF4-FFF2-40B4-BE49-F238E27FC236}">
                <a16:creationId xmlns:a16="http://schemas.microsoft.com/office/drawing/2014/main" id="{3E59BBE0-5FB9-413C-B532-FB772934C5F3}"/>
              </a:ext>
            </a:extLst>
          </p:cNvPr>
          <p:cNvSpPr txBox="1"/>
          <p:nvPr/>
        </p:nvSpPr>
        <p:spPr>
          <a:xfrm>
            <a:off x="5230866" y="3318183"/>
            <a:ext cx="3810000" cy="707886"/>
          </a:xfrm>
          <a:prstGeom prst="rect">
            <a:avLst/>
          </a:prstGeom>
          <a:noFill/>
        </p:spPr>
        <p:txBody>
          <a:bodyPr wrap="square" rtlCol="0">
            <a:spAutoFit/>
          </a:bodyPr>
          <a:lstStyle/>
          <a:p>
            <a:r>
              <a:rPr lang="en-US" sz="2000" b="1" dirty="0"/>
              <a:t>In shade snow surface is colder than air above it</a:t>
            </a:r>
          </a:p>
        </p:txBody>
      </p:sp>
    </p:spTree>
    <p:extLst>
      <p:ext uri="{BB962C8B-B14F-4D97-AF65-F5344CB8AC3E}">
        <p14:creationId xmlns:p14="http://schemas.microsoft.com/office/powerpoint/2010/main" val="181800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42E60F1-8656-4E7F-A2A9-34F83924CCD0}"/>
              </a:ext>
            </a:extLst>
          </p:cNvPr>
          <p:cNvGrpSpPr/>
          <p:nvPr/>
        </p:nvGrpSpPr>
        <p:grpSpPr>
          <a:xfrm>
            <a:off x="457200" y="2276435"/>
            <a:ext cx="8077200" cy="1228765"/>
            <a:chOff x="457200" y="2276435"/>
            <a:chExt cx="8077200" cy="1228765"/>
          </a:xfrm>
        </p:grpSpPr>
        <p:pic>
          <p:nvPicPr>
            <p:cNvPr id="14" name="Graphic 13" descr="Cloud">
              <a:extLst>
                <a:ext uri="{FF2B5EF4-FFF2-40B4-BE49-F238E27FC236}">
                  <a16:creationId xmlns:a16="http://schemas.microsoft.com/office/drawing/2014/main" id="{1DC23C44-6A17-4FAA-BEF4-4D813B4EB09F}"/>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2276435"/>
              <a:ext cx="8077200" cy="482640"/>
            </a:xfrm>
            <a:prstGeom prst="rect">
              <a:avLst/>
            </a:prstGeom>
          </p:spPr>
        </p:pic>
        <p:cxnSp>
          <p:nvCxnSpPr>
            <p:cNvPr id="15" name="Straight Arrow Connector 14">
              <a:extLst>
                <a:ext uri="{FF2B5EF4-FFF2-40B4-BE49-F238E27FC236}">
                  <a16:creationId xmlns:a16="http://schemas.microsoft.com/office/drawing/2014/main" id="{B6610AE6-8138-4BCE-B56D-042DB664E250}"/>
                </a:ext>
              </a:extLst>
            </p:cNvPr>
            <p:cNvCxnSpPr>
              <a:cxnSpLocks/>
            </p:cNvCxnSpPr>
            <p:nvPr/>
          </p:nvCxnSpPr>
          <p:spPr>
            <a:xfrm>
              <a:off x="3352800" y="2563401"/>
              <a:ext cx="457200" cy="941799"/>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grpSp>
      <p:sp>
        <p:nvSpPr>
          <p:cNvPr id="4" name="Slide Number Placeholder 3">
            <a:extLst>
              <a:ext uri="{FF2B5EF4-FFF2-40B4-BE49-F238E27FC236}">
                <a16:creationId xmlns:a16="http://schemas.microsoft.com/office/drawing/2014/main" id="{3277E0BF-9AEC-4665-989E-BF707881DC80}"/>
              </a:ext>
            </a:extLst>
          </p:cNvPr>
          <p:cNvSpPr>
            <a:spLocks noGrp="1"/>
          </p:cNvSpPr>
          <p:nvPr>
            <p:ph type="sldNum" sz="quarter" idx="12"/>
          </p:nvPr>
        </p:nvSpPr>
        <p:spPr/>
        <p:txBody>
          <a:bodyPr/>
          <a:lstStyle/>
          <a:p>
            <a:r>
              <a:rPr lang="en-US"/>
              <a:t>Slide </a:t>
            </a:r>
            <a:fld id="{7BDCD633-A886-486C-B713-973650E7BAEF}" type="slidenum">
              <a:rPr lang="en-US" smtClean="0"/>
              <a:pPr/>
              <a:t>9</a:t>
            </a:fld>
            <a:endParaRPr lang="en-US" dirty="0"/>
          </a:p>
        </p:txBody>
      </p:sp>
      <p:pic>
        <p:nvPicPr>
          <p:cNvPr id="5" name="Graphic 4" descr="Sun">
            <a:extLst>
              <a:ext uri="{FF2B5EF4-FFF2-40B4-BE49-F238E27FC236}">
                <a16:creationId xmlns:a16="http://schemas.microsoft.com/office/drawing/2014/main" id="{90E562A8-2851-4F93-A249-310BAE9505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000" y="990600"/>
            <a:ext cx="1600200" cy="1600200"/>
          </a:xfrm>
          <a:prstGeom prst="rect">
            <a:avLst/>
          </a:prstGeom>
        </p:spPr>
      </p:pic>
      <p:sp>
        <p:nvSpPr>
          <p:cNvPr id="7" name="Title 1">
            <a:extLst>
              <a:ext uri="{FF2B5EF4-FFF2-40B4-BE49-F238E27FC236}">
                <a16:creationId xmlns:a16="http://schemas.microsoft.com/office/drawing/2014/main" id="{7CE66B63-741A-4DA4-9D27-31E1CE0172B8}"/>
              </a:ext>
            </a:extLst>
          </p:cNvPr>
          <p:cNvSpPr>
            <a:spLocks noGrp="1"/>
          </p:cNvSpPr>
          <p:nvPr>
            <p:ph type="title"/>
          </p:nvPr>
        </p:nvSpPr>
        <p:spPr/>
        <p:txBody>
          <a:bodyPr/>
          <a:lstStyle/>
          <a:p>
            <a:r>
              <a:rPr lang="en-US" dirty="0"/>
              <a:t>Radiation</a:t>
            </a:r>
          </a:p>
        </p:txBody>
      </p:sp>
      <p:cxnSp>
        <p:nvCxnSpPr>
          <p:cNvPr id="8" name="Straight Arrow Connector 7">
            <a:extLst>
              <a:ext uri="{FF2B5EF4-FFF2-40B4-BE49-F238E27FC236}">
                <a16:creationId xmlns:a16="http://schemas.microsoft.com/office/drawing/2014/main" id="{97A63CA8-972F-455D-BAF2-E66E3946BC08}"/>
              </a:ext>
            </a:extLst>
          </p:cNvPr>
          <p:cNvCxnSpPr>
            <a:cxnSpLocks/>
          </p:cNvCxnSpPr>
          <p:nvPr/>
        </p:nvCxnSpPr>
        <p:spPr>
          <a:xfrm>
            <a:off x="2362200" y="2563401"/>
            <a:ext cx="914400" cy="1627599"/>
          </a:xfrm>
          <a:prstGeom prst="straightConnector1">
            <a:avLst/>
          </a:prstGeom>
          <a:ln w="571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E8434279-D3DD-4569-AD4A-A11954289363}"/>
              </a:ext>
            </a:extLst>
          </p:cNvPr>
          <p:cNvSpPr txBox="1"/>
          <p:nvPr/>
        </p:nvSpPr>
        <p:spPr>
          <a:xfrm>
            <a:off x="838200" y="5613737"/>
            <a:ext cx="3810000" cy="1015663"/>
          </a:xfrm>
          <a:prstGeom prst="rect">
            <a:avLst/>
          </a:prstGeom>
          <a:noFill/>
        </p:spPr>
        <p:txBody>
          <a:bodyPr wrap="square" rtlCol="0">
            <a:spAutoFit/>
          </a:bodyPr>
          <a:lstStyle/>
          <a:p>
            <a:r>
              <a:rPr lang="en-US" sz="2000" dirty="0">
                <a:solidFill>
                  <a:srgbClr val="FF0000"/>
                </a:solidFill>
              </a:rPr>
              <a:t>Shortwave “visible” radiation </a:t>
            </a:r>
          </a:p>
          <a:p>
            <a:pPr marL="285750" indent="-285750">
              <a:buFont typeface="Arial" panose="020B0604020202020204" pitchFamily="34" charset="0"/>
              <a:buChar char="•"/>
            </a:pPr>
            <a:r>
              <a:rPr lang="en-US" sz="2000" dirty="0"/>
              <a:t>Latitude, season, time of day</a:t>
            </a:r>
          </a:p>
          <a:p>
            <a:pPr marL="285750" indent="-285750">
              <a:buFont typeface="Arial" panose="020B0604020202020204" pitchFamily="34" charset="0"/>
              <a:buChar char="•"/>
            </a:pPr>
            <a:r>
              <a:rPr lang="en-US" sz="2000" dirty="0"/>
              <a:t>Slope angle, aspect</a:t>
            </a:r>
          </a:p>
        </p:txBody>
      </p:sp>
      <p:cxnSp>
        <p:nvCxnSpPr>
          <p:cNvPr id="11" name="Straight Arrow Connector 10">
            <a:extLst>
              <a:ext uri="{FF2B5EF4-FFF2-40B4-BE49-F238E27FC236}">
                <a16:creationId xmlns:a16="http://schemas.microsoft.com/office/drawing/2014/main" id="{07DA4FCD-007C-4F22-8C3E-FDD98DA0E3E3}"/>
              </a:ext>
            </a:extLst>
          </p:cNvPr>
          <p:cNvCxnSpPr>
            <a:cxnSpLocks/>
          </p:cNvCxnSpPr>
          <p:nvPr/>
        </p:nvCxnSpPr>
        <p:spPr>
          <a:xfrm flipH="1" flipV="1">
            <a:off x="2971800" y="2438400"/>
            <a:ext cx="685800" cy="1400506"/>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B377B392-F5C9-4F38-BBD2-F9A7C3CBA565}"/>
              </a:ext>
            </a:extLst>
          </p:cNvPr>
          <p:cNvCxnSpPr>
            <a:cxnSpLocks/>
          </p:cNvCxnSpPr>
          <p:nvPr/>
        </p:nvCxnSpPr>
        <p:spPr>
          <a:xfrm flipV="1">
            <a:off x="4648200" y="2563401"/>
            <a:ext cx="739668" cy="1246600"/>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07E1E2C2-8AD6-4289-A6E2-2EFB1D2B8B98}"/>
              </a:ext>
            </a:extLst>
          </p:cNvPr>
          <p:cNvSpPr txBox="1"/>
          <p:nvPr/>
        </p:nvSpPr>
        <p:spPr>
          <a:xfrm>
            <a:off x="4572000" y="5613737"/>
            <a:ext cx="3810000" cy="1015663"/>
          </a:xfrm>
          <a:prstGeom prst="rect">
            <a:avLst/>
          </a:prstGeom>
          <a:noFill/>
        </p:spPr>
        <p:txBody>
          <a:bodyPr wrap="square" rtlCol="0">
            <a:spAutoFit/>
          </a:bodyPr>
          <a:lstStyle/>
          <a:p>
            <a:r>
              <a:rPr lang="en-US" sz="2000" dirty="0">
                <a:solidFill>
                  <a:srgbClr val="00B050"/>
                </a:solidFill>
              </a:rPr>
              <a:t>Longwave infrared radiation</a:t>
            </a:r>
            <a:r>
              <a:rPr lang="en-US" sz="2000" dirty="0">
                <a:solidFill>
                  <a:srgbClr val="FF0000"/>
                </a:solidFill>
              </a:rPr>
              <a:t> </a:t>
            </a:r>
          </a:p>
          <a:p>
            <a:pPr marL="285750" indent="-285750">
              <a:buFont typeface="Arial" panose="020B0604020202020204" pitchFamily="34" charset="0"/>
              <a:buChar char="•"/>
            </a:pPr>
            <a:r>
              <a:rPr lang="en-US" sz="2000" dirty="0"/>
              <a:t>Snow absorbs and emits effectively</a:t>
            </a:r>
          </a:p>
        </p:txBody>
      </p:sp>
      <p:grpSp>
        <p:nvGrpSpPr>
          <p:cNvPr id="9" name="Group 8">
            <a:extLst>
              <a:ext uri="{FF2B5EF4-FFF2-40B4-BE49-F238E27FC236}">
                <a16:creationId xmlns:a16="http://schemas.microsoft.com/office/drawing/2014/main" id="{1479BC32-0AB8-481C-AD83-BD42188A8520}"/>
              </a:ext>
            </a:extLst>
          </p:cNvPr>
          <p:cNvGrpSpPr/>
          <p:nvPr/>
        </p:nvGrpSpPr>
        <p:grpSpPr>
          <a:xfrm>
            <a:off x="2568468" y="2438400"/>
            <a:ext cx="3984732" cy="3984732"/>
            <a:chOff x="2568468" y="2438400"/>
            <a:chExt cx="3984732" cy="3984732"/>
          </a:xfrm>
        </p:grpSpPr>
        <p:pic>
          <p:nvPicPr>
            <p:cNvPr id="6" name="Graphic 5" descr="Mountains">
              <a:extLst>
                <a:ext uri="{FF2B5EF4-FFF2-40B4-BE49-F238E27FC236}">
                  <a16:creationId xmlns:a16="http://schemas.microsoft.com/office/drawing/2014/main" id="{D5B08E8E-4313-4A1D-9349-2B627D4C07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68468" y="2438400"/>
              <a:ext cx="3984732" cy="3984732"/>
            </a:xfrm>
            <a:prstGeom prst="rect">
              <a:avLst/>
            </a:prstGeom>
          </p:spPr>
        </p:pic>
        <p:cxnSp>
          <p:nvCxnSpPr>
            <p:cNvPr id="17" name="Straight Arrow Connector 16">
              <a:extLst>
                <a:ext uri="{FF2B5EF4-FFF2-40B4-BE49-F238E27FC236}">
                  <a16:creationId xmlns:a16="http://schemas.microsoft.com/office/drawing/2014/main" id="{08E44857-C41A-4A07-8E26-DD1DC7700C10}"/>
                </a:ext>
              </a:extLst>
            </p:cNvPr>
            <p:cNvCxnSpPr>
              <a:cxnSpLocks/>
            </p:cNvCxnSpPr>
            <p:nvPr/>
          </p:nvCxnSpPr>
          <p:spPr>
            <a:xfrm flipH="1">
              <a:off x="4800600" y="2661238"/>
              <a:ext cx="676606" cy="1184024"/>
            </a:xfrm>
            <a:prstGeom prst="straightConnector1">
              <a:avLst/>
            </a:prstGeom>
            <a:ln w="57150">
              <a:solidFill>
                <a:srgbClr val="00B050"/>
              </a:solidFill>
              <a:tailEnd type="triangle"/>
            </a:ln>
          </p:spPr>
          <p:style>
            <a:lnRef idx="1">
              <a:schemeClr val="accent6"/>
            </a:lnRef>
            <a:fillRef idx="0">
              <a:schemeClr val="accent6"/>
            </a:fillRef>
            <a:effectRef idx="0">
              <a:schemeClr val="accent6"/>
            </a:effectRef>
            <a:fontRef idx="minor">
              <a:schemeClr val="tx1"/>
            </a:fontRef>
          </p:style>
        </p:cxnSp>
      </p:grpSp>
      <p:sp>
        <p:nvSpPr>
          <p:cNvPr id="19" name="TextBox 18">
            <a:extLst>
              <a:ext uri="{FF2B5EF4-FFF2-40B4-BE49-F238E27FC236}">
                <a16:creationId xmlns:a16="http://schemas.microsoft.com/office/drawing/2014/main" id="{D2061449-2823-459A-90F4-9BA569EDED6F}"/>
              </a:ext>
            </a:extLst>
          </p:cNvPr>
          <p:cNvSpPr txBox="1"/>
          <p:nvPr/>
        </p:nvSpPr>
        <p:spPr>
          <a:xfrm>
            <a:off x="5230866" y="3318183"/>
            <a:ext cx="3810000" cy="1015663"/>
          </a:xfrm>
          <a:prstGeom prst="rect">
            <a:avLst/>
          </a:prstGeom>
          <a:noFill/>
        </p:spPr>
        <p:txBody>
          <a:bodyPr wrap="square" rtlCol="0">
            <a:spAutoFit/>
          </a:bodyPr>
          <a:lstStyle/>
          <a:p>
            <a:r>
              <a:rPr lang="en-US" sz="2000" b="1" dirty="0"/>
              <a:t>Thin clouds lead to warming of snow surface. </a:t>
            </a:r>
          </a:p>
          <a:p>
            <a:r>
              <a:rPr lang="en-US" sz="2000" b="1" dirty="0"/>
              <a:t>Mashed potatoes?</a:t>
            </a:r>
          </a:p>
        </p:txBody>
      </p:sp>
    </p:spTree>
    <p:extLst>
      <p:ext uri="{BB962C8B-B14F-4D97-AF65-F5344CB8AC3E}">
        <p14:creationId xmlns:p14="http://schemas.microsoft.com/office/powerpoint/2010/main" val="6372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12989</TotalTime>
  <Words>1598</Words>
  <Application>Microsoft Office PowerPoint</Application>
  <PresentationFormat>On-screen Show (4:3)</PresentationFormat>
  <Paragraphs>363</Paragraphs>
  <Slides>33</Slides>
  <Notes>5</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Calibri</vt:lpstr>
      <vt:lpstr>Courier New</vt:lpstr>
      <vt:lpstr>Tahoma</vt:lpstr>
      <vt:lpstr>Wingdings 2</vt:lpstr>
      <vt:lpstr>Flow</vt:lpstr>
      <vt:lpstr>Level 1 Module 1</vt:lpstr>
      <vt:lpstr>Weather Triangle</vt:lpstr>
      <vt:lpstr>Snow climates</vt:lpstr>
      <vt:lpstr>Weather effects on snowpack</vt:lpstr>
      <vt:lpstr>Weather Triangle</vt:lpstr>
      <vt:lpstr>Temperature during Storm </vt:lpstr>
      <vt:lpstr>Temperature after Storm</vt:lpstr>
      <vt:lpstr>Radiation</vt:lpstr>
      <vt:lpstr>Radiation</vt:lpstr>
      <vt:lpstr>Radiation</vt:lpstr>
      <vt:lpstr>Radiation</vt:lpstr>
      <vt:lpstr>Wrap up …</vt:lpstr>
      <vt:lpstr>Weather Triangle</vt:lpstr>
      <vt:lpstr>Effects of Wind</vt:lpstr>
      <vt:lpstr>Wind speed</vt:lpstr>
      <vt:lpstr>Wind Direction and Duration</vt:lpstr>
      <vt:lpstr>Wind Deposition Patterns</vt:lpstr>
      <vt:lpstr>Wind direction</vt:lpstr>
      <vt:lpstr>Wind Loading</vt:lpstr>
      <vt:lpstr>Wind Slab Deposition</vt:lpstr>
      <vt:lpstr>Temptations of a wind slab</vt:lpstr>
      <vt:lpstr>Cornice formation</vt:lpstr>
      <vt:lpstr>Weather Triangle</vt:lpstr>
      <vt:lpstr>Orographic lifting</vt:lpstr>
      <vt:lpstr>Precipitation</vt:lpstr>
      <vt:lpstr>Snow density</vt:lpstr>
      <vt:lpstr>Snow particle types</vt:lpstr>
      <vt:lpstr>Snow density</vt:lpstr>
      <vt:lpstr>Snow density</vt:lpstr>
      <vt:lpstr>Snowfall factors</vt:lpstr>
      <vt:lpstr>Weather Resources</vt:lpstr>
      <vt:lpstr>Wrap up: Critical weather conditions</vt:lpstr>
      <vt:lpstr>Topic 2A – Weather Factors </vt:lpstr>
    </vt:vector>
  </TitlesOfParts>
  <Company>Genentech,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2 Avalanche</dc:title>
  <dc:creator>Robert Morrow</dc:creator>
  <cp:lastModifiedBy>Langhans, Wolfgang</cp:lastModifiedBy>
  <cp:revision>241</cp:revision>
  <dcterms:created xsi:type="dcterms:W3CDTF">2014-08-06T19:45:37Z</dcterms:created>
  <dcterms:modified xsi:type="dcterms:W3CDTF">2019-01-23T03:06:52Z</dcterms:modified>
</cp:coreProperties>
</file>